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media/image13.jpg" ContentType="image/png"/>
  <Override PartName="/ppt/theme/themeOverride1.xml" ContentType="application/vnd.openxmlformats-officedocument.themeOverrid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83"/>
  </p:notesMasterIdLst>
  <p:sldIdLst>
    <p:sldId id="256" r:id="rId2"/>
    <p:sldId id="258" r:id="rId3"/>
    <p:sldId id="341" r:id="rId4"/>
    <p:sldId id="257" r:id="rId5"/>
    <p:sldId id="266" r:id="rId6"/>
    <p:sldId id="342" r:id="rId7"/>
    <p:sldId id="259" r:id="rId8"/>
    <p:sldId id="267" r:id="rId9"/>
    <p:sldId id="268" r:id="rId10"/>
    <p:sldId id="343" r:id="rId11"/>
    <p:sldId id="260" r:id="rId12"/>
    <p:sldId id="269" r:id="rId13"/>
    <p:sldId id="270" r:id="rId14"/>
    <p:sldId id="271" r:id="rId15"/>
    <p:sldId id="272" r:id="rId16"/>
    <p:sldId id="274" r:id="rId17"/>
    <p:sldId id="344" r:id="rId18"/>
    <p:sldId id="279" r:id="rId19"/>
    <p:sldId id="277" r:id="rId20"/>
    <p:sldId id="297" r:id="rId21"/>
    <p:sldId id="298" r:id="rId22"/>
    <p:sldId id="282" r:id="rId23"/>
    <p:sldId id="283" r:id="rId24"/>
    <p:sldId id="284" r:id="rId25"/>
    <p:sldId id="280" r:id="rId26"/>
    <p:sldId id="345" r:id="rId27"/>
    <p:sldId id="261" r:id="rId28"/>
    <p:sldId id="285" r:id="rId29"/>
    <p:sldId id="286" r:id="rId30"/>
    <p:sldId id="287" r:id="rId31"/>
    <p:sldId id="346" r:id="rId32"/>
    <p:sldId id="288" r:id="rId33"/>
    <p:sldId id="290" r:id="rId34"/>
    <p:sldId id="291" r:id="rId35"/>
    <p:sldId id="292" r:id="rId36"/>
    <p:sldId id="347" r:id="rId37"/>
    <p:sldId id="299" r:id="rId38"/>
    <p:sldId id="293" r:id="rId39"/>
    <p:sldId id="295" r:id="rId40"/>
    <p:sldId id="296" r:id="rId41"/>
    <p:sldId id="348" r:id="rId42"/>
    <p:sldId id="300" r:id="rId43"/>
    <p:sldId id="301" r:id="rId44"/>
    <p:sldId id="302" r:id="rId45"/>
    <p:sldId id="303" r:id="rId46"/>
    <p:sldId id="304" r:id="rId47"/>
    <p:sldId id="349" r:id="rId48"/>
    <p:sldId id="306" r:id="rId49"/>
    <p:sldId id="307" r:id="rId50"/>
    <p:sldId id="309" r:id="rId51"/>
    <p:sldId id="350" r:id="rId52"/>
    <p:sldId id="310" r:id="rId53"/>
    <p:sldId id="315" r:id="rId54"/>
    <p:sldId id="316" r:id="rId55"/>
    <p:sldId id="311" r:id="rId56"/>
    <p:sldId id="312" r:id="rId57"/>
    <p:sldId id="317" r:id="rId58"/>
    <p:sldId id="351" r:id="rId59"/>
    <p:sldId id="318" r:id="rId60"/>
    <p:sldId id="340" r:id="rId61"/>
    <p:sldId id="319" r:id="rId62"/>
    <p:sldId id="320" r:id="rId63"/>
    <p:sldId id="352" r:id="rId64"/>
    <p:sldId id="321" r:id="rId65"/>
    <p:sldId id="322" r:id="rId66"/>
    <p:sldId id="323" r:id="rId67"/>
    <p:sldId id="324" r:id="rId68"/>
    <p:sldId id="331" r:id="rId69"/>
    <p:sldId id="334" r:id="rId70"/>
    <p:sldId id="337" r:id="rId71"/>
    <p:sldId id="338" r:id="rId72"/>
    <p:sldId id="336" r:id="rId73"/>
    <p:sldId id="335" r:id="rId74"/>
    <p:sldId id="327" r:id="rId75"/>
    <p:sldId id="329" r:id="rId76"/>
    <p:sldId id="330" r:id="rId77"/>
    <p:sldId id="332" r:id="rId78"/>
    <p:sldId id="333" r:id="rId79"/>
    <p:sldId id="353" r:id="rId80"/>
    <p:sldId id="339" r:id="rId81"/>
    <p:sldId id="354" r:id="rId82"/>
  </p:sldIdLst>
  <p:sldSz cx="18288000" cy="10287000"/>
  <p:notesSz cx="6858000" cy="9144000"/>
  <p:embeddedFontLst>
    <p:embeddedFont>
      <p:font typeface="Anybody" panose="020B0604020202020204" charset="0"/>
      <p:regular r:id="rId84"/>
      <p:bold r:id="rId85"/>
      <p:italic r:id="rId86"/>
      <p:boldItalic r:id="rId87"/>
    </p:embeddedFont>
    <p:embeddedFont>
      <p:font typeface="Blinker" panose="020B0604020202020204" charset="0"/>
      <p:regular r:id="rId88"/>
    </p:embeddedFont>
    <p:embeddedFont>
      <p:font typeface="Calibri" panose="020F0502020204030204" pitchFamily="34" charset="0"/>
      <p:regular r:id="rId89"/>
      <p:bold r:id="rId90"/>
      <p:italic r:id="rId91"/>
      <p:boldItalic r:id="rId92"/>
    </p:embeddedFont>
    <p:embeddedFont>
      <p:font typeface="Cambria Math" panose="02040503050406030204" pitchFamily="18" charset="0"/>
      <p:regular r:id="rId93"/>
    </p:embeddedFont>
    <p:embeddedFont>
      <p:font typeface="League Spartan" panose="020B0604020202020204" charset="0"/>
      <p:regular r:id="rId94"/>
    </p:embeddedFont>
    <p:embeddedFont>
      <p:font typeface="Times" panose="020B0500000000000000" pitchFamily="34" charset="-93"/>
      <p:regular r:id="rId95"/>
      <p:bold r:id="rId96"/>
      <p:italic r:id="rId97"/>
      <p:boldItalic r:id="rId9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B782B42E-F1D2-41F4-93CD-ACDFED6BDDA8}">
          <p14:sldIdLst>
            <p14:sldId id="256"/>
            <p14:sldId id="258"/>
            <p14:sldId id="341"/>
            <p14:sldId id="257"/>
            <p14:sldId id="266"/>
            <p14:sldId id="342"/>
            <p14:sldId id="259"/>
            <p14:sldId id="267"/>
            <p14:sldId id="268"/>
            <p14:sldId id="343"/>
            <p14:sldId id="260"/>
            <p14:sldId id="269"/>
            <p14:sldId id="270"/>
            <p14:sldId id="271"/>
            <p14:sldId id="272"/>
            <p14:sldId id="274"/>
            <p14:sldId id="344"/>
            <p14:sldId id="279"/>
            <p14:sldId id="277"/>
            <p14:sldId id="297"/>
            <p14:sldId id="298"/>
            <p14:sldId id="282"/>
            <p14:sldId id="283"/>
            <p14:sldId id="284"/>
            <p14:sldId id="280"/>
            <p14:sldId id="345"/>
            <p14:sldId id="261"/>
            <p14:sldId id="285"/>
            <p14:sldId id="286"/>
            <p14:sldId id="287"/>
            <p14:sldId id="346"/>
            <p14:sldId id="288"/>
            <p14:sldId id="290"/>
            <p14:sldId id="291"/>
            <p14:sldId id="292"/>
            <p14:sldId id="347"/>
            <p14:sldId id="299"/>
            <p14:sldId id="293"/>
            <p14:sldId id="295"/>
            <p14:sldId id="296"/>
            <p14:sldId id="348"/>
            <p14:sldId id="300"/>
            <p14:sldId id="301"/>
            <p14:sldId id="302"/>
            <p14:sldId id="303"/>
            <p14:sldId id="304"/>
            <p14:sldId id="349"/>
            <p14:sldId id="306"/>
            <p14:sldId id="307"/>
            <p14:sldId id="309"/>
            <p14:sldId id="350"/>
            <p14:sldId id="310"/>
            <p14:sldId id="315"/>
            <p14:sldId id="316"/>
            <p14:sldId id="311"/>
            <p14:sldId id="312"/>
            <p14:sldId id="317"/>
            <p14:sldId id="351"/>
            <p14:sldId id="318"/>
            <p14:sldId id="340"/>
            <p14:sldId id="319"/>
            <p14:sldId id="320"/>
            <p14:sldId id="352"/>
            <p14:sldId id="321"/>
            <p14:sldId id="322"/>
            <p14:sldId id="323"/>
            <p14:sldId id="324"/>
            <p14:sldId id="331"/>
            <p14:sldId id="334"/>
            <p14:sldId id="337"/>
            <p14:sldId id="338"/>
            <p14:sldId id="336"/>
            <p14:sldId id="335"/>
            <p14:sldId id="327"/>
            <p14:sldId id="329"/>
            <p14:sldId id="330"/>
            <p14:sldId id="332"/>
            <p14:sldId id="333"/>
            <p14:sldId id="353"/>
            <p14:sldId id="339"/>
            <p14:sldId id="354"/>
          </p14:sldIdLst>
        </p14:section>
        <p14:section name="Untitled Section" id="{BBB32BC4-BBFA-45E4-8E27-0D22A348C378}">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2759A"/>
    <a:srgbClr val="FFFFFF"/>
    <a:srgbClr val="F4B37B"/>
    <a:srgbClr val="E5F6FE"/>
    <a:srgbClr val="C2E5F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726" autoAdjust="0"/>
    <p:restoredTop sz="93333" autoAdjust="0"/>
  </p:normalViewPr>
  <p:slideViewPr>
    <p:cSldViewPr>
      <p:cViewPr varScale="1">
        <p:scale>
          <a:sx n="46" d="100"/>
          <a:sy n="46" d="100"/>
        </p:scale>
        <p:origin x="537" y="5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50" d="100"/>
        <a:sy n="50" d="100"/>
      </p:scale>
      <p:origin x="0" y="-20232"/>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1.fntdata"/><Relationship Id="rId89" Type="http://schemas.openxmlformats.org/officeDocument/2006/relationships/font" Target="fonts/font6.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font" Target="fonts/font7.fntdata"/><Relationship Id="rId95" Type="http://schemas.openxmlformats.org/officeDocument/2006/relationships/font" Target="fonts/font12.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font" Target="fonts/font2.fntdata"/><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notesMaster" Target="notesMasters/notesMaster1.xml"/><Relationship Id="rId88" Type="http://schemas.openxmlformats.org/officeDocument/2006/relationships/font" Target="fonts/font5.fntdata"/><Relationship Id="rId91" Type="http://schemas.openxmlformats.org/officeDocument/2006/relationships/font" Target="fonts/font8.fntdata"/><Relationship Id="rId96" Type="http://schemas.openxmlformats.org/officeDocument/2006/relationships/font" Target="fonts/font13.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font" Target="fonts/font3.fntdata"/><Relationship Id="rId94" Type="http://schemas.openxmlformats.org/officeDocument/2006/relationships/font" Target="fonts/font11.fntdata"/><Relationship Id="rId99" Type="http://schemas.openxmlformats.org/officeDocument/2006/relationships/presProps" Target="presProps.xml"/><Relationship Id="rId10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font" Target="fonts/font14.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9.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4.fntdata"/><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font" Target="fonts/font10.fntdata"/><Relationship Id="rId98" Type="http://schemas.openxmlformats.org/officeDocument/2006/relationships/font" Target="fonts/font15.fntdata"/><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vi-V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F6DF107-78EC-4EEF-9BBD-44E83CE9D77C}" type="datetimeFigureOut">
              <a:rPr lang="vi-VN" smtClean="0"/>
              <a:t>19/02/2025</a:t>
            </a:fld>
            <a:endParaRPr lang="vi-V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vi-V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vi-V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0372EED-9BA3-452F-ADE3-79AA32BE6962}" type="slidenum">
              <a:rPr lang="vi-VN" smtClean="0"/>
              <a:t>‹#›</a:t>
            </a:fld>
            <a:endParaRPr lang="vi-VN"/>
          </a:p>
        </p:txBody>
      </p:sp>
    </p:spTree>
    <p:extLst>
      <p:ext uri="{BB962C8B-B14F-4D97-AF65-F5344CB8AC3E}">
        <p14:creationId xmlns:p14="http://schemas.microsoft.com/office/powerpoint/2010/main" val="5391002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5"/>
          </p:nvPr>
        </p:nvSpPr>
        <p:spPr/>
        <p:txBody>
          <a:bodyPr/>
          <a:lstStyle/>
          <a:p>
            <a:fld id="{90372EED-9BA3-452F-ADE3-79AA32BE6962}" type="slidenum">
              <a:rPr lang="vi-VN" smtClean="0"/>
              <a:t>30</a:t>
            </a:fld>
            <a:endParaRPr lang="vi-VN"/>
          </a:p>
        </p:txBody>
      </p:sp>
    </p:spTree>
    <p:extLst>
      <p:ext uri="{BB962C8B-B14F-4D97-AF65-F5344CB8AC3E}">
        <p14:creationId xmlns:p14="http://schemas.microsoft.com/office/powerpoint/2010/main" val="32647393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19/02/2025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19/02/2025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19/02/2025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19/02/2025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19/02/2025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19/02/2025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19/02/2025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19/02/2025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19/02/2025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19/02/2025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19/02/2025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19/02/2025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hyperlink" Target="https://www.liveagent.com/academy/customer-segmentation/" TargetMode="External"/><Relationship Id="rId2" Type="http://schemas.openxmlformats.org/officeDocument/2006/relationships/image" Target="../media/image17.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4.svg"/></Relationships>
</file>

<file path=ppt/slides/_rels/slide1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hyperlink" Target="https://towardsdatascience.com/association-rules-2-aa9a77241654" TargetMode="External"/><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80.png"/><Relationship Id="rId5" Type="http://schemas.openxmlformats.org/officeDocument/2006/relationships/image" Target="../media/image170.png"/><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2.jpeg"/></Relationships>
</file>

<file path=ppt/slides/_rels/slide1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hyperlink" Target="https://www.kaggle.com/datasets/apoorvaappz/global-super-store-dataset?select=Global_Superstore2.csv"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png"/><Relationship Id="rId3" Type="http://schemas.openxmlformats.org/officeDocument/2006/relationships/image" Target="../media/image25.png"/><Relationship Id="rId7" Type="http://schemas.openxmlformats.org/officeDocument/2006/relationships/image" Target="../media/image29.png"/><Relationship Id="rId12" Type="http://schemas.openxmlformats.org/officeDocument/2006/relationships/image" Target="../media/image34.png"/><Relationship Id="rId2"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png"/><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png"/><Relationship Id="rId14" Type="http://schemas.openxmlformats.org/officeDocument/2006/relationships/image" Target="../media/image4.svg"/></Relationships>
</file>

<file path=ppt/slides/_rels/slide22.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image" Target="../media/image35.png"/><Relationship Id="rId1" Type="http://schemas.openxmlformats.org/officeDocument/2006/relationships/slideLayout" Target="../slideLayouts/slideLayout7.xml"/><Relationship Id="rId6" Type="http://schemas.openxmlformats.org/officeDocument/2006/relationships/image" Target="../media/image39.png"/><Relationship Id="rId11" Type="http://schemas.openxmlformats.org/officeDocument/2006/relationships/image" Target="../media/image4.svg"/><Relationship Id="rId5" Type="http://schemas.openxmlformats.org/officeDocument/2006/relationships/image" Target="../media/image38.png"/><Relationship Id="rId10" Type="http://schemas.openxmlformats.org/officeDocument/2006/relationships/image" Target="../media/image3.png"/><Relationship Id="rId4" Type="http://schemas.openxmlformats.org/officeDocument/2006/relationships/image" Target="../media/image37.png"/><Relationship Id="rId9" Type="http://schemas.openxmlformats.org/officeDocument/2006/relationships/image" Target="../media/image42.png"/></Relationships>
</file>

<file path=ppt/slides/_rels/slide2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45.png"/></Relationships>
</file>

<file path=ppt/slides/_rels/slide24.xml.rels><?xml version="1.0" encoding="UTF-8" standalone="yes"?>
<Relationships xmlns="http://schemas.openxmlformats.org/package/2006/relationships"><Relationship Id="rId3" Type="http://schemas.openxmlformats.org/officeDocument/2006/relationships/image" Target="../media/image47.png"/><Relationship Id="rId7" Type="http://schemas.openxmlformats.org/officeDocument/2006/relationships/image" Target="../media/image4.svg"/><Relationship Id="rId2" Type="http://schemas.openxmlformats.org/officeDocument/2006/relationships/image" Target="../media/image46.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49.png"/><Relationship Id="rId4" Type="http://schemas.openxmlformats.org/officeDocument/2006/relationships/image" Target="../media/image48.png"/></Relationships>
</file>

<file path=ppt/slides/_rels/slide25.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4.svg"/><Relationship Id="rId2" Type="http://schemas.openxmlformats.org/officeDocument/2006/relationships/slideLayout" Target="../slideLayouts/slideLayout7.xml"/><Relationship Id="rId1" Type="http://schemas.openxmlformats.org/officeDocument/2006/relationships/themeOverride" Target="../theme/themeOverride1.xml"/><Relationship Id="rId6" Type="http://schemas.openxmlformats.org/officeDocument/2006/relationships/image" Target="../media/image3.png"/><Relationship Id="rId5" Type="http://schemas.openxmlformats.org/officeDocument/2006/relationships/image" Target="../media/image52.png"/><Relationship Id="rId4" Type="http://schemas.openxmlformats.org/officeDocument/2006/relationships/image" Target="../media/image51.png"/></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3.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2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image" Target="../media/image54.png"/><Relationship Id="rId1" Type="http://schemas.openxmlformats.org/officeDocument/2006/relationships/slideLayout" Target="../slideLayouts/slideLayout7.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 Id="rId9" Type="http://schemas.openxmlformats.org/officeDocument/2006/relationships/image" Target="../media/image4.svg"/></Relationships>
</file>

<file path=ppt/slides/_rels/slide2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62.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5.jpeg"/><Relationship Id="rId4" Type="http://schemas.openxmlformats.org/officeDocument/2006/relationships/image" Target="../media/image4.svg"/></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63.png"/><Relationship Id="rId4" Type="http://schemas.openxmlformats.org/officeDocument/2006/relationships/image" Target="../media/image4.svg"/></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6" Type="http://schemas.microsoft.com/office/2007/relationships/hdphoto" Target="../media/hdphoto3.wdp"/><Relationship Id="rId5" Type="http://schemas.openxmlformats.org/officeDocument/2006/relationships/image" Target="../media/image64.png"/><Relationship Id="rId4" Type="http://schemas.openxmlformats.org/officeDocument/2006/relationships/image" Target="../media/image4.svg"/></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5.png"/><Relationship Id="rId1" Type="http://schemas.openxmlformats.org/officeDocument/2006/relationships/slideLayout" Target="../slideLayouts/slideLayout7.xml"/><Relationship Id="rId4" Type="http://schemas.openxmlformats.org/officeDocument/2006/relationships/image" Target="../media/image4.svg"/></Relationships>
</file>

<file path=ppt/slides/_rels/slide3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68.png"/></Relationships>
</file>

<file path=ppt/slides/_rels/slide3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3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72.png"/></Relationships>
</file>

<file path=ppt/slides/_rels/slide36.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73.png"/><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png"/></Relationships>
</file>

<file path=ppt/slides/_rels/slide3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74.png"/></Relationships>
</file>

<file path=ppt/slides/_rels/slide3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s>
</file>

<file path=ppt/slides/_rels/slide3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78.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4.svg"/></Relationships>
</file>

<file path=ppt/slides/_rels/slide4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79.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4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4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83.png"/></Relationships>
</file>

<file path=ppt/slides/_rels/slide4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84.png"/></Relationships>
</file>

<file path=ppt/slides/_rels/slide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5.png"/><Relationship Id="rId1" Type="http://schemas.openxmlformats.org/officeDocument/2006/relationships/slideLayout" Target="../slideLayouts/slideLayout7.xml"/><Relationship Id="rId4" Type="http://schemas.openxmlformats.org/officeDocument/2006/relationships/image" Target="../media/image4.svg"/></Relationships>
</file>

<file path=ppt/slides/_rels/slide4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86.png"/></Relationships>
</file>

<file path=ppt/slides/_rels/slide4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87.png"/></Relationships>
</file>

<file path=ppt/slides/_rels/slide4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89.png"/><Relationship Id="rId4" Type="http://schemas.openxmlformats.org/officeDocument/2006/relationships/image" Target="../media/image88.png"/></Relationships>
</file>

<file path=ppt/slides/_rels/slide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0.png"/><Relationship Id="rId1" Type="http://schemas.openxmlformats.org/officeDocument/2006/relationships/slideLayout" Target="../slideLayouts/slideLayout7.xml"/><Relationship Id="rId4" Type="http://schemas.openxmlformats.org/officeDocument/2006/relationships/image" Target="../media/image4.svg"/></Relationships>
</file>

<file path=ppt/slides/_rels/slide51.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79.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5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91.png"/></Relationships>
</file>

<file path=ppt/slides/_rels/slide5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2.png"/><Relationship Id="rId1" Type="http://schemas.openxmlformats.org/officeDocument/2006/relationships/slideLayout" Target="../slideLayouts/slideLayout7.xml"/><Relationship Id="rId5" Type="http://schemas.openxmlformats.org/officeDocument/2006/relationships/image" Target="../media/image93.png"/><Relationship Id="rId4" Type="http://schemas.openxmlformats.org/officeDocument/2006/relationships/image" Target="../media/image4.svg"/></Relationships>
</file>

<file path=ppt/slides/_rels/slide5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94.png"/></Relationships>
</file>

<file path=ppt/slides/_rels/slide5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96.png"/><Relationship Id="rId4" Type="http://schemas.openxmlformats.org/officeDocument/2006/relationships/image" Target="../media/image95.png"/></Relationships>
</file>

<file path=ppt/slides/_rels/slide5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97.png"/></Relationships>
</file>

<file path=ppt/slides/_rels/slide5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99.png"/><Relationship Id="rId4" Type="http://schemas.openxmlformats.org/officeDocument/2006/relationships/image" Target="../media/image98.png"/></Relationships>
</file>

<file path=ppt/slides/_rels/slide58.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79.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5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100.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7.jpeg"/><Relationship Id="rId4" Type="http://schemas.openxmlformats.org/officeDocument/2006/relationships/image" Target="../media/image4.svg"/></Relationships>
</file>

<file path=ppt/slides/_rels/slide6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72.png"/></Relationships>
</file>

<file path=ppt/slides/_rels/slide6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102.png"/><Relationship Id="rId4" Type="http://schemas.openxmlformats.org/officeDocument/2006/relationships/image" Target="../media/image101.png"/></Relationships>
</file>

<file path=ppt/slides/_rels/slide6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104.png"/><Relationship Id="rId4" Type="http://schemas.openxmlformats.org/officeDocument/2006/relationships/image" Target="../media/image103.png"/></Relationships>
</file>

<file path=ppt/slides/_rels/slide63.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79.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6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106.png"/><Relationship Id="rId4" Type="http://schemas.openxmlformats.org/officeDocument/2006/relationships/image" Target="../media/image105.png"/></Relationships>
</file>

<file path=ppt/slides/_rels/slide6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107.png"/></Relationships>
</file>

<file path=ppt/slides/_rels/slide6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8.png"/><Relationship Id="rId1" Type="http://schemas.openxmlformats.org/officeDocument/2006/relationships/slideLayout" Target="../slideLayouts/slideLayout7.xml"/><Relationship Id="rId5" Type="http://schemas.openxmlformats.org/officeDocument/2006/relationships/image" Target="../media/image109.png"/><Relationship Id="rId4" Type="http://schemas.openxmlformats.org/officeDocument/2006/relationships/image" Target="../media/image4.svg"/></Relationships>
</file>

<file path=ppt/slides/_rels/slide6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110.png"/></Relationships>
</file>

<file path=ppt/slides/_rels/slide6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111.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10.png"/></Relationships>
</file>

<file path=ppt/slides/_rels/slide7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112.png"/></Relationships>
</file>

<file path=ppt/slides/_rels/slide7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113.png"/></Relationships>
</file>

<file path=ppt/slides/_rels/slide7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114.png"/></Relationships>
</file>

<file path=ppt/slides/_rels/slide7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115.png"/></Relationships>
</file>

<file path=ppt/slides/_rels/slide7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116.png"/></Relationships>
</file>

<file path=ppt/slides/_rels/slide7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117.png"/></Relationships>
</file>

<file path=ppt/slides/_rels/slide7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118.png"/></Relationships>
</file>

<file path=ppt/slides/_rels/slide7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119.png"/></Relationships>
</file>

<file path=ppt/slides/_rels/slide7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120.png"/></Relationships>
</file>

<file path=ppt/slides/_rels/slide79.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73.png"/><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g"/><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13.jpg"/></Relationships>
</file>

<file path=ppt/slides/_rels/slide8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68932" y="0"/>
            <a:ext cx="18656932" cy="2868356"/>
            <a:chOff x="0" y="0"/>
            <a:chExt cx="4913760" cy="755452"/>
          </a:xfrm>
          <a:solidFill>
            <a:srgbClr val="12759A"/>
          </a:solidFill>
        </p:grpSpPr>
        <p:sp>
          <p:nvSpPr>
            <p:cNvPr id="3" name="Freeform 3"/>
            <p:cNvSpPr/>
            <p:nvPr/>
          </p:nvSpPr>
          <p:spPr>
            <a:xfrm>
              <a:off x="0" y="0"/>
              <a:ext cx="4913760" cy="755452"/>
            </a:xfrm>
            <a:custGeom>
              <a:avLst/>
              <a:gdLst/>
              <a:ahLst/>
              <a:cxnLst/>
              <a:rect l="l" t="t" r="r" b="b"/>
              <a:pathLst>
                <a:path w="4913760" h="755452">
                  <a:moveTo>
                    <a:pt x="0" y="0"/>
                  </a:moveTo>
                  <a:lnTo>
                    <a:pt x="4913760" y="0"/>
                  </a:lnTo>
                  <a:lnTo>
                    <a:pt x="4913760" y="755452"/>
                  </a:lnTo>
                  <a:lnTo>
                    <a:pt x="0" y="755452"/>
                  </a:lnTo>
                  <a:close/>
                </a:path>
              </a:pathLst>
            </a:custGeom>
            <a:grpFill/>
          </p:spPr>
        </p:sp>
        <p:sp>
          <p:nvSpPr>
            <p:cNvPr id="4" name="TextBox 4"/>
            <p:cNvSpPr txBox="1"/>
            <p:nvPr/>
          </p:nvSpPr>
          <p:spPr>
            <a:xfrm>
              <a:off x="0" y="-38100"/>
              <a:ext cx="4913760" cy="793552"/>
            </a:xfrm>
            <a:prstGeom prst="rect">
              <a:avLst/>
            </a:prstGeom>
            <a:grpFill/>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1500043" y="6823071"/>
            <a:ext cx="20413131" cy="3463929"/>
            <a:chOff x="0" y="0"/>
            <a:chExt cx="5376298" cy="912311"/>
          </a:xfrm>
          <a:solidFill>
            <a:srgbClr val="12759A"/>
          </a:solidFill>
        </p:grpSpPr>
        <p:sp>
          <p:nvSpPr>
            <p:cNvPr id="7" name="Freeform 7"/>
            <p:cNvSpPr/>
            <p:nvPr/>
          </p:nvSpPr>
          <p:spPr>
            <a:xfrm>
              <a:off x="0" y="0"/>
              <a:ext cx="5376298" cy="912311"/>
            </a:xfrm>
            <a:custGeom>
              <a:avLst/>
              <a:gdLst/>
              <a:ahLst/>
              <a:cxnLst/>
              <a:rect l="l" t="t" r="r" b="b"/>
              <a:pathLst>
                <a:path w="5376298" h="912311">
                  <a:moveTo>
                    <a:pt x="0" y="0"/>
                  </a:moveTo>
                  <a:lnTo>
                    <a:pt x="5376298" y="0"/>
                  </a:lnTo>
                  <a:lnTo>
                    <a:pt x="5376298" y="912311"/>
                  </a:lnTo>
                  <a:lnTo>
                    <a:pt x="0" y="912311"/>
                  </a:lnTo>
                  <a:close/>
                </a:path>
              </a:pathLst>
            </a:custGeom>
            <a:grpFill/>
          </p:spPr>
        </p:sp>
        <p:sp>
          <p:nvSpPr>
            <p:cNvPr id="8" name="TextBox 8"/>
            <p:cNvSpPr txBox="1"/>
            <p:nvPr/>
          </p:nvSpPr>
          <p:spPr>
            <a:xfrm>
              <a:off x="0" y="-38100"/>
              <a:ext cx="5376298" cy="950411"/>
            </a:xfrm>
            <a:prstGeom prst="rect">
              <a:avLst/>
            </a:prstGeom>
            <a:grpFill/>
          </p:spPr>
          <p:txBody>
            <a:bodyPr lIns="50800" tIns="50800" rIns="50800" bIns="50800" rtlCol="0" anchor="ctr"/>
            <a:lstStyle/>
            <a:p>
              <a:pPr algn="ctr">
                <a:lnSpc>
                  <a:spcPts val="2659"/>
                </a:lnSpc>
                <a:spcBef>
                  <a:spcPct val="0"/>
                </a:spcBef>
              </a:pPr>
              <a:endParaRPr/>
            </a:p>
          </p:txBody>
        </p:sp>
      </p:grpSp>
      <p:grpSp>
        <p:nvGrpSpPr>
          <p:cNvPr id="9" name="Group 9"/>
          <p:cNvGrpSpPr/>
          <p:nvPr/>
        </p:nvGrpSpPr>
        <p:grpSpPr>
          <a:xfrm>
            <a:off x="16560087" y="5220887"/>
            <a:ext cx="2024646" cy="1028700"/>
            <a:chOff x="0" y="0"/>
            <a:chExt cx="533240" cy="270933"/>
          </a:xfrm>
          <a:solidFill>
            <a:srgbClr val="12759A"/>
          </a:solidFill>
        </p:grpSpPr>
        <p:sp>
          <p:nvSpPr>
            <p:cNvPr id="10" name="Freeform 10"/>
            <p:cNvSpPr/>
            <p:nvPr/>
          </p:nvSpPr>
          <p:spPr>
            <a:xfrm>
              <a:off x="0" y="0"/>
              <a:ext cx="533240" cy="270933"/>
            </a:xfrm>
            <a:custGeom>
              <a:avLst/>
              <a:gdLst/>
              <a:ahLst/>
              <a:cxnLst/>
              <a:rect l="l" t="t" r="r" b="b"/>
              <a:pathLst>
                <a:path w="533240" h="270933">
                  <a:moveTo>
                    <a:pt x="0" y="0"/>
                  </a:moveTo>
                  <a:lnTo>
                    <a:pt x="533240" y="0"/>
                  </a:lnTo>
                  <a:lnTo>
                    <a:pt x="533240" y="270933"/>
                  </a:lnTo>
                  <a:lnTo>
                    <a:pt x="0" y="270933"/>
                  </a:lnTo>
                  <a:close/>
                </a:path>
              </a:pathLst>
            </a:custGeom>
            <a:grpFill/>
          </p:spPr>
        </p:sp>
        <p:sp>
          <p:nvSpPr>
            <p:cNvPr id="11" name="TextBox 11"/>
            <p:cNvSpPr txBox="1"/>
            <p:nvPr/>
          </p:nvSpPr>
          <p:spPr>
            <a:xfrm>
              <a:off x="0" y="-38100"/>
              <a:ext cx="533240" cy="309033"/>
            </a:xfrm>
            <a:prstGeom prst="rect">
              <a:avLst/>
            </a:prstGeom>
            <a:grpFill/>
          </p:spPr>
          <p:txBody>
            <a:bodyPr lIns="50800" tIns="50800" rIns="50800" bIns="50800" rtlCol="0" anchor="ctr"/>
            <a:lstStyle/>
            <a:p>
              <a:pPr algn="ctr">
                <a:lnSpc>
                  <a:spcPts val="2659"/>
                </a:lnSpc>
                <a:spcBef>
                  <a:spcPct val="0"/>
                </a:spcBef>
              </a:pPr>
              <a:endParaRPr/>
            </a:p>
          </p:txBody>
        </p:sp>
      </p:grpSp>
      <p:grpSp>
        <p:nvGrpSpPr>
          <p:cNvPr id="12" name="Group 12"/>
          <p:cNvGrpSpPr>
            <a:grpSpLocks noChangeAspect="1"/>
          </p:cNvGrpSpPr>
          <p:nvPr/>
        </p:nvGrpSpPr>
        <p:grpSpPr>
          <a:xfrm>
            <a:off x="10942286" y="1329445"/>
            <a:ext cx="5298145" cy="10483290"/>
            <a:chOff x="0" y="0"/>
            <a:chExt cx="2620010" cy="5184140"/>
          </a:xfrm>
        </p:grpSpPr>
        <p:sp>
          <p:nvSpPr>
            <p:cNvPr id="13" name="Freeform 13"/>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id="14" name="Freeform 14"/>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2"/>
              <a:stretch>
                <a:fillRect l="-94468" r="-94468"/>
              </a:stretch>
            </a:blipFill>
          </p:spPr>
        </p:sp>
        <p:sp>
          <p:nvSpPr>
            <p:cNvPr id="15" name="Freeform 15"/>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p:spPr>
        </p:sp>
        <p:sp>
          <p:nvSpPr>
            <p:cNvPr id="16" name="Freeform 16"/>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55555"/>
            </a:solidFill>
          </p:spPr>
        </p:sp>
        <p:sp>
          <p:nvSpPr>
            <p:cNvPr id="17" name="Freeform 17"/>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sp>
        <p:sp>
          <p:nvSpPr>
            <p:cNvPr id="18" name="Freeform 18"/>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sp>
        <p:sp>
          <p:nvSpPr>
            <p:cNvPr id="19" name="Freeform 19"/>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sp>
        <p:sp>
          <p:nvSpPr>
            <p:cNvPr id="20" name="Freeform 20"/>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sp>
        <p:sp>
          <p:nvSpPr>
            <p:cNvPr id="21" name="Freeform 21"/>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sp>
      </p:grpSp>
      <p:sp>
        <p:nvSpPr>
          <p:cNvPr id="22" name="TextBox 22"/>
          <p:cNvSpPr txBox="1"/>
          <p:nvPr/>
        </p:nvSpPr>
        <p:spPr>
          <a:xfrm>
            <a:off x="2405957" y="1040299"/>
            <a:ext cx="3531945" cy="672162"/>
          </a:xfrm>
          <a:prstGeom prst="rect">
            <a:avLst/>
          </a:prstGeom>
        </p:spPr>
        <p:txBody>
          <a:bodyPr lIns="0" tIns="0" rIns="0" bIns="0" rtlCol="0" anchor="t">
            <a:spAutoFit/>
          </a:bodyPr>
          <a:lstStyle/>
          <a:p>
            <a:pPr algn="l">
              <a:lnSpc>
                <a:spcPts val="5476"/>
              </a:lnSpc>
            </a:pPr>
            <a:r>
              <a:rPr lang="en-US" sz="3911" dirty="0">
                <a:solidFill>
                  <a:srgbClr val="FFFFFF"/>
                </a:solidFill>
                <a:latin typeface="Blinker"/>
                <a:ea typeface="Blinker"/>
                <a:cs typeface="Blinker"/>
                <a:sym typeface="Blinker"/>
              </a:rPr>
              <a:t>E-Commerce</a:t>
            </a:r>
          </a:p>
        </p:txBody>
      </p:sp>
      <p:sp>
        <p:nvSpPr>
          <p:cNvPr id="23" name="TextBox 23"/>
          <p:cNvSpPr txBox="1"/>
          <p:nvPr/>
        </p:nvSpPr>
        <p:spPr>
          <a:xfrm>
            <a:off x="1634500" y="3179255"/>
            <a:ext cx="7142336" cy="1486946"/>
          </a:xfrm>
          <a:prstGeom prst="rect">
            <a:avLst/>
          </a:prstGeom>
        </p:spPr>
        <p:txBody>
          <a:bodyPr lIns="0" tIns="0" rIns="0" bIns="0" rtlCol="0" anchor="t">
            <a:spAutoFit/>
          </a:bodyPr>
          <a:lstStyle/>
          <a:p>
            <a:pPr algn="l">
              <a:lnSpc>
                <a:spcPts val="12888"/>
              </a:lnSpc>
            </a:pPr>
            <a:r>
              <a:rPr lang="en-US" sz="7200" dirty="0">
                <a:solidFill>
                  <a:srgbClr val="000000"/>
                </a:solidFill>
                <a:latin typeface="Blinker"/>
                <a:ea typeface="Blinker"/>
                <a:cs typeface="Blinker"/>
                <a:sym typeface="Blinker"/>
              </a:rPr>
              <a:t>PROJECT</a:t>
            </a:r>
          </a:p>
        </p:txBody>
      </p:sp>
      <p:sp>
        <p:nvSpPr>
          <p:cNvPr id="24" name="TextBox 24"/>
          <p:cNvSpPr txBox="1"/>
          <p:nvPr/>
        </p:nvSpPr>
        <p:spPr>
          <a:xfrm>
            <a:off x="1628762" y="4561480"/>
            <a:ext cx="9153696" cy="1442703"/>
          </a:xfrm>
          <a:prstGeom prst="rect">
            <a:avLst/>
          </a:prstGeom>
        </p:spPr>
        <p:txBody>
          <a:bodyPr wrap="square" lIns="0" tIns="0" rIns="0" bIns="0" rtlCol="0" anchor="t">
            <a:spAutoFit/>
          </a:bodyPr>
          <a:lstStyle/>
          <a:p>
            <a:pPr algn="l">
              <a:lnSpc>
                <a:spcPts val="12601"/>
              </a:lnSpc>
            </a:pPr>
            <a:r>
              <a:rPr lang="en-US" sz="6000" dirty="0">
                <a:solidFill>
                  <a:srgbClr val="12759A"/>
                </a:solidFill>
                <a:latin typeface="League Spartan"/>
                <a:ea typeface="League Spartan"/>
                <a:cs typeface="League Spartan"/>
                <a:sym typeface="League Spartan"/>
              </a:rPr>
              <a:t>GLOBAL SUPER STORE</a:t>
            </a:r>
          </a:p>
        </p:txBody>
      </p:sp>
      <p:sp>
        <p:nvSpPr>
          <p:cNvPr id="25" name="TextBox 25"/>
          <p:cNvSpPr txBox="1"/>
          <p:nvPr/>
        </p:nvSpPr>
        <p:spPr>
          <a:xfrm>
            <a:off x="1634500" y="7497321"/>
            <a:ext cx="3184847" cy="588477"/>
          </a:xfrm>
          <a:prstGeom prst="rect">
            <a:avLst/>
          </a:prstGeom>
        </p:spPr>
        <p:txBody>
          <a:bodyPr lIns="0" tIns="0" rIns="0" bIns="0" rtlCol="0" anchor="t">
            <a:spAutoFit/>
          </a:bodyPr>
          <a:lstStyle/>
          <a:p>
            <a:pPr algn="l">
              <a:lnSpc>
                <a:spcPts val="4839"/>
              </a:lnSpc>
            </a:pPr>
            <a:r>
              <a:rPr lang="en-US" sz="3456" dirty="0">
                <a:solidFill>
                  <a:srgbClr val="FFFFFF"/>
                </a:solidFill>
                <a:latin typeface="Blinker"/>
                <a:ea typeface="Blinker"/>
                <a:cs typeface="Blinker"/>
                <a:sym typeface="Blinker"/>
              </a:rPr>
              <a:t>Presentation By</a:t>
            </a:r>
          </a:p>
        </p:txBody>
      </p:sp>
      <p:sp>
        <p:nvSpPr>
          <p:cNvPr id="26" name="TextBox 26"/>
          <p:cNvSpPr txBox="1"/>
          <p:nvPr/>
        </p:nvSpPr>
        <p:spPr>
          <a:xfrm>
            <a:off x="1634500" y="8171524"/>
            <a:ext cx="4001659" cy="737706"/>
          </a:xfrm>
          <a:prstGeom prst="rect">
            <a:avLst/>
          </a:prstGeom>
        </p:spPr>
        <p:txBody>
          <a:bodyPr lIns="0" tIns="0" rIns="0" bIns="0" rtlCol="0" anchor="t">
            <a:spAutoFit/>
          </a:bodyPr>
          <a:lstStyle/>
          <a:p>
            <a:pPr algn="l">
              <a:lnSpc>
                <a:spcPts val="6064"/>
              </a:lnSpc>
            </a:pPr>
            <a:r>
              <a:rPr lang="en-US" sz="4331" dirty="0">
                <a:solidFill>
                  <a:srgbClr val="FFFFFF"/>
                </a:solidFill>
                <a:latin typeface="Blinker"/>
                <a:ea typeface="Blinker"/>
                <a:cs typeface="Blinker"/>
                <a:sym typeface="Blinker"/>
              </a:rPr>
              <a:t>Huynh Thai Bao</a:t>
            </a:r>
          </a:p>
        </p:txBody>
      </p:sp>
      <p:grpSp>
        <p:nvGrpSpPr>
          <p:cNvPr id="27" name="Group 27"/>
          <p:cNvGrpSpPr/>
          <p:nvPr/>
        </p:nvGrpSpPr>
        <p:grpSpPr>
          <a:xfrm>
            <a:off x="16560087" y="3819225"/>
            <a:ext cx="2024646" cy="1028700"/>
            <a:chOff x="0" y="0"/>
            <a:chExt cx="533240" cy="270933"/>
          </a:xfrm>
          <a:solidFill>
            <a:srgbClr val="12759A"/>
          </a:solidFill>
        </p:grpSpPr>
        <p:sp>
          <p:nvSpPr>
            <p:cNvPr id="28" name="Freeform 28"/>
            <p:cNvSpPr/>
            <p:nvPr/>
          </p:nvSpPr>
          <p:spPr>
            <a:xfrm>
              <a:off x="0" y="0"/>
              <a:ext cx="533240" cy="270933"/>
            </a:xfrm>
            <a:custGeom>
              <a:avLst/>
              <a:gdLst/>
              <a:ahLst/>
              <a:cxnLst/>
              <a:rect l="l" t="t" r="r" b="b"/>
              <a:pathLst>
                <a:path w="533240" h="270933">
                  <a:moveTo>
                    <a:pt x="0" y="0"/>
                  </a:moveTo>
                  <a:lnTo>
                    <a:pt x="533240" y="0"/>
                  </a:lnTo>
                  <a:lnTo>
                    <a:pt x="533240" y="270933"/>
                  </a:lnTo>
                  <a:lnTo>
                    <a:pt x="0" y="270933"/>
                  </a:lnTo>
                  <a:close/>
                </a:path>
              </a:pathLst>
            </a:custGeom>
            <a:grpFill/>
          </p:spPr>
        </p:sp>
        <p:sp>
          <p:nvSpPr>
            <p:cNvPr id="29" name="TextBox 29"/>
            <p:cNvSpPr txBox="1"/>
            <p:nvPr/>
          </p:nvSpPr>
          <p:spPr>
            <a:xfrm>
              <a:off x="0" y="-38100"/>
              <a:ext cx="533240" cy="309033"/>
            </a:xfrm>
            <a:prstGeom prst="rect">
              <a:avLst/>
            </a:prstGeom>
            <a:grpFill/>
          </p:spPr>
          <p:txBody>
            <a:bodyPr lIns="50800" tIns="50800" rIns="50800" bIns="50800" rtlCol="0" anchor="ctr"/>
            <a:lstStyle/>
            <a:p>
              <a:pPr algn="ctr">
                <a:lnSpc>
                  <a:spcPts val="2659"/>
                </a:lnSpc>
                <a:spcBef>
                  <a:spcPct val="0"/>
                </a:spcBef>
              </a:pPr>
              <a:endParaRPr/>
            </a:p>
          </p:txBody>
        </p:sp>
      </p:grpSp>
      <p:pic>
        <p:nvPicPr>
          <p:cNvPr id="31" name="Picture 30">
            <a:extLst>
              <a:ext uri="{FF2B5EF4-FFF2-40B4-BE49-F238E27FC236}">
                <a16:creationId xmlns:a16="http://schemas.microsoft.com/office/drawing/2014/main" id="{06CD8973-6501-4DF0-9F70-1C98A5E711F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70830" y="859624"/>
            <a:ext cx="1106539" cy="1106539"/>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descr="Why is Domain Knowledge important in Software testing?">
            <a:extLst>
              <a:ext uri="{FF2B5EF4-FFF2-40B4-BE49-F238E27FC236}">
                <a16:creationId xmlns:a16="http://schemas.microsoft.com/office/drawing/2014/main" id="{93C00373-4C6A-4F51-A722-4E4A926EAF1C}"/>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a:off x="9854113" y="3162300"/>
            <a:ext cx="8395783" cy="3962400"/>
          </a:xfrm>
          <a:prstGeom prst="rect">
            <a:avLst/>
          </a:prstGeom>
          <a:noFill/>
          <a:extLst>
            <a:ext uri="{909E8E84-426E-40DD-AFC4-6F175D3DCCD1}">
              <a14:hiddenFill xmlns:a14="http://schemas.microsoft.com/office/drawing/2010/main">
                <a:solidFill>
                  <a:srgbClr val="FFFFFF"/>
                </a:solidFill>
              </a14:hiddenFill>
            </a:ext>
          </a:extLst>
        </p:spPr>
      </p:pic>
      <p:grpSp>
        <p:nvGrpSpPr>
          <p:cNvPr id="29" name="Group 18">
            <a:extLst>
              <a:ext uri="{FF2B5EF4-FFF2-40B4-BE49-F238E27FC236}">
                <a16:creationId xmlns:a16="http://schemas.microsoft.com/office/drawing/2014/main" id="{C1878A66-C7C9-4D01-80A8-437C8350CF69}"/>
              </a:ext>
            </a:extLst>
          </p:cNvPr>
          <p:cNvGrpSpPr/>
          <p:nvPr/>
        </p:nvGrpSpPr>
        <p:grpSpPr>
          <a:xfrm>
            <a:off x="0" y="-117199"/>
            <a:ext cx="18288000" cy="2060299"/>
            <a:chOff x="0" y="-38100"/>
            <a:chExt cx="5694120" cy="750693"/>
          </a:xfrm>
        </p:grpSpPr>
        <p:sp>
          <p:nvSpPr>
            <p:cNvPr id="30" name="Freeform 19">
              <a:extLst>
                <a:ext uri="{FF2B5EF4-FFF2-40B4-BE49-F238E27FC236}">
                  <a16:creationId xmlns:a16="http://schemas.microsoft.com/office/drawing/2014/main" id="{337546D8-0893-465B-8C44-8D6E569837FB}"/>
                </a:ext>
              </a:extLst>
            </p:cNvPr>
            <p:cNvSpPr/>
            <p:nvPr/>
          </p:nvSpPr>
          <p:spPr>
            <a:xfrm>
              <a:off x="0" y="90054"/>
              <a:ext cx="5694119" cy="622539"/>
            </a:xfrm>
            <a:custGeom>
              <a:avLst/>
              <a:gdLst/>
              <a:ahLst/>
              <a:cxnLst/>
              <a:rect l="l" t="t" r="r" b="b"/>
              <a:pathLst>
                <a:path w="5694119" h="622539">
                  <a:moveTo>
                    <a:pt x="0" y="0"/>
                  </a:moveTo>
                  <a:lnTo>
                    <a:pt x="5694119" y="0"/>
                  </a:lnTo>
                  <a:lnTo>
                    <a:pt x="5694119" y="622539"/>
                  </a:lnTo>
                  <a:lnTo>
                    <a:pt x="0" y="622539"/>
                  </a:lnTo>
                  <a:close/>
                </a:path>
              </a:pathLst>
            </a:custGeom>
            <a:solidFill>
              <a:srgbClr val="545454"/>
            </a:solidFill>
          </p:spPr>
        </p:sp>
        <p:sp>
          <p:nvSpPr>
            <p:cNvPr id="31" name="TextBox 20">
              <a:extLst>
                <a:ext uri="{FF2B5EF4-FFF2-40B4-BE49-F238E27FC236}">
                  <a16:creationId xmlns:a16="http://schemas.microsoft.com/office/drawing/2014/main" id="{3760E00C-CC91-4FA5-96EE-DA8850801A09}"/>
                </a:ext>
              </a:extLst>
            </p:cNvPr>
            <p:cNvSpPr txBox="1"/>
            <p:nvPr/>
          </p:nvSpPr>
          <p:spPr>
            <a:xfrm>
              <a:off x="0" y="-38100"/>
              <a:ext cx="5694120" cy="660639"/>
            </a:xfrm>
            <a:prstGeom prst="rect">
              <a:avLst/>
            </a:prstGeom>
          </p:spPr>
          <p:txBody>
            <a:bodyPr lIns="50800" tIns="50800" rIns="50800" bIns="50800" rtlCol="0" anchor="ctr"/>
            <a:lstStyle/>
            <a:p>
              <a:pPr algn="ctr">
                <a:lnSpc>
                  <a:spcPts val="2659"/>
                </a:lnSpc>
                <a:spcBef>
                  <a:spcPct val="0"/>
                </a:spcBef>
              </a:pPr>
              <a:endParaRPr/>
            </a:p>
          </p:txBody>
        </p:sp>
      </p:grpSp>
      <p:grpSp>
        <p:nvGrpSpPr>
          <p:cNvPr id="2" name="Google Shape;486;p3">
            <a:extLst>
              <a:ext uri="{FF2B5EF4-FFF2-40B4-BE49-F238E27FC236}">
                <a16:creationId xmlns:a16="http://schemas.microsoft.com/office/drawing/2014/main" id="{CF71F8EE-F845-4953-B303-70323B029C9A}"/>
              </a:ext>
            </a:extLst>
          </p:cNvPr>
          <p:cNvGrpSpPr/>
          <p:nvPr/>
        </p:nvGrpSpPr>
        <p:grpSpPr>
          <a:xfrm>
            <a:off x="8788503" y="9369341"/>
            <a:ext cx="710989" cy="591484"/>
            <a:chOff x="4382679" y="4319018"/>
            <a:chExt cx="378645" cy="316095"/>
          </a:xfrm>
        </p:grpSpPr>
        <p:sp>
          <p:nvSpPr>
            <p:cNvPr id="3" name="Google Shape;487;p3">
              <a:hlinkClick r:id="" action="ppaction://hlinkshowjump?jump=nextslide"/>
              <a:extLst>
                <a:ext uri="{FF2B5EF4-FFF2-40B4-BE49-F238E27FC236}">
                  <a16:creationId xmlns:a16="http://schemas.microsoft.com/office/drawing/2014/main" id="{4E77AF99-AE53-46CF-B78F-D124398DEC89}"/>
                </a:ext>
              </a:extLst>
            </p:cNvPr>
            <p:cNvSpPr/>
            <p:nvPr/>
          </p:nvSpPr>
          <p:spPr>
            <a:xfrm>
              <a:off x="4382679" y="4442791"/>
              <a:ext cx="378645" cy="192322"/>
            </a:xfrm>
            <a:custGeom>
              <a:avLst/>
              <a:gdLst/>
              <a:ahLst/>
              <a:cxnLst/>
              <a:rect l="l" t="t" r="r" b="b"/>
              <a:pathLst>
                <a:path w="23610" h="11992" extrusionOk="0">
                  <a:moveTo>
                    <a:pt x="0" y="0"/>
                  </a:moveTo>
                  <a:lnTo>
                    <a:pt x="11993" y="11992"/>
                  </a:lnTo>
                  <a:lnTo>
                    <a:pt x="23610" y="375"/>
                  </a:lnTo>
                </a:path>
              </a:pathLst>
            </a:custGeom>
            <a:noFill/>
            <a:ln w="38100" cap="flat" cmpd="sng">
              <a:solidFill>
                <a:srgbClr val="12759A"/>
              </a:solidFill>
              <a:prstDash val="solid"/>
              <a:round/>
              <a:headEnd type="none" w="sm" len="sm"/>
              <a:tailEnd type="none" w="sm" len="sm"/>
            </a:ln>
          </p:spPr>
        </p:sp>
        <p:sp>
          <p:nvSpPr>
            <p:cNvPr id="4" name="Google Shape;488;p3">
              <a:hlinkClick r:id="" action="ppaction://hlinkshowjump?jump=nextslide"/>
              <a:extLst>
                <a:ext uri="{FF2B5EF4-FFF2-40B4-BE49-F238E27FC236}">
                  <a16:creationId xmlns:a16="http://schemas.microsoft.com/office/drawing/2014/main" id="{830933B1-723E-49EB-9132-BE13C478442B}"/>
                </a:ext>
              </a:extLst>
            </p:cNvPr>
            <p:cNvSpPr/>
            <p:nvPr/>
          </p:nvSpPr>
          <p:spPr>
            <a:xfrm>
              <a:off x="4382679" y="4319018"/>
              <a:ext cx="378645" cy="192322"/>
            </a:xfrm>
            <a:custGeom>
              <a:avLst/>
              <a:gdLst/>
              <a:ahLst/>
              <a:cxnLst/>
              <a:rect l="l" t="t" r="r" b="b"/>
              <a:pathLst>
                <a:path w="23610" h="11992" extrusionOk="0">
                  <a:moveTo>
                    <a:pt x="0" y="0"/>
                  </a:moveTo>
                  <a:lnTo>
                    <a:pt x="11993" y="11992"/>
                  </a:lnTo>
                  <a:lnTo>
                    <a:pt x="23610" y="375"/>
                  </a:lnTo>
                </a:path>
              </a:pathLst>
            </a:custGeom>
            <a:noFill/>
            <a:ln w="38100" cap="flat" cmpd="sng">
              <a:solidFill>
                <a:srgbClr val="12759A"/>
              </a:solidFill>
              <a:prstDash val="solid"/>
              <a:round/>
              <a:headEnd type="none" w="sm" len="sm"/>
              <a:tailEnd type="none" w="sm" len="sm"/>
            </a:ln>
          </p:spPr>
        </p:sp>
      </p:grpSp>
      <p:sp>
        <p:nvSpPr>
          <p:cNvPr id="6" name="TextBox 15">
            <a:extLst>
              <a:ext uri="{FF2B5EF4-FFF2-40B4-BE49-F238E27FC236}">
                <a16:creationId xmlns:a16="http://schemas.microsoft.com/office/drawing/2014/main" id="{322BD5BE-AC71-456B-B91F-EF8E1CA20888}"/>
              </a:ext>
            </a:extLst>
          </p:cNvPr>
          <p:cNvSpPr txBox="1"/>
          <p:nvPr/>
        </p:nvSpPr>
        <p:spPr>
          <a:xfrm>
            <a:off x="685800" y="3540015"/>
            <a:ext cx="2286000" cy="779059"/>
          </a:xfrm>
          <a:prstGeom prst="rect">
            <a:avLst/>
          </a:prstGeom>
        </p:spPr>
        <p:txBody>
          <a:bodyPr wrap="square" lIns="0" tIns="0" rIns="0" bIns="0" rtlCol="0" anchor="t">
            <a:spAutoFit/>
          </a:bodyPr>
          <a:lstStyle/>
          <a:p>
            <a:pPr algn="ctr">
              <a:lnSpc>
                <a:spcPts val="4909"/>
              </a:lnSpc>
            </a:pPr>
            <a:r>
              <a:rPr lang="en-US" sz="8000" dirty="0">
                <a:solidFill>
                  <a:srgbClr val="12759A"/>
                </a:solidFill>
                <a:latin typeface="League Spartan"/>
                <a:ea typeface="League Spartan"/>
                <a:cs typeface="League Spartan"/>
                <a:sym typeface="League Spartan"/>
              </a:rPr>
              <a:t>03</a:t>
            </a:r>
          </a:p>
        </p:txBody>
      </p:sp>
      <p:sp>
        <p:nvSpPr>
          <p:cNvPr id="16" name="TextBox 22">
            <a:extLst>
              <a:ext uri="{FF2B5EF4-FFF2-40B4-BE49-F238E27FC236}">
                <a16:creationId xmlns:a16="http://schemas.microsoft.com/office/drawing/2014/main" id="{2B017171-61AC-49DE-A279-920EF27E1AC3}"/>
              </a:ext>
            </a:extLst>
          </p:cNvPr>
          <p:cNvSpPr txBox="1"/>
          <p:nvPr/>
        </p:nvSpPr>
        <p:spPr>
          <a:xfrm>
            <a:off x="1516127" y="752175"/>
            <a:ext cx="3531945" cy="672162"/>
          </a:xfrm>
          <a:prstGeom prst="rect">
            <a:avLst/>
          </a:prstGeom>
        </p:spPr>
        <p:txBody>
          <a:bodyPr lIns="0" tIns="0" rIns="0" bIns="0" rtlCol="0" anchor="t">
            <a:spAutoFit/>
          </a:bodyPr>
          <a:lstStyle/>
          <a:p>
            <a:pPr algn="l">
              <a:lnSpc>
                <a:spcPts val="5476"/>
              </a:lnSpc>
            </a:pPr>
            <a:r>
              <a:rPr lang="en-US" sz="3911" dirty="0">
                <a:solidFill>
                  <a:srgbClr val="FFFFFF"/>
                </a:solidFill>
                <a:latin typeface="Blinker"/>
                <a:ea typeface="Blinker"/>
                <a:cs typeface="Blinker"/>
                <a:sym typeface="Blinker"/>
              </a:rPr>
              <a:t>E-Commerce</a:t>
            </a:r>
          </a:p>
        </p:txBody>
      </p:sp>
      <p:pic>
        <p:nvPicPr>
          <p:cNvPr id="17" name="Picture 16">
            <a:extLst>
              <a:ext uri="{FF2B5EF4-FFF2-40B4-BE49-F238E27FC236}">
                <a16:creationId xmlns:a16="http://schemas.microsoft.com/office/drawing/2014/main" id="{3F680515-FEE8-45AD-8BF4-18C29FB36A7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1000" y="571500"/>
            <a:ext cx="1106539" cy="1106539"/>
          </a:xfrm>
          <a:prstGeom prst="rect">
            <a:avLst/>
          </a:prstGeom>
        </p:spPr>
      </p:pic>
      <p:sp>
        <p:nvSpPr>
          <p:cNvPr id="28" name="Freeform 32">
            <a:extLst>
              <a:ext uri="{FF2B5EF4-FFF2-40B4-BE49-F238E27FC236}">
                <a16:creationId xmlns:a16="http://schemas.microsoft.com/office/drawing/2014/main" id="{92BC2472-0854-49E1-9461-758FAA5BB325}"/>
              </a:ext>
            </a:extLst>
          </p:cNvPr>
          <p:cNvSpPr/>
          <p:nvPr/>
        </p:nvSpPr>
        <p:spPr>
          <a:xfrm>
            <a:off x="-537367" y="9043168"/>
            <a:ext cx="1540171" cy="1243831"/>
          </a:xfrm>
          <a:custGeom>
            <a:avLst/>
            <a:gdLst/>
            <a:ahLst/>
            <a:cxnLst/>
            <a:rect l="l" t="t" r="r" b="b"/>
            <a:pathLst>
              <a:path w="3292689" h="2992231">
                <a:moveTo>
                  <a:pt x="0" y="0"/>
                </a:moveTo>
                <a:lnTo>
                  <a:pt x="3292689" y="0"/>
                </a:lnTo>
                <a:lnTo>
                  <a:pt x="3292689" y="2992231"/>
                </a:lnTo>
                <a:lnTo>
                  <a:pt x="0" y="299223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TextBox 4">
            <a:extLst>
              <a:ext uri="{FF2B5EF4-FFF2-40B4-BE49-F238E27FC236}">
                <a16:creationId xmlns:a16="http://schemas.microsoft.com/office/drawing/2014/main" id="{CE8085C6-D5DE-4BE6-83FC-108FA014064E}"/>
              </a:ext>
            </a:extLst>
          </p:cNvPr>
          <p:cNvSpPr txBox="1"/>
          <p:nvPr/>
        </p:nvSpPr>
        <p:spPr>
          <a:xfrm>
            <a:off x="1002804" y="4265355"/>
            <a:ext cx="10820400" cy="2554545"/>
          </a:xfrm>
          <a:prstGeom prst="rect">
            <a:avLst/>
          </a:prstGeom>
          <a:noFill/>
        </p:spPr>
        <p:txBody>
          <a:bodyPr wrap="square" rtlCol="0">
            <a:spAutoFit/>
          </a:bodyPr>
          <a:lstStyle/>
          <a:p>
            <a:r>
              <a:rPr lang="en-US" sz="8000" dirty="0">
                <a:solidFill>
                  <a:srgbClr val="12759A"/>
                </a:solidFill>
                <a:latin typeface="League Spartan" panose="020B0604020202020204" charset="0"/>
              </a:rPr>
              <a:t>Domain Knowledge</a:t>
            </a:r>
          </a:p>
          <a:p>
            <a:r>
              <a:rPr lang="en-US" sz="8000" dirty="0">
                <a:solidFill>
                  <a:srgbClr val="12759A"/>
                </a:solidFill>
                <a:latin typeface="League Spartan" panose="020B0604020202020204" charset="0"/>
              </a:rPr>
              <a:t>Tools</a:t>
            </a:r>
            <a:endParaRPr lang="vi-VN" sz="8000" dirty="0">
              <a:solidFill>
                <a:srgbClr val="12759A"/>
              </a:solidFill>
            </a:endParaRPr>
          </a:p>
        </p:txBody>
      </p:sp>
    </p:spTree>
    <p:extLst>
      <p:ext uri="{BB962C8B-B14F-4D97-AF65-F5344CB8AC3E}">
        <p14:creationId xmlns:p14="http://schemas.microsoft.com/office/powerpoint/2010/main" val="11043047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eform 8"/>
          <p:cNvSpPr/>
          <p:nvPr/>
        </p:nvSpPr>
        <p:spPr>
          <a:xfrm>
            <a:off x="232719" y="2781300"/>
            <a:ext cx="5461052" cy="5798641"/>
          </a:xfrm>
          <a:custGeom>
            <a:avLst/>
            <a:gdLst/>
            <a:ahLst/>
            <a:cxnLst/>
            <a:rect l="l" t="t" r="r" b="b"/>
            <a:pathLst>
              <a:path w="4714798" h="5357725">
                <a:moveTo>
                  <a:pt x="0" y="0"/>
                </a:moveTo>
                <a:lnTo>
                  <a:pt x="4714798" y="0"/>
                </a:lnTo>
                <a:lnTo>
                  <a:pt x="4714798" y="5357725"/>
                </a:lnTo>
                <a:lnTo>
                  <a:pt x="0" y="535772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0" name="TextBox 10"/>
          <p:cNvSpPr txBox="1"/>
          <p:nvPr/>
        </p:nvSpPr>
        <p:spPr>
          <a:xfrm>
            <a:off x="6291943" y="3677990"/>
            <a:ext cx="11201400" cy="4850559"/>
          </a:xfrm>
          <a:prstGeom prst="rect">
            <a:avLst/>
          </a:prstGeom>
        </p:spPr>
        <p:txBody>
          <a:bodyPr wrap="square" lIns="0" tIns="0" rIns="0" bIns="0" rtlCol="0" anchor="t">
            <a:spAutoFit/>
          </a:bodyPr>
          <a:lstStyle/>
          <a:p>
            <a:pPr marL="457200" indent="-457200" algn="just">
              <a:lnSpc>
                <a:spcPts val="4798"/>
              </a:lnSpc>
              <a:buFont typeface="Arial" panose="020B0604020202020204" pitchFamily="34" charset="0"/>
              <a:buChar char="•"/>
            </a:pPr>
            <a:r>
              <a:rPr lang="en-US" sz="2600" dirty="0">
                <a:latin typeface="Blinker" panose="020B0604020202020204" charset="0"/>
              </a:rPr>
              <a:t>E-commerce is the process of distributing, selling, purchasing, and marketing products (including goods and services) through telecommunications networks, particularly the internet, television, or other computer networks. </a:t>
            </a:r>
          </a:p>
          <a:p>
            <a:pPr marL="457200" indent="-457200" algn="just">
              <a:lnSpc>
                <a:spcPts val="4798"/>
              </a:lnSpc>
              <a:buFont typeface="Arial" panose="020B0604020202020204" pitchFamily="34" charset="0"/>
              <a:buChar char="•"/>
            </a:pPr>
            <a:r>
              <a:rPr lang="en-US" sz="2600" dirty="0">
                <a:latin typeface="Blinker" panose="020B0604020202020204" charset="0"/>
              </a:rPr>
              <a:t>This activity utilizes digital technology to connect businesses with consumers, making transactions faster, more convenient, and more efficient. E-commerce is not limited to online purchasing but also includes electronic payments, product promotion, order management, and customer support, creating a comprehensive ecosystem for trading and exchanging information.</a:t>
            </a:r>
            <a:endParaRPr lang="en-US" sz="2600" dirty="0">
              <a:solidFill>
                <a:srgbClr val="000000"/>
              </a:solidFill>
              <a:latin typeface="Blinker" panose="020B0604020202020204" charset="0"/>
              <a:ea typeface="Blinker"/>
              <a:cs typeface="Blinker"/>
              <a:sym typeface="Blinker"/>
            </a:endParaRPr>
          </a:p>
        </p:txBody>
      </p:sp>
      <p:sp>
        <p:nvSpPr>
          <p:cNvPr id="11" name="TextBox 11"/>
          <p:cNvSpPr txBox="1"/>
          <p:nvPr/>
        </p:nvSpPr>
        <p:spPr>
          <a:xfrm>
            <a:off x="6291943" y="2756263"/>
            <a:ext cx="6975363" cy="934871"/>
          </a:xfrm>
          <a:prstGeom prst="rect">
            <a:avLst/>
          </a:prstGeom>
        </p:spPr>
        <p:txBody>
          <a:bodyPr wrap="square" lIns="0" tIns="0" rIns="0" bIns="0" rtlCol="0" anchor="t">
            <a:spAutoFit/>
          </a:bodyPr>
          <a:lstStyle>
            <a:defPPr>
              <a:defRPr lang="en-US"/>
            </a:defPPr>
            <a:lvl1pPr>
              <a:lnSpc>
                <a:spcPts val="7803"/>
              </a:lnSpc>
              <a:defRPr sz="4000" b="1">
                <a:solidFill>
                  <a:srgbClr val="12759A"/>
                </a:solidFill>
                <a:latin typeface="League Spartan" panose="020B0604020202020204" charset="0"/>
              </a:defRPr>
            </a:lvl1pPr>
          </a:lstStyle>
          <a:p>
            <a:r>
              <a:rPr lang="en-US" sz="4800" dirty="0">
                <a:sym typeface="Blinker"/>
              </a:rPr>
              <a:t>What is E-commerce ?</a:t>
            </a:r>
          </a:p>
        </p:txBody>
      </p:sp>
      <p:sp>
        <p:nvSpPr>
          <p:cNvPr id="19" name="TextBox 19"/>
          <p:cNvSpPr txBox="1"/>
          <p:nvPr/>
        </p:nvSpPr>
        <p:spPr>
          <a:xfrm>
            <a:off x="17372178" y="9349786"/>
            <a:ext cx="784652" cy="761285"/>
          </a:xfrm>
          <a:prstGeom prst="rect">
            <a:avLst/>
          </a:prstGeom>
        </p:spPr>
        <p:txBody>
          <a:bodyPr lIns="0" tIns="0" rIns="0" bIns="0" rtlCol="0" anchor="t">
            <a:spAutoFit/>
          </a:bodyPr>
          <a:lstStyle/>
          <a:p>
            <a:pPr algn="ctr">
              <a:lnSpc>
                <a:spcPts val="6231"/>
              </a:lnSpc>
            </a:pPr>
            <a:r>
              <a:rPr lang="en-US" sz="4451">
                <a:solidFill>
                  <a:srgbClr val="FFFFFF"/>
                </a:solidFill>
                <a:latin typeface="League Spartan"/>
                <a:ea typeface="League Spartan"/>
                <a:cs typeface="League Spartan"/>
                <a:sym typeface="League Spartan"/>
              </a:rPr>
              <a:t>4</a:t>
            </a:r>
          </a:p>
        </p:txBody>
      </p:sp>
      <p:grpSp>
        <p:nvGrpSpPr>
          <p:cNvPr id="13" name="Group 18">
            <a:extLst>
              <a:ext uri="{FF2B5EF4-FFF2-40B4-BE49-F238E27FC236}">
                <a16:creationId xmlns:a16="http://schemas.microsoft.com/office/drawing/2014/main" id="{3A87CA1B-ABBD-4B11-8C4B-30E015AC6AD1}"/>
              </a:ext>
            </a:extLst>
          </p:cNvPr>
          <p:cNvGrpSpPr/>
          <p:nvPr/>
        </p:nvGrpSpPr>
        <p:grpSpPr>
          <a:xfrm>
            <a:off x="0" y="-117199"/>
            <a:ext cx="18288000" cy="2060299"/>
            <a:chOff x="0" y="-38100"/>
            <a:chExt cx="5694120" cy="750693"/>
          </a:xfrm>
        </p:grpSpPr>
        <p:sp>
          <p:nvSpPr>
            <p:cNvPr id="14" name="Freeform 19">
              <a:extLst>
                <a:ext uri="{FF2B5EF4-FFF2-40B4-BE49-F238E27FC236}">
                  <a16:creationId xmlns:a16="http://schemas.microsoft.com/office/drawing/2014/main" id="{89FD9647-C40E-429C-A145-39460E1ED936}"/>
                </a:ext>
              </a:extLst>
            </p:cNvPr>
            <p:cNvSpPr/>
            <p:nvPr/>
          </p:nvSpPr>
          <p:spPr>
            <a:xfrm>
              <a:off x="0" y="90054"/>
              <a:ext cx="5694119" cy="622539"/>
            </a:xfrm>
            <a:custGeom>
              <a:avLst/>
              <a:gdLst/>
              <a:ahLst/>
              <a:cxnLst/>
              <a:rect l="l" t="t" r="r" b="b"/>
              <a:pathLst>
                <a:path w="5694119" h="622539">
                  <a:moveTo>
                    <a:pt x="0" y="0"/>
                  </a:moveTo>
                  <a:lnTo>
                    <a:pt x="5694119" y="0"/>
                  </a:lnTo>
                  <a:lnTo>
                    <a:pt x="5694119" y="622539"/>
                  </a:lnTo>
                  <a:lnTo>
                    <a:pt x="0" y="622539"/>
                  </a:lnTo>
                  <a:close/>
                </a:path>
              </a:pathLst>
            </a:custGeom>
            <a:solidFill>
              <a:srgbClr val="545454"/>
            </a:solidFill>
          </p:spPr>
        </p:sp>
        <p:sp>
          <p:nvSpPr>
            <p:cNvPr id="15" name="TextBox 20">
              <a:extLst>
                <a:ext uri="{FF2B5EF4-FFF2-40B4-BE49-F238E27FC236}">
                  <a16:creationId xmlns:a16="http://schemas.microsoft.com/office/drawing/2014/main" id="{73DC7195-5B04-4DE0-A4C1-DB6954725D5C}"/>
                </a:ext>
              </a:extLst>
            </p:cNvPr>
            <p:cNvSpPr txBox="1"/>
            <p:nvPr/>
          </p:nvSpPr>
          <p:spPr>
            <a:xfrm>
              <a:off x="0" y="-38100"/>
              <a:ext cx="5694120" cy="660639"/>
            </a:xfrm>
            <a:prstGeom prst="rect">
              <a:avLst/>
            </a:prstGeom>
          </p:spPr>
          <p:txBody>
            <a:bodyPr lIns="50800" tIns="50800" rIns="50800" bIns="50800" rtlCol="0" anchor="ctr"/>
            <a:lstStyle/>
            <a:p>
              <a:pPr algn="ctr">
                <a:lnSpc>
                  <a:spcPts val="2659"/>
                </a:lnSpc>
                <a:spcBef>
                  <a:spcPct val="0"/>
                </a:spcBef>
              </a:pPr>
              <a:endParaRPr/>
            </a:p>
          </p:txBody>
        </p:sp>
      </p:grpSp>
      <p:sp>
        <p:nvSpPr>
          <p:cNvPr id="16" name="TextBox 24">
            <a:extLst>
              <a:ext uri="{FF2B5EF4-FFF2-40B4-BE49-F238E27FC236}">
                <a16:creationId xmlns:a16="http://schemas.microsoft.com/office/drawing/2014/main" id="{FF501892-F5F4-4796-8250-31C85F925B6A}"/>
              </a:ext>
            </a:extLst>
          </p:cNvPr>
          <p:cNvSpPr txBox="1"/>
          <p:nvPr/>
        </p:nvSpPr>
        <p:spPr>
          <a:xfrm>
            <a:off x="232718" y="614251"/>
            <a:ext cx="8530282" cy="865622"/>
          </a:xfrm>
          <a:prstGeom prst="rect">
            <a:avLst/>
          </a:prstGeom>
        </p:spPr>
        <p:txBody>
          <a:bodyPr wrap="square" lIns="0" tIns="0" rIns="0" bIns="0" rtlCol="0" anchor="t">
            <a:spAutoFit/>
          </a:bodyPr>
          <a:lstStyle/>
          <a:p>
            <a:pPr>
              <a:lnSpc>
                <a:spcPts val="7000"/>
              </a:lnSpc>
            </a:pPr>
            <a:r>
              <a:rPr lang="en-US" sz="4800" dirty="0">
                <a:solidFill>
                  <a:srgbClr val="FFFFFF"/>
                </a:solidFill>
                <a:latin typeface="League Spartan"/>
                <a:ea typeface="League Spartan"/>
                <a:cs typeface="League Spartan"/>
                <a:sym typeface="League Spartan"/>
              </a:rPr>
              <a:t>3.1. Domain Knowledge</a:t>
            </a:r>
          </a:p>
        </p:txBody>
      </p:sp>
      <p:sp>
        <p:nvSpPr>
          <p:cNvPr id="17" name="Freeform 32">
            <a:extLst>
              <a:ext uri="{FF2B5EF4-FFF2-40B4-BE49-F238E27FC236}">
                <a16:creationId xmlns:a16="http://schemas.microsoft.com/office/drawing/2014/main" id="{72E3E72F-6F23-485C-AAD4-01C61AE5E6FA}"/>
              </a:ext>
            </a:extLst>
          </p:cNvPr>
          <p:cNvSpPr/>
          <p:nvPr/>
        </p:nvSpPr>
        <p:spPr>
          <a:xfrm>
            <a:off x="-537367" y="9043168"/>
            <a:ext cx="1540171" cy="1243831"/>
          </a:xfrm>
          <a:custGeom>
            <a:avLst/>
            <a:gdLst/>
            <a:ahLst/>
            <a:cxnLst/>
            <a:rect l="l" t="t" r="r" b="b"/>
            <a:pathLst>
              <a:path w="3292689" h="2992231">
                <a:moveTo>
                  <a:pt x="0" y="0"/>
                </a:moveTo>
                <a:lnTo>
                  <a:pt x="3292689" y="0"/>
                </a:lnTo>
                <a:lnTo>
                  <a:pt x="3292689" y="2992231"/>
                </a:lnTo>
                <a:lnTo>
                  <a:pt x="0" y="299223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10"/>
          <p:cNvSpPr txBox="1"/>
          <p:nvPr/>
        </p:nvSpPr>
        <p:spPr>
          <a:xfrm>
            <a:off x="381001" y="3155735"/>
            <a:ext cx="9067800" cy="5341462"/>
          </a:xfrm>
          <a:prstGeom prst="rect">
            <a:avLst/>
          </a:prstGeom>
          <a:noFill/>
        </p:spPr>
        <p:txBody>
          <a:bodyPr wrap="square" rtlCol="0">
            <a:spAutoFit/>
          </a:bodyPr>
          <a:lstStyle>
            <a:defPPr>
              <a:defRPr lang="en-US"/>
            </a:defPPr>
            <a:lvl1pPr lvl="0" algn="just">
              <a:lnSpc>
                <a:spcPct val="150000"/>
              </a:lnSpc>
              <a:spcBef>
                <a:spcPts val="1200"/>
              </a:spcBef>
              <a:defRPr sz="2000">
                <a:latin typeface="Blinker" panose="020B0604020202020204" charset="0"/>
                <a:ea typeface="Anybody"/>
                <a:cs typeface="Anybody"/>
              </a:defRPr>
            </a:lvl1pPr>
          </a:lstStyle>
          <a:p>
            <a:pPr marL="457200" indent="-457200">
              <a:buFont typeface="Arial" panose="020B0604020202020204" pitchFamily="34" charset="0"/>
              <a:buChar char="•"/>
            </a:pPr>
            <a:r>
              <a:rPr lang="en-US" sz="2800" dirty="0"/>
              <a:t>Customer segmentation, or market segmentation, is a marketing method that divides customers into smaller groups based on characteristics such as geography, demographics, psychographics, and behavior. </a:t>
            </a:r>
          </a:p>
          <a:p>
            <a:pPr marL="457200" indent="-457200">
              <a:buFont typeface="Arial" panose="020B0604020202020204" pitchFamily="34" charset="0"/>
              <a:buChar char="•"/>
            </a:pPr>
            <a:r>
              <a:rPr lang="en-US" sz="2800" dirty="0"/>
              <a:t>The goal is to predict the value of each group to the business, and then apply different targeting strategies to maximize value from both high and low-profit customers.</a:t>
            </a:r>
            <a:endParaRPr lang="en-US" sz="2800" dirty="0">
              <a:sym typeface="Blinker"/>
            </a:endParaRPr>
          </a:p>
        </p:txBody>
      </p:sp>
      <p:sp>
        <p:nvSpPr>
          <p:cNvPr id="11" name="TextBox 11"/>
          <p:cNvSpPr txBox="1"/>
          <p:nvPr/>
        </p:nvSpPr>
        <p:spPr>
          <a:xfrm>
            <a:off x="393701" y="2088372"/>
            <a:ext cx="9694664" cy="919482"/>
          </a:xfrm>
          <a:prstGeom prst="rect">
            <a:avLst/>
          </a:prstGeom>
        </p:spPr>
        <p:txBody>
          <a:bodyPr wrap="square" lIns="0" tIns="0" rIns="0" bIns="0" rtlCol="0" anchor="t">
            <a:spAutoFit/>
          </a:bodyPr>
          <a:lstStyle/>
          <a:p>
            <a:pPr algn="l">
              <a:lnSpc>
                <a:spcPts val="7803"/>
              </a:lnSpc>
            </a:pPr>
            <a:r>
              <a:rPr lang="en-US" sz="3800" dirty="0">
                <a:solidFill>
                  <a:srgbClr val="12759A"/>
                </a:solidFill>
                <a:latin typeface="League Spartan" panose="020B0604020202020204" charset="0"/>
                <a:ea typeface="Blinker"/>
                <a:cs typeface="Blinker"/>
                <a:sym typeface="Blinker"/>
              </a:rPr>
              <a:t>What is Customer Segmentation ?</a:t>
            </a:r>
          </a:p>
        </p:txBody>
      </p:sp>
      <p:pic>
        <p:nvPicPr>
          <p:cNvPr id="21" name="Google Shape;549;p7">
            <a:extLst>
              <a:ext uri="{FF2B5EF4-FFF2-40B4-BE49-F238E27FC236}">
                <a16:creationId xmlns:a16="http://schemas.microsoft.com/office/drawing/2014/main" id="{9CFB1DD5-0093-478D-8BE4-3F57019BB27F}"/>
              </a:ext>
            </a:extLst>
          </p:cNvPr>
          <p:cNvPicPr preferRelativeResize="0"/>
          <p:nvPr/>
        </p:nvPicPr>
        <p:blipFill>
          <a:blip r:embed="rId2">
            <a:alphaModFix/>
          </a:blip>
          <a:stretch>
            <a:fillRect/>
          </a:stretch>
        </p:blipFill>
        <p:spPr>
          <a:xfrm>
            <a:off x="9910530" y="2616535"/>
            <a:ext cx="7844070" cy="6184565"/>
          </a:xfrm>
          <a:prstGeom prst="rect">
            <a:avLst/>
          </a:prstGeom>
          <a:noFill/>
          <a:ln>
            <a:noFill/>
          </a:ln>
        </p:spPr>
      </p:pic>
      <p:sp>
        <p:nvSpPr>
          <p:cNvPr id="22" name="Google Shape;551;p7">
            <a:extLst>
              <a:ext uri="{FF2B5EF4-FFF2-40B4-BE49-F238E27FC236}">
                <a16:creationId xmlns:a16="http://schemas.microsoft.com/office/drawing/2014/main" id="{308AC180-EF9F-4651-A5A9-C429E74EDD7B}"/>
              </a:ext>
            </a:extLst>
          </p:cNvPr>
          <p:cNvSpPr txBox="1"/>
          <p:nvPr/>
        </p:nvSpPr>
        <p:spPr>
          <a:xfrm>
            <a:off x="11277600" y="9673158"/>
            <a:ext cx="9161264" cy="366715"/>
          </a:xfrm>
          <a:prstGeom prst="rect">
            <a:avLst/>
          </a:prstGeom>
          <a:noFill/>
          <a:ln>
            <a:noFill/>
          </a:ln>
        </p:spPr>
        <p:txBody>
          <a:bodyPr spcFirstLastPara="1" wrap="square" lIns="91425" tIns="91425" rIns="91425" bIns="91425" anchor="t" anchorCtr="0">
            <a:noAutofit/>
          </a:bodyPr>
          <a:lstStyle/>
          <a:p>
            <a:pPr marL="0" marR="0" lvl="0" indent="0" algn="just" rtl="0">
              <a:lnSpc>
                <a:spcPct val="100000"/>
              </a:lnSpc>
              <a:spcBef>
                <a:spcPts val="0"/>
              </a:spcBef>
              <a:spcAft>
                <a:spcPts val="0"/>
              </a:spcAft>
              <a:buNone/>
            </a:pPr>
            <a:r>
              <a:rPr lang="en" sz="2000" i="1" u="sng" dirty="0">
                <a:solidFill>
                  <a:schemeClr val="tx1">
                    <a:lumMod val="75000"/>
                    <a:lumOff val="25000"/>
                  </a:schemeClr>
                </a:solidFill>
                <a:latin typeface="Anybody"/>
                <a:ea typeface="Anybody"/>
                <a:cs typeface="Anybody"/>
                <a:sym typeface="Anybody"/>
                <a:hlinkClick r:id="rId3">
                  <a:extLst>
                    <a:ext uri="{A12FA001-AC4F-418D-AE19-62706E023703}">
                      <ahyp:hlinkClr xmlns:ahyp="http://schemas.microsoft.com/office/drawing/2018/hyperlinkcolor" val="tx"/>
                    </a:ext>
                  </a:extLst>
                </a:hlinkClick>
              </a:rPr>
              <a:t>https://www.liveagent.com/academy/customer-segmentation/</a:t>
            </a:r>
            <a:endParaRPr sz="2000" i="1" u="sng" dirty="0">
              <a:solidFill>
                <a:schemeClr val="tx1">
                  <a:lumMod val="75000"/>
                  <a:lumOff val="25000"/>
                </a:schemeClr>
              </a:solidFill>
              <a:latin typeface="Anybody"/>
              <a:ea typeface="Anybody"/>
              <a:cs typeface="Anybody"/>
              <a:sym typeface="Anybody"/>
            </a:endParaRPr>
          </a:p>
        </p:txBody>
      </p:sp>
      <p:sp>
        <p:nvSpPr>
          <p:cNvPr id="13" name="Freeform 32">
            <a:extLst>
              <a:ext uri="{FF2B5EF4-FFF2-40B4-BE49-F238E27FC236}">
                <a16:creationId xmlns:a16="http://schemas.microsoft.com/office/drawing/2014/main" id="{5A54A9A3-11C6-44AB-9691-F9454889A289}"/>
              </a:ext>
            </a:extLst>
          </p:cNvPr>
          <p:cNvSpPr/>
          <p:nvPr/>
        </p:nvSpPr>
        <p:spPr>
          <a:xfrm>
            <a:off x="-537367" y="9043168"/>
            <a:ext cx="1540171" cy="1243831"/>
          </a:xfrm>
          <a:custGeom>
            <a:avLst/>
            <a:gdLst/>
            <a:ahLst/>
            <a:cxnLst/>
            <a:rect l="l" t="t" r="r" b="b"/>
            <a:pathLst>
              <a:path w="3292689" h="2992231">
                <a:moveTo>
                  <a:pt x="0" y="0"/>
                </a:moveTo>
                <a:lnTo>
                  <a:pt x="3292689" y="0"/>
                </a:lnTo>
                <a:lnTo>
                  <a:pt x="3292689" y="2992231"/>
                </a:lnTo>
                <a:lnTo>
                  <a:pt x="0" y="299223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14" name="Group 18">
            <a:extLst>
              <a:ext uri="{FF2B5EF4-FFF2-40B4-BE49-F238E27FC236}">
                <a16:creationId xmlns:a16="http://schemas.microsoft.com/office/drawing/2014/main" id="{3F87B424-8454-4536-925F-25666A5CEC20}"/>
              </a:ext>
            </a:extLst>
          </p:cNvPr>
          <p:cNvGrpSpPr/>
          <p:nvPr/>
        </p:nvGrpSpPr>
        <p:grpSpPr>
          <a:xfrm>
            <a:off x="0" y="-117199"/>
            <a:ext cx="18288000" cy="2060299"/>
            <a:chOff x="0" y="-38100"/>
            <a:chExt cx="5694120" cy="750693"/>
          </a:xfrm>
        </p:grpSpPr>
        <p:sp>
          <p:nvSpPr>
            <p:cNvPr id="15" name="Freeform 19">
              <a:extLst>
                <a:ext uri="{FF2B5EF4-FFF2-40B4-BE49-F238E27FC236}">
                  <a16:creationId xmlns:a16="http://schemas.microsoft.com/office/drawing/2014/main" id="{8970D9F6-FB21-448F-AFC0-805C0763797E}"/>
                </a:ext>
              </a:extLst>
            </p:cNvPr>
            <p:cNvSpPr/>
            <p:nvPr/>
          </p:nvSpPr>
          <p:spPr>
            <a:xfrm>
              <a:off x="0" y="90054"/>
              <a:ext cx="5694119" cy="622539"/>
            </a:xfrm>
            <a:custGeom>
              <a:avLst/>
              <a:gdLst/>
              <a:ahLst/>
              <a:cxnLst/>
              <a:rect l="l" t="t" r="r" b="b"/>
              <a:pathLst>
                <a:path w="5694119" h="622539">
                  <a:moveTo>
                    <a:pt x="0" y="0"/>
                  </a:moveTo>
                  <a:lnTo>
                    <a:pt x="5694119" y="0"/>
                  </a:lnTo>
                  <a:lnTo>
                    <a:pt x="5694119" y="622539"/>
                  </a:lnTo>
                  <a:lnTo>
                    <a:pt x="0" y="622539"/>
                  </a:lnTo>
                  <a:close/>
                </a:path>
              </a:pathLst>
            </a:custGeom>
            <a:solidFill>
              <a:srgbClr val="545454"/>
            </a:solidFill>
          </p:spPr>
        </p:sp>
        <p:sp>
          <p:nvSpPr>
            <p:cNvPr id="16" name="TextBox 20">
              <a:extLst>
                <a:ext uri="{FF2B5EF4-FFF2-40B4-BE49-F238E27FC236}">
                  <a16:creationId xmlns:a16="http://schemas.microsoft.com/office/drawing/2014/main" id="{C112372D-9B88-4A9D-85B2-535F7D349767}"/>
                </a:ext>
              </a:extLst>
            </p:cNvPr>
            <p:cNvSpPr txBox="1"/>
            <p:nvPr/>
          </p:nvSpPr>
          <p:spPr>
            <a:xfrm>
              <a:off x="0" y="-38100"/>
              <a:ext cx="5694120" cy="660639"/>
            </a:xfrm>
            <a:prstGeom prst="rect">
              <a:avLst/>
            </a:prstGeom>
          </p:spPr>
          <p:txBody>
            <a:bodyPr lIns="50800" tIns="50800" rIns="50800" bIns="50800" rtlCol="0" anchor="ctr"/>
            <a:lstStyle/>
            <a:p>
              <a:pPr algn="ctr">
                <a:lnSpc>
                  <a:spcPts val="2659"/>
                </a:lnSpc>
                <a:spcBef>
                  <a:spcPct val="0"/>
                </a:spcBef>
              </a:pPr>
              <a:endParaRPr/>
            </a:p>
          </p:txBody>
        </p:sp>
      </p:grpSp>
      <p:sp>
        <p:nvSpPr>
          <p:cNvPr id="17" name="TextBox 24">
            <a:extLst>
              <a:ext uri="{FF2B5EF4-FFF2-40B4-BE49-F238E27FC236}">
                <a16:creationId xmlns:a16="http://schemas.microsoft.com/office/drawing/2014/main" id="{36BB94D1-3563-4151-AD0B-E46C6A1BE420}"/>
              </a:ext>
            </a:extLst>
          </p:cNvPr>
          <p:cNvSpPr txBox="1"/>
          <p:nvPr/>
        </p:nvSpPr>
        <p:spPr>
          <a:xfrm>
            <a:off x="232718" y="614251"/>
            <a:ext cx="8530282" cy="865622"/>
          </a:xfrm>
          <a:prstGeom prst="rect">
            <a:avLst/>
          </a:prstGeom>
        </p:spPr>
        <p:txBody>
          <a:bodyPr wrap="square" lIns="0" tIns="0" rIns="0" bIns="0" rtlCol="0" anchor="t">
            <a:spAutoFit/>
          </a:bodyPr>
          <a:lstStyle/>
          <a:p>
            <a:pPr>
              <a:lnSpc>
                <a:spcPts val="7000"/>
              </a:lnSpc>
            </a:pPr>
            <a:r>
              <a:rPr lang="en-US" sz="4800" dirty="0">
                <a:solidFill>
                  <a:srgbClr val="FFFFFF"/>
                </a:solidFill>
                <a:latin typeface="League Spartan"/>
                <a:ea typeface="League Spartan"/>
                <a:cs typeface="League Spartan"/>
                <a:sym typeface="League Spartan"/>
              </a:rPr>
              <a:t>3.1. Domain Knowledge</a:t>
            </a:r>
          </a:p>
        </p:txBody>
      </p:sp>
    </p:spTree>
    <p:extLst>
      <p:ext uri="{BB962C8B-B14F-4D97-AF65-F5344CB8AC3E}">
        <p14:creationId xmlns:p14="http://schemas.microsoft.com/office/powerpoint/2010/main" val="9265780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1"/>
          <p:cNvSpPr txBox="1"/>
          <p:nvPr/>
        </p:nvSpPr>
        <p:spPr>
          <a:xfrm>
            <a:off x="434717" y="2029605"/>
            <a:ext cx="11675864" cy="904094"/>
          </a:xfrm>
          <a:prstGeom prst="rect">
            <a:avLst/>
          </a:prstGeom>
        </p:spPr>
        <p:txBody>
          <a:bodyPr wrap="square" lIns="0" tIns="0" rIns="0" bIns="0" rtlCol="0" anchor="t">
            <a:spAutoFit/>
          </a:bodyPr>
          <a:lstStyle/>
          <a:p>
            <a:pPr>
              <a:lnSpc>
                <a:spcPts val="7803"/>
              </a:lnSpc>
            </a:pPr>
            <a:r>
              <a:rPr lang="en" sz="3800" b="1" dirty="0">
                <a:solidFill>
                  <a:srgbClr val="12759A"/>
                </a:solidFill>
                <a:latin typeface="League Spartan" panose="020B0604020202020204" charset="0"/>
              </a:rPr>
              <a:t>What </a:t>
            </a:r>
            <a:r>
              <a:rPr lang="vi-VN" sz="3800" b="1" dirty="0">
                <a:solidFill>
                  <a:srgbClr val="12759A"/>
                </a:solidFill>
                <a:latin typeface="League Spartan" panose="020B0604020202020204" charset="0"/>
              </a:rPr>
              <a:t>i</a:t>
            </a:r>
            <a:r>
              <a:rPr lang="en-US" sz="3800" b="1" dirty="0">
                <a:solidFill>
                  <a:srgbClr val="12759A"/>
                </a:solidFill>
                <a:latin typeface="League Spartan" panose="020B0604020202020204" charset="0"/>
              </a:rPr>
              <a:t>s</a:t>
            </a:r>
            <a:r>
              <a:rPr lang="en" sz="3800" b="1" dirty="0">
                <a:solidFill>
                  <a:srgbClr val="12759A"/>
                </a:solidFill>
                <a:latin typeface="League Spartan" panose="020B0604020202020204" charset="0"/>
              </a:rPr>
              <a:t> RFM in Customer Segmentation?</a:t>
            </a:r>
            <a:endParaRPr lang="en-US" sz="3800" b="1" dirty="0">
              <a:solidFill>
                <a:srgbClr val="12759A"/>
              </a:solidFill>
              <a:latin typeface="League Spartan" panose="020B0604020202020204" charset="0"/>
              <a:ea typeface="Blinker"/>
              <a:cs typeface="Blinker"/>
              <a:sym typeface="Blinker"/>
            </a:endParaRPr>
          </a:p>
        </p:txBody>
      </p:sp>
      <p:pic>
        <p:nvPicPr>
          <p:cNvPr id="13" name="Google Shape;557;g2f75b5ceeb7_0_10">
            <a:extLst>
              <a:ext uri="{FF2B5EF4-FFF2-40B4-BE49-F238E27FC236}">
                <a16:creationId xmlns:a16="http://schemas.microsoft.com/office/drawing/2014/main" id="{83A46AEA-4764-45D2-805E-1746BE4A2C60}"/>
              </a:ext>
            </a:extLst>
          </p:cNvPr>
          <p:cNvPicPr preferRelativeResize="0"/>
          <p:nvPr/>
        </p:nvPicPr>
        <p:blipFill>
          <a:blip r:embed="rId2">
            <a:alphaModFix/>
          </a:blip>
          <a:stretch>
            <a:fillRect/>
          </a:stretch>
        </p:blipFill>
        <p:spPr>
          <a:xfrm>
            <a:off x="472817" y="3166566"/>
            <a:ext cx="10195184" cy="5876602"/>
          </a:xfrm>
          <a:prstGeom prst="rect">
            <a:avLst/>
          </a:prstGeom>
          <a:noFill/>
          <a:ln>
            <a:noFill/>
          </a:ln>
        </p:spPr>
      </p:pic>
      <p:sp>
        <p:nvSpPr>
          <p:cNvPr id="8" name="TextBox 7">
            <a:extLst>
              <a:ext uri="{FF2B5EF4-FFF2-40B4-BE49-F238E27FC236}">
                <a16:creationId xmlns:a16="http://schemas.microsoft.com/office/drawing/2014/main" id="{88912A36-EAA2-4B81-AE39-98410FA7AC66}"/>
              </a:ext>
            </a:extLst>
          </p:cNvPr>
          <p:cNvSpPr txBox="1"/>
          <p:nvPr/>
        </p:nvSpPr>
        <p:spPr>
          <a:xfrm>
            <a:off x="10896600" y="2957943"/>
            <a:ext cx="7086600" cy="6961970"/>
          </a:xfrm>
          <a:prstGeom prst="rect">
            <a:avLst/>
          </a:prstGeom>
          <a:noFill/>
        </p:spPr>
        <p:txBody>
          <a:bodyPr wrap="square" rtlCol="0">
            <a:spAutoFit/>
          </a:bodyPr>
          <a:lstStyle/>
          <a:p>
            <a:pPr lvl="0" algn="just">
              <a:lnSpc>
                <a:spcPct val="150000"/>
              </a:lnSpc>
              <a:spcBef>
                <a:spcPts val="1200"/>
              </a:spcBef>
            </a:pPr>
            <a:r>
              <a:rPr lang="en-US" sz="2000" dirty="0">
                <a:latin typeface="Blinker" panose="020B0604020202020204" charset="0"/>
                <a:ea typeface="Anybody"/>
                <a:cs typeface="Anybody"/>
                <a:sym typeface="Anybody"/>
              </a:rPr>
              <a:t>RFM stands for Recency, Frequency, and Monetary Value, and it is a technique used in marketing and customer segmentation to analyze and categorize customers based on their transaction behavior. Each of the three components has a specific meaning:</a:t>
            </a:r>
          </a:p>
          <a:p>
            <a:pPr marL="457200" lvl="0" indent="-298450" algn="just">
              <a:lnSpc>
                <a:spcPct val="150000"/>
              </a:lnSpc>
              <a:spcBef>
                <a:spcPts val="1200"/>
              </a:spcBef>
              <a:buClr>
                <a:schemeClr val="tx1"/>
              </a:buClr>
              <a:buSzPts val="1100"/>
              <a:buChar char="●"/>
            </a:pPr>
            <a:r>
              <a:rPr lang="en-US" sz="2000" dirty="0">
                <a:latin typeface="Blinker" panose="020B0604020202020204" charset="0"/>
                <a:ea typeface="Anybody"/>
                <a:cs typeface="Anybody"/>
                <a:sym typeface="Anybody"/>
              </a:rPr>
              <a:t>Recency (R): How recently did the customer make a purchase?</a:t>
            </a:r>
          </a:p>
          <a:p>
            <a:pPr marL="457200" lvl="0" indent="-298450" algn="just">
              <a:lnSpc>
                <a:spcPct val="150000"/>
              </a:lnSpc>
              <a:buClr>
                <a:schemeClr val="tx1"/>
              </a:buClr>
              <a:buSzPts val="1100"/>
              <a:buChar char="●"/>
            </a:pPr>
            <a:r>
              <a:rPr lang="en-US" sz="2000" dirty="0">
                <a:latin typeface="Blinker" panose="020B0604020202020204" charset="0"/>
                <a:ea typeface="Anybody"/>
                <a:cs typeface="Anybody"/>
                <a:sym typeface="Anybody"/>
              </a:rPr>
              <a:t>Frequency (F): How often does the customer make purchases within a specific timeframe?</a:t>
            </a:r>
          </a:p>
          <a:p>
            <a:pPr marL="457200" lvl="0" indent="-298450" algn="just">
              <a:lnSpc>
                <a:spcPct val="150000"/>
              </a:lnSpc>
              <a:buClr>
                <a:schemeClr val="tx1"/>
              </a:buClr>
              <a:buSzPts val="1100"/>
              <a:buChar char="●"/>
            </a:pPr>
            <a:r>
              <a:rPr lang="en-US" sz="2000" dirty="0">
                <a:latin typeface="Blinker" panose="020B0604020202020204" charset="0"/>
                <a:ea typeface="Anybody"/>
                <a:cs typeface="Anybody"/>
                <a:sym typeface="Anybody"/>
              </a:rPr>
              <a:t>Monetary (M): How much money has the customer spent within a specific timeframe?</a:t>
            </a:r>
          </a:p>
          <a:p>
            <a:pPr algn="just">
              <a:lnSpc>
                <a:spcPct val="150000"/>
              </a:lnSpc>
              <a:spcBef>
                <a:spcPts val="1200"/>
              </a:spcBef>
            </a:pPr>
            <a:r>
              <a:rPr lang="en-US" sz="2000" dirty="0">
                <a:latin typeface="Blinker" panose="020B0604020202020204" charset="0"/>
                <a:ea typeface="Anybody"/>
                <a:cs typeface="Anybody"/>
                <a:sym typeface="Anybody"/>
              </a:rPr>
              <a:t>RFM Customer Segmentation helps businesses better understand their customers, target specific segments with tailored marketing efforts, enhance customer loyalty, and increase profitability through optimized marketing strategies.</a:t>
            </a:r>
          </a:p>
          <a:p>
            <a:pPr lvl="0" algn="just">
              <a:lnSpc>
                <a:spcPct val="150000"/>
              </a:lnSpc>
              <a:spcBef>
                <a:spcPts val="1200"/>
              </a:spcBef>
            </a:pPr>
            <a:endParaRPr lang="vi-VN" sz="2000" dirty="0">
              <a:latin typeface="Times  New Roman"/>
            </a:endParaRPr>
          </a:p>
        </p:txBody>
      </p:sp>
      <p:sp>
        <p:nvSpPr>
          <p:cNvPr id="12" name="Freeform 32">
            <a:extLst>
              <a:ext uri="{FF2B5EF4-FFF2-40B4-BE49-F238E27FC236}">
                <a16:creationId xmlns:a16="http://schemas.microsoft.com/office/drawing/2014/main" id="{CC2A3DAF-DCFD-4C97-9885-5962800488B8}"/>
              </a:ext>
            </a:extLst>
          </p:cNvPr>
          <p:cNvSpPr/>
          <p:nvPr/>
        </p:nvSpPr>
        <p:spPr>
          <a:xfrm>
            <a:off x="-537367" y="9043168"/>
            <a:ext cx="1540171" cy="1243831"/>
          </a:xfrm>
          <a:custGeom>
            <a:avLst/>
            <a:gdLst/>
            <a:ahLst/>
            <a:cxnLst/>
            <a:rect l="l" t="t" r="r" b="b"/>
            <a:pathLst>
              <a:path w="3292689" h="2992231">
                <a:moveTo>
                  <a:pt x="0" y="0"/>
                </a:moveTo>
                <a:lnTo>
                  <a:pt x="3292689" y="0"/>
                </a:lnTo>
                <a:lnTo>
                  <a:pt x="3292689" y="2992231"/>
                </a:lnTo>
                <a:lnTo>
                  <a:pt x="0" y="299223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14" name="Group 18">
            <a:extLst>
              <a:ext uri="{FF2B5EF4-FFF2-40B4-BE49-F238E27FC236}">
                <a16:creationId xmlns:a16="http://schemas.microsoft.com/office/drawing/2014/main" id="{C1AD63EF-0DD7-4F33-AF9E-7DAB8FFED5DB}"/>
              </a:ext>
            </a:extLst>
          </p:cNvPr>
          <p:cNvGrpSpPr/>
          <p:nvPr/>
        </p:nvGrpSpPr>
        <p:grpSpPr>
          <a:xfrm>
            <a:off x="0" y="-117199"/>
            <a:ext cx="18288000" cy="2060299"/>
            <a:chOff x="0" y="-38100"/>
            <a:chExt cx="5694120" cy="750693"/>
          </a:xfrm>
        </p:grpSpPr>
        <p:sp>
          <p:nvSpPr>
            <p:cNvPr id="15" name="Freeform 19">
              <a:extLst>
                <a:ext uri="{FF2B5EF4-FFF2-40B4-BE49-F238E27FC236}">
                  <a16:creationId xmlns:a16="http://schemas.microsoft.com/office/drawing/2014/main" id="{C4E48D39-152C-4ADF-9DF8-1EB3A57E4BFC}"/>
                </a:ext>
              </a:extLst>
            </p:cNvPr>
            <p:cNvSpPr/>
            <p:nvPr/>
          </p:nvSpPr>
          <p:spPr>
            <a:xfrm>
              <a:off x="0" y="90054"/>
              <a:ext cx="5694119" cy="622539"/>
            </a:xfrm>
            <a:custGeom>
              <a:avLst/>
              <a:gdLst/>
              <a:ahLst/>
              <a:cxnLst/>
              <a:rect l="l" t="t" r="r" b="b"/>
              <a:pathLst>
                <a:path w="5694119" h="622539">
                  <a:moveTo>
                    <a:pt x="0" y="0"/>
                  </a:moveTo>
                  <a:lnTo>
                    <a:pt x="5694119" y="0"/>
                  </a:lnTo>
                  <a:lnTo>
                    <a:pt x="5694119" y="622539"/>
                  </a:lnTo>
                  <a:lnTo>
                    <a:pt x="0" y="622539"/>
                  </a:lnTo>
                  <a:close/>
                </a:path>
              </a:pathLst>
            </a:custGeom>
            <a:solidFill>
              <a:srgbClr val="545454"/>
            </a:solidFill>
          </p:spPr>
        </p:sp>
        <p:sp>
          <p:nvSpPr>
            <p:cNvPr id="16" name="TextBox 20">
              <a:extLst>
                <a:ext uri="{FF2B5EF4-FFF2-40B4-BE49-F238E27FC236}">
                  <a16:creationId xmlns:a16="http://schemas.microsoft.com/office/drawing/2014/main" id="{443555FE-DC48-4C07-B1F9-2BFC15AD9FE5}"/>
                </a:ext>
              </a:extLst>
            </p:cNvPr>
            <p:cNvSpPr txBox="1"/>
            <p:nvPr/>
          </p:nvSpPr>
          <p:spPr>
            <a:xfrm>
              <a:off x="0" y="-38100"/>
              <a:ext cx="5694120" cy="660639"/>
            </a:xfrm>
            <a:prstGeom prst="rect">
              <a:avLst/>
            </a:prstGeom>
          </p:spPr>
          <p:txBody>
            <a:bodyPr lIns="50800" tIns="50800" rIns="50800" bIns="50800" rtlCol="0" anchor="ctr"/>
            <a:lstStyle/>
            <a:p>
              <a:pPr algn="ctr">
                <a:lnSpc>
                  <a:spcPts val="2659"/>
                </a:lnSpc>
                <a:spcBef>
                  <a:spcPct val="0"/>
                </a:spcBef>
              </a:pPr>
              <a:endParaRPr/>
            </a:p>
          </p:txBody>
        </p:sp>
      </p:grpSp>
      <p:sp>
        <p:nvSpPr>
          <p:cNvPr id="17" name="TextBox 24">
            <a:extLst>
              <a:ext uri="{FF2B5EF4-FFF2-40B4-BE49-F238E27FC236}">
                <a16:creationId xmlns:a16="http://schemas.microsoft.com/office/drawing/2014/main" id="{EEC1B7EC-2B0F-48F4-9331-B9C06D141746}"/>
              </a:ext>
            </a:extLst>
          </p:cNvPr>
          <p:cNvSpPr txBox="1"/>
          <p:nvPr/>
        </p:nvSpPr>
        <p:spPr>
          <a:xfrm>
            <a:off x="232718" y="614251"/>
            <a:ext cx="8530282" cy="865622"/>
          </a:xfrm>
          <a:prstGeom prst="rect">
            <a:avLst/>
          </a:prstGeom>
        </p:spPr>
        <p:txBody>
          <a:bodyPr wrap="square" lIns="0" tIns="0" rIns="0" bIns="0" rtlCol="0" anchor="t">
            <a:spAutoFit/>
          </a:bodyPr>
          <a:lstStyle/>
          <a:p>
            <a:pPr>
              <a:lnSpc>
                <a:spcPts val="7000"/>
              </a:lnSpc>
            </a:pPr>
            <a:r>
              <a:rPr lang="en-US" sz="4800" dirty="0">
                <a:solidFill>
                  <a:srgbClr val="FFFFFF"/>
                </a:solidFill>
                <a:latin typeface="League Spartan"/>
                <a:ea typeface="League Spartan"/>
                <a:cs typeface="League Spartan"/>
                <a:sym typeface="League Spartan"/>
              </a:rPr>
              <a:t>3.1. Domain Knowledge</a:t>
            </a:r>
          </a:p>
        </p:txBody>
      </p:sp>
    </p:spTree>
    <p:extLst>
      <p:ext uri="{BB962C8B-B14F-4D97-AF65-F5344CB8AC3E}">
        <p14:creationId xmlns:p14="http://schemas.microsoft.com/office/powerpoint/2010/main" val="6141149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1"/>
          <p:cNvSpPr txBox="1"/>
          <p:nvPr/>
        </p:nvSpPr>
        <p:spPr>
          <a:xfrm>
            <a:off x="381000" y="2019300"/>
            <a:ext cx="11599664" cy="904094"/>
          </a:xfrm>
          <a:prstGeom prst="rect">
            <a:avLst/>
          </a:prstGeom>
        </p:spPr>
        <p:txBody>
          <a:bodyPr wrap="square" lIns="0" tIns="0" rIns="0" bIns="0" rtlCol="0" anchor="t">
            <a:spAutoFit/>
          </a:bodyPr>
          <a:lstStyle/>
          <a:p>
            <a:pPr>
              <a:lnSpc>
                <a:spcPts val="7803"/>
              </a:lnSpc>
            </a:pPr>
            <a:r>
              <a:rPr lang="en" sz="3800" b="1" dirty="0">
                <a:solidFill>
                  <a:srgbClr val="12759A"/>
                </a:solidFill>
                <a:latin typeface="League Spartan" panose="020B0604020202020204" charset="0"/>
              </a:rPr>
              <a:t>What </a:t>
            </a:r>
            <a:r>
              <a:rPr lang="en-US" sz="3800" b="1" dirty="0">
                <a:solidFill>
                  <a:srgbClr val="12759A"/>
                </a:solidFill>
                <a:latin typeface="League Spartan" panose="020B0604020202020204" charset="0"/>
              </a:rPr>
              <a:t>are</a:t>
            </a:r>
            <a:r>
              <a:rPr lang="en" sz="3800" b="1" dirty="0">
                <a:solidFill>
                  <a:srgbClr val="12759A"/>
                </a:solidFill>
                <a:latin typeface="League Spartan" panose="020B0604020202020204" charset="0"/>
              </a:rPr>
              <a:t> </a:t>
            </a:r>
            <a:r>
              <a:rPr lang="vi-VN" sz="3800" b="1" dirty="0">
                <a:solidFill>
                  <a:srgbClr val="12759A"/>
                </a:solidFill>
                <a:latin typeface="League Spartan" panose="020B0604020202020204" charset="0"/>
              </a:rPr>
              <a:t>C</a:t>
            </a:r>
            <a:r>
              <a:rPr lang="en-US" sz="3800" b="1" dirty="0">
                <a:solidFill>
                  <a:srgbClr val="12759A"/>
                </a:solidFill>
                <a:latin typeface="League Spartan" panose="020B0604020202020204" charset="0"/>
              </a:rPr>
              <a:t>ross Sell and </a:t>
            </a:r>
            <a:r>
              <a:rPr lang="vi-VN" sz="3800" b="1" dirty="0">
                <a:solidFill>
                  <a:srgbClr val="12759A"/>
                </a:solidFill>
                <a:latin typeface="League Spartan" panose="020B0604020202020204" charset="0"/>
              </a:rPr>
              <a:t>Association Rule?</a:t>
            </a:r>
            <a:endParaRPr lang="en-US" sz="3800" b="1" dirty="0">
              <a:solidFill>
                <a:srgbClr val="12759A"/>
              </a:solidFill>
              <a:latin typeface="League Spartan" panose="020B0604020202020204" charset="0"/>
              <a:ea typeface="Blinker"/>
              <a:cs typeface="Blinker"/>
              <a:sym typeface="Blinker"/>
            </a:endParaRPr>
          </a:p>
        </p:txBody>
      </p:sp>
      <p:sp>
        <p:nvSpPr>
          <p:cNvPr id="12" name="TextBox 11">
            <a:extLst>
              <a:ext uri="{FF2B5EF4-FFF2-40B4-BE49-F238E27FC236}">
                <a16:creationId xmlns:a16="http://schemas.microsoft.com/office/drawing/2014/main" id="{BC5E8796-D552-49D8-8BAC-AB33405B9AAD}"/>
              </a:ext>
            </a:extLst>
          </p:cNvPr>
          <p:cNvSpPr txBox="1"/>
          <p:nvPr/>
        </p:nvSpPr>
        <p:spPr>
          <a:xfrm>
            <a:off x="381000" y="3065653"/>
            <a:ext cx="17602200" cy="7209794"/>
          </a:xfrm>
          <a:prstGeom prst="rect">
            <a:avLst/>
          </a:prstGeom>
          <a:noFill/>
        </p:spPr>
        <p:txBody>
          <a:bodyPr wrap="square" rtlCol="0">
            <a:spAutoFit/>
          </a:bodyPr>
          <a:lstStyle>
            <a:defPPr>
              <a:defRPr lang="en-US"/>
            </a:defPPr>
            <a:lvl1pPr lvl="0" algn="just">
              <a:lnSpc>
                <a:spcPct val="150000"/>
              </a:lnSpc>
              <a:spcBef>
                <a:spcPts val="1200"/>
              </a:spcBef>
              <a:defRPr>
                <a:latin typeface="Blinker" panose="020B0604020202020204" charset="0"/>
                <a:ea typeface="Anybody"/>
                <a:cs typeface="Anybody"/>
              </a:defRPr>
            </a:lvl1pPr>
          </a:lstStyle>
          <a:p>
            <a:r>
              <a:rPr lang="en-US" sz="2500" dirty="0"/>
              <a:t>Cross-selling is a sales technique that involves selling customers a product that relates to or supplements a current or past purchase.</a:t>
            </a:r>
          </a:p>
          <a:p>
            <a:r>
              <a:rPr lang="en-US" sz="2500" dirty="0"/>
              <a:t>Association Rule is a data mining technique used to discover relationships between items or events in a large dataset. It is commonly applied in market basket analysis to assist with cross-selling strategies.</a:t>
            </a:r>
            <a:r>
              <a:rPr lang="vi-VN" sz="2500" dirty="0">
                <a:latin typeface="Times New Roman (Headings)"/>
              </a:rPr>
              <a:t> </a:t>
            </a:r>
            <a:r>
              <a:rPr lang="vi-VN" sz="2500" dirty="0"/>
              <a:t>Key Indicators: </a:t>
            </a:r>
          </a:p>
          <a:p>
            <a:pPr marL="342900" indent="-342900">
              <a:buFont typeface="Arial" panose="020B0604020202020204" pitchFamily="34" charset="0"/>
              <a:buChar char="•"/>
            </a:pPr>
            <a:r>
              <a:rPr lang="en-US" sz="2500" b="1" dirty="0"/>
              <a:t>Support: </a:t>
            </a:r>
            <a:r>
              <a:rPr lang="en-US" sz="2500" dirty="0"/>
              <a:t>The frequency of the pair of products A and B being purchased together.</a:t>
            </a:r>
          </a:p>
          <a:p>
            <a:pPr marL="285750" indent="-285750">
              <a:buSzPct val="100000"/>
              <a:buFont typeface="Arial" panose="020B0604020202020204" pitchFamily="34" charset="0"/>
              <a:buChar char="•"/>
            </a:pPr>
            <a:r>
              <a:rPr lang="en-US" sz="2500" b="1" dirty="0"/>
              <a:t>Confidence: </a:t>
            </a:r>
            <a:r>
              <a:rPr lang="en-US" sz="2500" dirty="0"/>
              <a:t>The probability that a customer will buy product B after having purchased product A.</a:t>
            </a:r>
          </a:p>
          <a:p>
            <a:pPr marL="285750" indent="-285750">
              <a:buSzPct val="100000"/>
              <a:buFont typeface="Arial" panose="020B0604020202020204" pitchFamily="34" charset="0"/>
              <a:buChar char="•"/>
            </a:pPr>
            <a:r>
              <a:rPr lang="en-US" sz="2500" b="1" dirty="0"/>
              <a:t>Lift:</a:t>
            </a:r>
          </a:p>
          <a:p>
            <a:pPr marL="742950" lvl="1" indent="-285750">
              <a:lnSpc>
                <a:spcPct val="150000"/>
              </a:lnSpc>
              <a:buSzPct val="80000"/>
              <a:buFont typeface="Courier New" panose="02070309020205020404" pitchFamily="49" charset="0"/>
              <a:buChar char="o"/>
            </a:pPr>
            <a:r>
              <a:rPr lang="en-US" sz="2500" dirty="0">
                <a:latin typeface="Blinker" panose="020B0604020202020204" charset="0"/>
              </a:rPr>
              <a:t>&gt;1: Buying product A increases the likelihood of buying product B.</a:t>
            </a:r>
          </a:p>
          <a:p>
            <a:pPr marL="742950" lvl="1" indent="-285750">
              <a:lnSpc>
                <a:spcPct val="150000"/>
              </a:lnSpc>
              <a:buSzPct val="80000"/>
              <a:buFont typeface="Courier New" panose="02070309020205020404" pitchFamily="49" charset="0"/>
              <a:buChar char="o"/>
            </a:pPr>
            <a:r>
              <a:rPr lang="en-US" sz="2500" dirty="0">
                <a:latin typeface="Blinker" panose="020B0604020202020204" charset="0"/>
              </a:rPr>
              <a:t>&lt;1: Buying product A decreases the likelihood of buying product B.</a:t>
            </a:r>
          </a:p>
          <a:p>
            <a:pPr marL="742950" lvl="1" indent="-285750">
              <a:lnSpc>
                <a:spcPct val="150000"/>
              </a:lnSpc>
              <a:buSzPct val="80000"/>
              <a:buFont typeface="Courier New" panose="02070309020205020404" pitchFamily="49" charset="0"/>
              <a:buChar char="o"/>
            </a:pPr>
            <a:r>
              <a:rPr lang="en-US" sz="2500" dirty="0">
                <a:latin typeface="Blinker" panose="020B0604020202020204" charset="0"/>
              </a:rPr>
              <a:t>=1: The pair of products has no correlation.</a:t>
            </a:r>
            <a:br>
              <a:rPr lang="en-US" sz="2500" dirty="0">
                <a:latin typeface="Blinker" panose="020B0604020202020204" charset="0"/>
              </a:rPr>
            </a:br>
            <a:endParaRPr lang="vi-VN" sz="2500" dirty="0">
              <a:latin typeface="Times New Roman (Headings)"/>
            </a:endParaRPr>
          </a:p>
          <a:p>
            <a:endParaRPr lang="vi-VN" sz="2500" dirty="0">
              <a:latin typeface="Times New Roman (Headings)"/>
            </a:endParaRPr>
          </a:p>
        </p:txBody>
      </p:sp>
      <p:sp>
        <p:nvSpPr>
          <p:cNvPr id="14" name="Freeform 32">
            <a:extLst>
              <a:ext uri="{FF2B5EF4-FFF2-40B4-BE49-F238E27FC236}">
                <a16:creationId xmlns:a16="http://schemas.microsoft.com/office/drawing/2014/main" id="{3C2E95AD-FBAA-45AD-9C5D-FE69F037CFCC}"/>
              </a:ext>
            </a:extLst>
          </p:cNvPr>
          <p:cNvSpPr/>
          <p:nvPr/>
        </p:nvSpPr>
        <p:spPr>
          <a:xfrm>
            <a:off x="-537367" y="9043168"/>
            <a:ext cx="1540171" cy="1243831"/>
          </a:xfrm>
          <a:custGeom>
            <a:avLst/>
            <a:gdLst/>
            <a:ahLst/>
            <a:cxnLst/>
            <a:rect l="l" t="t" r="r" b="b"/>
            <a:pathLst>
              <a:path w="3292689" h="2992231">
                <a:moveTo>
                  <a:pt x="0" y="0"/>
                </a:moveTo>
                <a:lnTo>
                  <a:pt x="3292689" y="0"/>
                </a:lnTo>
                <a:lnTo>
                  <a:pt x="3292689" y="2992231"/>
                </a:lnTo>
                <a:lnTo>
                  <a:pt x="0" y="299223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13" name="Group 18">
            <a:extLst>
              <a:ext uri="{FF2B5EF4-FFF2-40B4-BE49-F238E27FC236}">
                <a16:creationId xmlns:a16="http://schemas.microsoft.com/office/drawing/2014/main" id="{3E147C8A-2495-4435-A598-659B22C38409}"/>
              </a:ext>
            </a:extLst>
          </p:cNvPr>
          <p:cNvGrpSpPr/>
          <p:nvPr/>
        </p:nvGrpSpPr>
        <p:grpSpPr>
          <a:xfrm>
            <a:off x="0" y="-117199"/>
            <a:ext cx="18288000" cy="2060299"/>
            <a:chOff x="0" y="-38100"/>
            <a:chExt cx="5694120" cy="750693"/>
          </a:xfrm>
        </p:grpSpPr>
        <p:sp>
          <p:nvSpPr>
            <p:cNvPr id="15" name="Freeform 19">
              <a:extLst>
                <a:ext uri="{FF2B5EF4-FFF2-40B4-BE49-F238E27FC236}">
                  <a16:creationId xmlns:a16="http://schemas.microsoft.com/office/drawing/2014/main" id="{A0DB96E8-FD7A-435E-B7FF-4504E6D23BF0}"/>
                </a:ext>
              </a:extLst>
            </p:cNvPr>
            <p:cNvSpPr/>
            <p:nvPr/>
          </p:nvSpPr>
          <p:spPr>
            <a:xfrm>
              <a:off x="0" y="90054"/>
              <a:ext cx="5694119" cy="622539"/>
            </a:xfrm>
            <a:custGeom>
              <a:avLst/>
              <a:gdLst/>
              <a:ahLst/>
              <a:cxnLst/>
              <a:rect l="l" t="t" r="r" b="b"/>
              <a:pathLst>
                <a:path w="5694119" h="622539">
                  <a:moveTo>
                    <a:pt x="0" y="0"/>
                  </a:moveTo>
                  <a:lnTo>
                    <a:pt x="5694119" y="0"/>
                  </a:lnTo>
                  <a:lnTo>
                    <a:pt x="5694119" y="622539"/>
                  </a:lnTo>
                  <a:lnTo>
                    <a:pt x="0" y="622539"/>
                  </a:lnTo>
                  <a:close/>
                </a:path>
              </a:pathLst>
            </a:custGeom>
            <a:solidFill>
              <a:srgbClr val="545454"/>
            </a:solidFill>
          </p:spPr>
        </p:sp>
        <p:sp>
          <p:nvSpPr>
            <p:cNvPr id="16" name="TextBox 20">
              <a:extLst>
                <a:ext uri="{FF2B5EF4-FFF2-40B4-BE49-F238E27FC236}">
                  <a16:creationId xmlns:a16="http://schemas.microsoft.com/office/drawing/2014/main" id="{3FBB26AF-A481-494B-A91B-09A908FBF138}"/>
                </a:ext>
              </a:extLst>
            </p:cNvPr>
            <p:cNvSpPr txBox="1"/>
            <p:nvPr/>
          </p:nvSpPr>
          <p:spPr>
            <a:xfrm>
              <a:off x="0" y="-38100"/>
              <a:ext cx="5694120" cy="660639"/>
            </a:xfrm>
            <a:prstGeom prst="rect">
              <a:avLst/>
            </a:prstGeom>
          </p:spPr>
          <p:txBody>
            <a:bodyPr lIns="50800" tIns="50800" rIns="50800" bIns="50800" rtlCol="0" anchor="ctr"/>
            <a:lstStyle/>
            <a:p>
              <a:pPr algn="ctr">
                <a:lnSpc>
                  <a:spcPts val="2659"/>
                </a:lnSpc>
                <a:spcBef>
                  <a:spcPct val="0"/>
                </a:spcBef>
              </a:pPr>
              <a:endParaRPr/>
            </a:p>
          </p:txBody>
        </p:sp>
      </p:grpSp>
      <p:sp>
        <p:nvSpPr>
          <p:cNvPr id="17" name="TextBox 24">
            <a:extLst>
              <a:ext uri="{FF2B5EF4-FFF2-40B4-BE49-F238E27FC236}">
                <a16:creationId xmlns:a16="http://schemas.microsoft.com/office/drawing/2014/main" id="{4249868B-F8BD-4FC2-A2F4-2493664B5AD8}"/>
              </a:ext>
            </a:extLst>
          </p:cNvPr>
          <p:cNvSpPr txBox="1"/>
          <p:nvPr/>
        </p:nvSpPr>
        <p:spPr>
          <a:xfrm>
            <a:off x="232718" y="614251"/>
            <a:ext cx="8530282" cy="865622"/>
          </a:xfrm>
          <a:prstGeom prst="rect">
            <a:avLst/>
          </a:prstGeom>
        </p:spPr>
        <p:txBody>
          <a:bodyPr wrap="square" lIns="0" tIns="0" rIns="0" bIns="0" rtlCol="0" anchor="t">
            <a:spAutoFit/>
          </a:bodyPr>
          <a:lstStyle/>
          <a:p>
            <a:pPr>
              <a:lnSpc>
                <a:spcPts val="7000"/>
              </a:lnSpc>
            </a:pPr>
            <a:r>
              <a:rPr lang="en-US" sz="4800" dirty="0">
                <a:solidFill>
                  <a:srgbClr val="FFFFFF"/>
                </a:solidFill>
                <a:latin typeface="League Spartan"/>
                <a:ea typeface="League Spartan"/>
                <a:cs typeface="League Spartan"/>
                <a:sym typeface="League Spartan"/>
              </a:rPr>
              <a:t>3.1. Domain Knowledge</a:t>
            </a:r>
          </a:p>
        </p:txBody>
      </p:sp>
    </p:spTree>
    <p:extLst>
      <p:ext uri="{BB962C8B-B14F-4D97-AF65-F5344CB8AC3E}">
        <p14:creationId xmlns:p14="http://schemas.microsoft.com/office/powerpoint/2010/main" val="37738474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reeform 32">
            <a:extLst>
              <a:ext uri="{FF2B5EF4-FFF2-40B4-BE49-F238E27FC236}">
                <a16:creationId xmlns:a16="http://schemas.microsoft.com/office/drawing/2014/main" id="{704D1A5A-4542-4B7F-8F8D-2CEAF6869655}"/>
              </a:ext>
            </a:extLst>
          </p:cNvPr>
          <p:cNvSpPr/>
          <p:nvPr/>
        </p:nvSpPr>
        <p:spPr>
          <a:xfrm>
            <a:off x="-537367" y="9043168"/>
            <a:ext cx="1540171" cy="1243831"/>
          </a:xfrm>
          <a:custGeom>
            <a:avLst/>
            <a:gdLst/>
            <a:ahLst/>
            <a:cxnLst/>
            <a:rect l="l" t="t" r="r" b="b"/>
            <a:pathLst>
              <a:path w="3292689" h="2992231">
                <a:moveTo>
                  <a:pt x="0" y="0"/>
                </a:moveTo>
                <a:lnTo>
                  <a:pt x="3292689" y="0"/>
                </a:lnTo>
                <a:lnTo>
                  <a:pt x="3292689" y="2992231"/>
                </a:lnTo>
                <a:lnTo>
                  <a:pt x="0" y="299223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D7E033C9-E06C-4A01-9C60-270A54BD08DC}"/>
                  </a:ext>
                </a:extLst>
              </p:cNvPr>
              <p:cNvSpPr txBox="1"/>
              <p:nvPr/>
            </p:nvSpPr>
            <p:spPr>
              <a:xfrm>
                <a:off x="3865364" y="3324730"/>
                <a:ext cx="8496300" cy="822982"/>
              </a:xfrm>
              <a:prstGeom prst="rect">
                <a:avLst/>
              </a:prstGeom>
              <a:noFill/>
            </p:spPr>
            <p:txBody>
              <a:bodyPr wrap="square" rtlCol="0">
                <a:spAutoFit/>
              </a:bodyPr>
              <a:lstStyle>
                <a:defPPr>
                  <a:defRPr lang="en-US"/>
                </a:defPPr>
                <a:lvl1pPr lvl="0" algn="just">
                  <a:lnSpc>
                    <a:spcPct val="100000"/>
                  </a:lnSpc>
                  <a:spcBef>
                    <a:spcPts val="1200"/>
                  </a:spcBef>
                  <a:defRPr sz="2500">
                    <a:latin typeface="Blinker" panose="020B0604020202020204" charset="0"/>
                    <a:ea typeface="Anybody"/>
                    <a:cs typeface="Anybody"/>
                  </a:defRPr>
                </a:lvl1pPr>
                <a:lvl2pPr marL="742950" lvl="1" indent="-285750">
                  <a:lnSpc>
                    <a:spcPct val="150000"/>
                  </a:lnSpc>
                  <a:buSzPct val="80000"/>
                  <a:buFont typeface="Courier New" panose="02070309020205020404" pitchFamily="49" charset="0"/>
                  <a:buChar char="o"/>
                  <a:defRPr sz="2500">
                    <a:latin typeface="Blinker" panose="020B0604020202020204" charset="0"/>
                  </a:defRPr>
                </a:lvl2pPr>
              </a:lstStyle>
              <a:p>
                <a:pPr/>
                <a14:m>
                  <m:oMathPara xmlns:m="http://schemas.openxmlformats.org/officeDocument/2006/math">
                    <m:oMathParaPr>
                      <m:jc m:val="center"/>
                    </m:oMathParaPr>
                    <m:oMath xmlns:m="http://schemas.openxmlformats.org/officeDocument/2006/math">
                      <m:r>
                        <m:rPr>
                          <m:sty m:val="p"/>
                        </m:rPr>
                        <a:rPr lang="vi-VN">
                          <a:latin typeface="Cambria Math" panose="02040503050406030204" pitchFamily="18" charset="0"/>
                        </a:rPr>
                        <m:t>Support</m:t>
                      </m:r>
                      <m:d>
                        <m:dPr>
                          <m:ctrlPr>
                            <a:rPr lang="vi-VN" i="1">
                              <a:latin typeface="Cambria Math" panose="02040503050406030204" pitchFamily="18" charset="0"/>
                            </a:rPr>
                          </m:ctrlPr>
                        </m:dPr>
                        <m:e>
                          <m:d>
                            <m:dPr>
                              <m:begChr m:val="{"/>
                              <m:endChr m:val="}"/>
                              <m:ctrlPr>
                                <a:rPr lang="vi-VN" i="1">
                                  <a:latin typeface="Cambria Math" panose="02040503050406030204" pitchFamily="18" charset="0"/>
                                </a:rPr>
                              </m:ctrlPr>
                            </m:dPr>
                            <m:e>
                              <m:r>
                                <m:rPr>
                                  <m:sty m:val="p"/>
                                </m:rPr>
                                <a:rPr lang="vi-VN">
                                  <a:latin typeface="Cambria Math" panose="02040503050406030204" pitchFamily="18" charset="0"/>
                                </a:rPr>
                                <m:t>X</m:t>
                              </m:r>
                            </m:e>
                          </m:d>
                          <m:r>
                            <a:rPr lang="vi-VN">
                              <a:latin typeface="Cambria Math" panose="02040503050406030204" pitchFamily="18" charset="0"/>
                            </a:rPr>
                            <m:t>→</m:t>
                          </m:r>
                          <m:d>
                            <m:dPr>
                              <m:begChr m:val="{"/>
                              <m:endChr m:val="}"/>
                              <m:ctrlPr>
                                <a:rPr lang="vi-VN" i="1">
                                  <a:latin typeface="Cambria Math" panose="02040503050406030204" pitchFamily="18" charset="0"/>
                                </a:rPr>
                              </m:ctrlPr>
                            </m:dPr>
                            <m:e>
                              <m:r>
                                <m:rPr>
                                  <m:sty m:val="p"/>
                                </m:rPr>
                                <a:rPr lang="vi-VN">
                                  <a:latin typeface="Cambria Math" panose="02040503050406030204" pitchFamily="18" charset="0"/>
                                </a:rPr>
                                <m:t>Y</m:t>
                              </m:r>
                            </m:e>
                          </m:d>
                        </m:e>
                      </m:d>
                      <m:r>
                        <a:rPr lang="vi-VN">
                          <a:latin typeface="Cambria Math" panose="02040503050406030204" pitchFamily="18" charset="0"/>
                        </a:rPr>
                        <m:t>= </m:t>
                      </m:r>
                      <m:f>
                        <m:fPr>
                          <m:ctrlPr>
                            <a:rPr lang="pt-BR" i="1">
                              <a:latin typeface="Cambria Math" panose="02040503050406030204" pitchFamily="18" charset="0"/>
                            </a:rPr>
                          </m:ctrlPr>
                        </m:fPr>
                        <m:num>
                          <m:r>
                            <m:rPr>
                              <m:nor/>
                            </m:rPr>
                            <a:rPr lang="vi-VN"/>
                            <m:t>Total</m:t>
                          </m:r>
                          <m:r>
                            <m:rPr>
                              <m:nor/>
                            </m:rPr>
                            <a:rPr lang="vi-VN"/>
                            <m:t> </m:t>
                          </m:r>
                          <m:r>
                            <m:rPr>
                              <m:nor/>
                            </m:rPr>
                            <a:rPr lang="vi-VN"/>
                            <m:t>records</m:t>
                          </m:r>
                          <m:r>
                            <m:rPr>
                              <m:nor/>
                            </m:rPr>
                            <a:rPr lang="vi-VN"/>
                            <m:t> </m:t>
                          </m:r>
                          <m:r>
                            <m:rPr>
                              <m:nor/>
                            </m:rPr>
                            <a:rPr lang="vi-VN"/>
                            <m:t>containing</m:t>
                          </m:r>
                          <m:r>
                            <m:rPr>
                              <m:nor/>
                            </m:rPr>
                            <a:rPr lang="vi-VN"/>
                            <m:t> </m:t>
                          </m:r>
                          <m:r>
                            <m:rPr>
                              <m:nor/>
                            </m:rPr>
                            <a:rPr lang="vi-VN"/>
                            <m:t>both</m:t>
                          </m:r>
                          <m:r>
                            <a:rPr lang="vi-VN">
                              <a:latin typeface="Cambria Math" panose="02040503050406030204" pitchFamily="18" charset="0"/>
                            </a:rPr>
                            <m:t> </m:t>
                          </m:r>
                          <m:r>
                            <m:rPr>
                              <m:sty m:val="p"/>
                            </m:rPr>
                            <a:rPr lang="vi-VN">
                              <a:latin typeface="Cambria Math" panose="02040503050406030204" pitchFamily="18" charset="0"/>
                            </a:rPr>
                            <m:t>X</m:t>
                          </m:r>
                          <m:r>
                            <a:rPr lang="vi-VN">
                              <a:latin typeface="Cambria Math" panose="02040503050406030204" pitchFamily="18" charset="0"/>
                            </a:rPr>
                            <m:t> </m:t>
                          </m:r>
                          <m:r>
                            <m:rPr>
                              <m:sty m:val="p"/>
                            </m:rPr>
                            <a:rPr lang="vi-VN">
                              <a:latin typeface="Cambria Math" panose="02040503050406030204" pitchFamily="18" charset="0"/>
                            </a:rPr>
                            <m:t>and</m:t>
                          </m:r>
                          <m:r>
                            <a:rPr lang="vi-VN">
                              <a:latin typeface="Cambria Math" panose="02040503050406030204" pitchFamily="18" charset="0"/>
                            </a:rPr>
                            <m:t> </m:t>
                          </m:r>
                          <m:r>
                            <m:rPr>
                              <m:sty m:val="p"/>
                            </m:rPr>
                            <a:rPr lang="vi-VN">
                              <a:latin typeface="Cambria Math" panose="02040503050406030204" pitchFamily="18" charset="0"/>
                            </a:rPr>
                            <m:t>Y</m:t>
                          </m:r>
                        </m:num>
                        <m:den>
                          <m:r>
                            <m:rPr>
                              <m:sty m:val="p"/>
                            </m:rPr>
                            <a:rPr lang="vi-VN">
                              <a:latin typeface="Cambria Math" panose="02040503050406030204" pitchFamily="18" charset="0"/>
                            </a:rPr>
                            <m:t>Total</m:t>
                          </m:r>
                          <m:r>
                            <a:rPr lang="vi-VN">
                              <a:latin typeface="Cambria Math" panose="02040503050406030204" pitchFamily="18" charset="0"/>
                            </a:rPr>
                            <m:t> </m:t>
                          </m:r>
                          <m:r>
                            <m:rPr>
                              <m:sty m:val="p"/>
                            </m:rPr>
                            <a:rPr lang="vi-VN">
                              <a:latin typeface="Cambria Math" panose="02040503050406030204" pitchFamily="18" charset="0"/>
                            </a:rPr>
                            <m:t>records</m:t>
                          </m:r>
                          <m:r>
                            <a:rPr lang="vi-VN">
                              <a:latin typeface="Cambria Math" panose="02040503050406030204" pitchFamily="18" charset="0"/>
                            </a:rPr>
                            <m:t> </m:t>
                          </m:r>
                        </m:den>
                      </m:f>
                    </m:oMath>
                  </m:oMathPara>
                </a14:m>
                <a:endParaRPr lang="vi-VN" dirty="0"/>
              </a:p>
            </p:txBody>
          </p:sp>
        </mc:Choice>
        <mc:Fallback>
          <p:sp>
            <p:nvSpPr>
              <p:cNvPr id="12" name="TextBox 11">
                <a:extLst>
                  <a:ext uri="{FF2B5EF4-FFF2-40B4-BE49-F238E27FC236}">
                    <a16:creationId xmlns:a16="http://schemas.microsoft.com/office/drawing/2014/main" id="{D7E033C9-E06C-4A01-9C60-270A54BD08DC}"/>
                  </a:ext>
                </a:extLst>
              </p:cNvPr>
              <p:cNvSpPr txBox="1">
                <a:spLocks noRot="1" noChangeAspect="1" noMove="1" noResize="1" noEditPoints="1" noAdjustHandles="1" noChangeArrowheads="1" noChangeShapeType="1" noTextEdit="1"/>
              </p:cNvSpPr>
              <p:nvPr/>
            </p:nvSpPr>
            <p:spPr>
              <a:xfrm>
                <a:off x="3865364" y="3324730"/>
                <a:ext cx="8496300" cy="822982"/>
              </a:xfrm>
              <a:prstGeom prst="rect">
                <a:avLst/>
              </a:prstGeom>
              <a:blipFill>
                <a:blip r:embed="rId4"/>
                <a:stretch>
                  <a:fillRect/>
                </a:stretch>
              </a:blipFill>
            </p:spPr>
            <p:txBody>
              <a:bodyPr/>
              <a:lstStyle/>
              <a:p>
                <a:r>
                  <a:rPr lang="vi-VN">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F81D82F8-9A1D-4630-913F-5D157C8AE842}"/>
                  </a:ext>
                </a:extLst>
              </p:cNvPr>
              <p:cNvSpPr txBox="1"/>
              <p:nvPr/>
            </p:nvSpPr>
            <p:spPr>
              <a:xfrm>
                <a:off x="3408164" y="5421399"/>
                <a:ext cx="9753600" cy="931537"/>
              </a:xfrm>
              <a:prstGeom prst="rect">
                <a:avLst/>
              </a:prstGeom>
              <a:noFill/>
            </p:spPr>
            <p:txBody>
              <a:bodyPr wrap="square" rtlCol="0">
                <a:spAutoFit/>
              </a:bodyPr>
              <a:lstStyle>
                <a:defPPr>
                  <a:defRPr lang="en-US"/>
                </a:defPPr>
                <a:lvl1pPr lvl="0" algn="just">
                  <a:lnSpc>
                    <a:spcPct val="100000"/>
                  </a:lnSpc>
                  <a:spcBef>
                    <a:spcPts val="1200"/>
                  </a:spcBef>
                  <a:defRPr sz="2500">
                    <a:latin typeface="Blinker" panose="020B0604020202020204" charset="0"/>
                    <a:ea typeface="Anybody"/>
                    <a:cs typeface="Anybody"/>
                  </a:defRPr>
                </a:lvl1pPr>
                <a:lvl2pPr marL="742950" lvl="1" indent="-285750">
                  <a:lnSpc>
                    <a:spcPct val="150000"/>
                  </a:lnSpc>
                  <a:buSzPct val="80000"/>
                  <a:buFont typeface="Courier New" panose="02070309020205020404" pitchFamily="49" charset="0"/>
                  <a:buChar char="o"/>
                  <a:defRPr sz="2500">
                    <a:latin typeface="Blinker" panose="020B0604020202020204" charset="0"/>
                  </a:defRPr>
                </a:lvl2pPr>
              </a:lstStyle>
              <a:p>
                <a:pPr/>
                <a14:m>
                  <m:oMathPara xmlns:m="http://schemas.openxmlformats.org/officeDocument/2006/math">
                    <m:oMathParaPr>
                      <m:jc m:val="centerGroup"/>
                    </m:oMathParaPr>
                    <m:oMath xmlns:m="http://schemas.openxmlformats.org/officeDocument/2006/math">
                      <m:r>
                        <m:rPr>
                          <m:sty m:val="p"/>
                        </m:rPr>
                        <a:rPr lang="vi-VN">
                          <a:latin typeface="Cambria Math" panose="02040503050406030204" pitchFamily="18" charset="0"/>
                        </a:rPr>
                        <m:t>Confidence</m:t>
                      </m:r>
                      <m:d>
                        <m:dPr>
                          <m:ctrlPr>
                            <a:rPr lang="vi-VN" i="1">
                              <a:latin typeface="Cambria Math" panose="02040503050406030204" pitchFamily="18" charset="0"/>
                            </a:rPr>
                          </m:ctrlPr>
                        </m:dPr>
                        <m:e>
                          <m:d>
                            <m:dPr>
                              <m:begChr m:val="{"/>
                              <m:endChr m:val="}"/>
                              <m:ctrlPr>
                                <a:rPr lang="vi-VN" i="1">
                                  <a:latin typeface="Cambria Math" panose="02040503050406030204" pitchFamily="18" charset="0"/>
                                </a:rPr>
                              </m:ctrlPr>
                            </m:dPr>
                            <m:e>
                              <m:r>
                                <m:rPr>
                                  <m:sty m:val="p"/>
                                </m:rPr>
                                <a:rPr lang="vi-VN">
                                  <a:latin typeface="Cambria Math" panose="02040503050406030204" pitchFamily="18" charset="0"/>
                                </a:rPr>
                                <m:t>X</m:t>
                              </m:r>
                            </m:e>
                          </m:d>
                          <m:r>
                            <a:rPr lang="vi-VN">
                              <a:latin typeface="Cambria Math" panose="02040503050406030204" pitchFamily="18" charset="0"/>
                            </a:rPr>
                            <m:t>→</m:t>
                          </m:r>
                          <m:d>
                            <m:dPr>
                              <m:begChr m:val="{"/>
                              <m:endChr m:val="}"/>
                              <m:ctrlPr>
                                <a:rPr lang="vi-VN" i="1">
                                  <a:latin typeface="Cambria Math" panose="02040503050406030204" pitchFamily="18" charset="0"/>
                                </a:rPr>
                              </m:ctrlPr>
                            </m:dPr>
                            <m:e>
                              <m:r>
                                <m:rPr>
                                  <m:sty m:val="p"/>
                                </m:rPr>
                                <a:rPr lang="vi-VN">
                                  <a:latin typeface="Cambria Math" panose="02040503050406030204" pitchFamily="18" charset="0"/>
                                </a:rPr>
                                <m:t>Y</m:t>
                              </m:r>
                            </m:e>
                          </m:d>
                        </m:e>
                      </m:d>
                      <m:r>
                        <a:rPr lang="vi-VN">
                          <a:latin typeface="Cambria Math" panose="02040503050406030204" pitchFamily="18" charset="0"/>
                        </a:rPr>
                        <m:t>= </m:t>
                      </m:r>
                      <m:f>
                        <m:fPr>
                          <m:ctrlPr>
                            <a:rPr lang="pt-BR" i="1">
                              <a:latin typeface="Cambria Math" panose="02040503050406030204" pitchFamily="18" charset="0"/>
                            </a:rPr>
                          </m:ctrlPr>
                        </m:fPr>
                        <m:num>
                          <m:r>
                            <m:rPr>
                              <m:nor/>
                            </m:rPr>
                            <a:rPr lang="en-US"/>
                            <m:t>Total</m:t>
                          </m:r>
                          <m:r>
                            <m:rPr>
                              <m:nor/>
                            </m:rPr>
                            <a:rPr lang="en-US"/>
                            <m:t> </m:t>
                          </m:r>
                          <m:r>
                            <m:rPr>
                              <m:nor/>
                            </m:rPr>
                            <a:rPr lang="en-US"/>
                            <m:t>records</m:t>
                          </m:r>
                          <m:r>
                            <m:rPr>
                              <m:nor/>
                            </m:rPr>
                            <a:rPr lang="en-US"/>
                            <m:t> </m:t>
                          </m:r>
                          <m:r>
                            <m:rPr>
                              <m:nor/>
                            </m:rPr>
                            <a:rPr lang="en-US"/>
                            <m:t>containing</m:t>
                          </m:r>
                          <m:r>
                            <m:rPr>
                              <m:nor/>
                            </m:rPr>
                            <a:rPr lang="en-US"/>
                            <m:t> </m:t>
                          </m:r>
                          <m:r>
                            <m:rPr>
                              <m:nor/>
                            </m:rPr>
                            <a:rPr lang="en-US"/>
                            <m:t>both</m:t>
                          </m:r>
                          <m:r>
                            <m:rPr>
                              <m:nor/>
                            </m:rPr>
                            <a:rPr lang="en-US"/>
                            <m:t> </m:t>
                          </m:r>
                          <m:r>
                            <m:rPr>
                              <m:nor/>
                            </m:rPr>
                            <a:rPr lang="en-US"/>
                            <m:t>X</m:t>
                          </m:r>
                          <m:r>
                            <m:rPr>
                              <m:nor/>
                            </m:rPr>
                            <a:rPr lang="en-US"/>
                            <m:t> </m:t>
                          </m:r>
                          <m:r>
                            <m:rPr>
                              <m:nor/>
                            </m:rPr>
                            <a:rPr lang="en-US"/>
                            <m:t>and</m:t>
                          </m:r>
                          <m:r>
                            <m:rPr>
                              <m:nor/>
                            </m:rPr>
                            <a:rPr lang="en-US"/>
                            <m:t> </m:t>
                          </m:r>
                          <m:r>
                            <m:rPr>
                              <m:nor/>
                            </m:rPr>
                            <a:rPr lang="en-US"/>
                            <m:t>Y</m:t>
                          </m:r>
                        </m:num>
                        <m:den>
                          <m:r>
                            <m:rPr>
                              <m:sty m:val="p"/>
                            </m:rPr>
                            <a:rPr lang="vi-VN">
                              <a:latin typeface="Cambria Math" panose="02040503050406030204" pitchFamily="18" charset="0"/>
                            </a:rPr>
                            <m:t>Total</m:t>
                          </m:r>
                          <m:r>
                            <a:rPr lang="vi-VN">
                              <a:latin typeface="Cambria Math" panose="02040503050406030204" pitchFamily="18" charset="0"/>
                            </a:rPr>
                            <m:t> </m:t>
                          </m:r>
                          <m:r>
                            <m:rPr>
                              <m:sty m:val="p"/>
                            </m:rPr>
                            <a:rPr lang="vi-VN">
                              <a:latin typeface="Cambria Math" panose="02040503050406030204" pitchFamily="18" charset="0"/>
                            </a:rPr>
                            <m:t>records</m:t>
                          </m:r>
                          <m:r>
                            <a:rPr lang="vi-VN">
                              <a:latin typeface="Cambria Math" panose="02040503050406030204" pitchFamily="18" charset="0"/>
                            </a:rPr>
                            <m:t> </m:t>
                          </m:r>
                          <m:r>
                            <m:rPr>
                              <m:sty m:val="p"/>
                            </m:rPr>
                            <a:rPr lang="vi-VN">
                              <a:latin typeface="Cambria Math" panose="02040503050406030204" pitchFamily="18" charset="0"/>
                            </a:rPr>
                            <m:t>containing</m:t>
                          </m:r>
                          <m:r>
                            <a:rPr lang="vi-VN">
                              <a:latin typeface="Cambria Math" panose="02040503050406030204" pitchFamily="18" charset="0"/>
                            </a:rPr>
                            <m:t> </m:t>
                          </m:r>
                          <m:r>
                            <m:rPr>
                              <m:sty m:val="p"/>
                            </m:rPr>
                            <a:rPr lang="vi-VN">
                              <a:latin typeface="Cambria Math" panose="02040503050406030204" pitchFamily="18" charset="0"/>
                            </a:rPr>
                            <m:t>X</m:t>
                          </m:r>
                        </m:den>
                      </m:f>
                    </m:oMath>
                  </m:oMathPara>
                </a14:m>
                <a:endParaRPr lang="vi-VN" dirty="0"/>
              </a:p>
            </p:txBody>
          </p:sp>
        </mc:Choice>
        <mc:Fallback xmlns="">
          <p:sp>
            <p:nvSpPr>
              <p:cNvPr id="13" name="TextBox 12">
                <a:extLst>
                  <a:ext uri="{FF2B5EF4-FFF2-40B4-BE49-F238E27FC236}">
                    <a16:creationId xmlns:a16="http://schemas.microsoft.com/office/drawing/2014/main" id="{F81D82F8-9A1D-4630-913F-5D157C8AE842}"/>
                  </a:ext>
                </a:extLst>
              </p:cNvPr>
              <p:cNvSpPr txBox="1">
                <a:spLocks noRot="1" noChangeAspect="1" noMove="1" noResize="1" noEditPoints="1" noAdjustHandles="1" noChangeArrowheads="1" noChangeShapeType="1" noTextEdit="1"/>
              </p:cNvSpPr>
              <p:nvPr/>
            </p:nvSpPr>
            <p:spPr>
              <a:xfrm>
                <a:off x="3408164" y="5421399"/>
                <a:ext cx="9753600" cy="931537"/>
              </a:xfrm>
              <a:prstGeom prst="rect">
                <a:avLst/>
              </a:prstGeom>
              <a:blipFill>
                <a:blip r:embed="rId5"/>
                <a:stretch>
                  <a:fillRect/>
                </a:stretch>
              </a:blipFill>
            </p:spPr>
            <p:txBody>
              <a:bodyPr/>
              <a:lstStyle/>
              <a:p>
                <a:r>
                  <a:rPr lang="vi-VN">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8B58C7D1-BE65-45E9-A92D-C351877D660B}"/>
                  </a:ext>
                </a:extLst>
              </p:cNvPr>
              <p:cNvSpPr txBox="1"/>
              <p:nvPr/>
            </p:nvSpPr>
            <p:spPr>
              <a:xfrm>
                <a:off x="3674864" y="8020131"/>
                <a:ext cx="13774936" cy="1395062"/>
              </a:xfrm>
              <a:prstGeom prst="rect">
                <a:avLst/>
              </a:prstGeom>
              <a:noFill/>
            </p:spPr>
            <p:txBody>
              <a:bodyPr wrap="square" rtlCol="0">
                <a:spAutoFit/>
              </a:bodyPr>
              <a:lstStyle>
                <a:defPPr>
                  <a:defRPr lang="en-US"/>
                </a:defPPr>
                <a:lvl1pPr lvl="0" algn="just">
                  <a:lnSpc>
                    <a:spcPct val="100000"/>
                  </a:lnSpc>
                  <a:spcBef>
                    <a:spcPts val="1200"/>
                  </a:spcBef>
                  <a:defRPr sz="2500">
                    <a:latin typeface="Blinker" panose="020B0604020202020204" charset="0"/>
                    <a:ea typeface="Anybody"/>
                    <a:cs typeface="Anybody"/>
                  </a:defRPr>
                </a:lvl1pPr>
                <a:lvl2pPr marL="742950" lvl="1" indent="-285750">
                  <a:lnSpc>
                    <a:spcPct val="150000"/>
                  </a:lnSpc>
                  <a:buSzPct val="80000"/>
                  <a:buFont typeface="Courier New" panose="02070309020205020404" pitchFamily="49" charset="0"/>
                  <a:buChar char="o"/>
                  <a:defRPr sz="2500">
                    <a:latin typeface="Blinker" panose="020B0604020202020204" charset="0"/>
                  </a:defRPr>
                </a:lvl2pPr>
              </a:lstStyle>
              <a:p>
                <a:pPr/>
                <a14:m>
                  <m:oMathPara xmlns:m="http://schemas.openxmlformats.org/officeDocument/2006/math">
                    <m:oMathParaPr>
                      <m:jc m:val="centerGroup"/>
                    </m:oMathParaPr>
                    <m:oMath xmlns:m="http://schemas.openxmlformats.org/officeDocument/2006/math">
                      <m:r>
                        <m:rPr>
                          <m:sty m:val="p"/>
                        </m:rPr>
                        <a:rPr lang="vi-VN">
                          <a:latin typeface="Cambria Math" panose="02040503050406030204" pitchFamily="18" charset="0"/>
                        </a:rPr>
                        <m:t>Lift</m:t>
                      </m:r>
                      <m:d>
                        <m:dPr>
                          <m:ctrlPr>
                            <a:rPr lang="vi-VN" i="1">
                              <a:latin typeface="Cambria Math" panose="02040503050406030204" pitchFamily="18" charset="0"/>
                            </a:rPr>
                          </m:ctrlPr>
                        </m:dPr>
                        <m:e>
                          <m:d>
                            <m:dPr>
                              <m:begChr m:val="{"/>
                              <m:endChr m:val="}"/>
                              <m:ctrlPr>
                                <a:rPr lang="vi-VN" i="1">
                                  <a:latin typeface="Cambria Math" panose="02040503050406030204" pitchFamily="18" charset="0"/>
                                </a:rPr>
                              </m:ctrlPr>
                            </m:dPr>
                            <m:e>
                              <m:r>
                                <m:rPr>
                                  <m:sty m:val="p"/>
                                </m:rPr>
                                <a:rPr lang="vi-VN">
                                  <a:latin typeface="Cambria Math" panose="02040503050406030204" pitchFamily="18" charset="0"/>
                                </a:rPr>
                                <m:t>X</m:t>
                              </m:r>
                            </m:e>
                          </m:d>
                          <m:r>
                            <a:rPr lang="vi-VN">
                              <a:latin typeface="Cambria Math" panose="02040503050406030204" pitchFamily="18" charset="0"/>
                            </a:rPr>
                            <m:t>→</m:t>
                          </m:r>
                          <m:d>
                            <m:dPr>
                              <m:begChr m:val="{"/>
                              <m:endChr m:val="}"/>
                              <m:ctrlPr>
                                <a:rPr lang="vi-VN" i="1">
                                  <a:latin typeface="Cambria Math" panose="02040503050406030204" pitchFamily="18" charset="0"/>
                                </a:rPr>
                              </m:ctrlPr>
                            </m:dPr>
                            <m:e>
                              <m:r>
                                <m:rPr>
                                  <m:sty m:val="p"/>
                                </m:rPr>
                                <a:rPr lang="vi-VN">
                                  <a:latin typeface="Cambria Math" panose="02040503050406030204" pitchFamily="18" charset="0"/>
                                </a:rPr>
                                <m:t>Y</m:t>
                              </m:r>
                            </m:e>
                          </m:d>
                        </m:e>
                      </m:d>
                      <m:r>
                        <a:rPr lang="vi-VN">
                          <a:latin typeface="Cambria Math" panose="02040503050406030204" pitchFamily="18" charset="0"/>
                        </a:rPr>
                        <m:t>= </m:t>
                      </m:r>
                      <m:f>
                        <m:fPr>
                          <m:ctrlPr>
                            <a:rPr lang="pt-BR" i="1">
                              <a:latin typeface="Cambria Math" panose="02040503050406030204" pitchFamily="18" charset="0"/>
                            </a:rPr>
                          </m:ctrlPr>
                        </m:fPr>
                        <m:num>
                          <m:f>
                            <m:fPr>
                              <m:type m:val="skw"/>
                              <m:ctrlPr>
                                <a:rPr lang="pt-BR" i="1">
                                  <a:latin typeface="Cambria Math" panose="02040503050406030204" pitchFamily="18" charset="0"/>
                                </a:rPr>
                              </m:ctrlPr>
                            </m:fPr>
                            <m:num>
                              <m:r>
                                <m:rPr>
                                  <m:sty m:val="p"/>
                                </m:rPr>
                                <a:rPr lang="vi-VN">
                                  <a:latin typeface="Cambria Math" panose="02040503050406030204" pitchFamily="18" charset="0"/>
                                </a:rPr>
                                <m:t>Number</m:t>
                              </m:r>
                              <m:r>
                                <a:rPr lang="vi-VN">
                                  <a:latin typeface="Cambria Math" panose="02040503050406030204" pitchFamily="18" charset="0"/>
                                </a:rPr>
                                <m:t> </m:t>
                              </m:r>
                              <m:r>
                                <m:rPr>
                                  <m:sty m:val="p"/>
                                </m:rPr>
                                <a:rPr lang="vi-VN">
                                  <a:latin typeface="Cambria Math" panose="02040503050406030204" pitchFamily="18" charset="0"/>
                                </a:rPr>
                                <m:t>of</m:t>
                              </m:r>
                              <m:r>
                                <a:rPr lang="vi-VN">
                                  <a:latin typeface="Cambria Math" panose="02040503050406030204" pitchFamily="18" charset="0"/>
                                </a:rPr>
                                <m:t> </m:t>
                              </m:r>
                              <m:r>
                                <m:rPr>
                                  <m:sty m:val="p"/>
                                </m:rPr>
                                <a:rPr lang="vi-VN">
                                  <a:latin typeface="Cambria Math" panose="02040503050406030204" pitchFamily="18" charset="0"/>
                                </a:rPr>
                                <m:t>records</m:t>
                              </m:r>
                              <m:r>
                                <a:rPr lang="vi-VN">
                                  <a:latin typeface="Cambria Math" panose="02040503050406030204" pitchFamily="18" charset="0"/>
                                </a:rPr>
                                <m:t> </m:t>
                              </m:r>
                              <m:r>
                                <m:rPr>
                                  <m:sty m:val="p"/>
                                </m:rPr>
                                <a:rPr lang="vi-VN">
                                  <a:latin typeface="Cambria Math" panose="02040503050406030204" pitchFamily="18" charset="0"/>
                                </a:rPr>
                                <m:t>containing</m:t>
                              </m:r>
                              <m:r>
                                <a:rPr lang="vi-VN">
                                  <a:latin typeface="Cambria Math" panose="02040503050406030204" pitchFamily="18" charset="0"/>
                                </a:rPr>
                                <m:t> </m:t>
                              </m:r>
                              <m:r>
                                <m:rPr>
                                  <m:sty m:val="p"/>
                                </m:rPr>
                                <a:rPr lang="vi-VN">
                                  <a:latin typeface="Cambria Math" panose="02040503050406030204" pitchFamily="18" charset="0"/>
                                </a:rPr>
                                <m:t>both</m:t>
                              </m:r>
                              <m:r>
                                <a:rPr lang="vi-VN">
                                  <a:latin typeface="Cambria Math" panose="02040503050406030204" pitchFamily="18" charset="0"/>
                                </a:rPr>
                                <m:t> </m:t>
                              </m:r>
                              <m:r>
                                <m:rPr>
                                  <m:sty m:val="p"/>
                                </m:rPr>
                                <a:rPr lang="vi-VN">
                                  <a:latin typeface="Cambria Math" panose="02040503050406030204" pitchFamily="18" charset="0"/>
                                </a:rPr>
                                <m:t>X</m:t>
                              </m:r>
                              <m:r>
                                <a:rPr lang="vi-VN">
                                  <a:latin typeface="Cambria Math" panose="02040503050406030204" pitchFamily="18" charset="0"/>
                                </a:rPr>
                                <m:t> </m:t>
                              </m:r>
                              <m:r>
                                <m:rPr>
                                  <m:sty m:val="p"/>
                                </m:rPr>
                                <a:rPr lang="vi-VN">
                                  <a:latin typeface="Cambria Math" panose="02040503050406030204" pitchFamily="18" charset="0"/>
                                </a:rPr>
                                <m:t>and</m:t>
                              </m:r>
                              <m:r>
                                <a:rPr lang="vi-VN">
                                  <a:latin typeface="Cambria Math" panose="02040503050406030204" pitchFamily="18" charset="0"/>
                                </a:rPr>
                                <m:t> </m:t>
                              </m:r>
                              <m:r>
                                <m:rPr>
                                  <m:sty m:val="p"/>
                                </m:rPr>
                                <a:rPr lang="vi-VN">
                                  <a:latin typeface="Cambria Math" panose="02040503050406030204" pitchFamily="18" charset="0"/>
                                </a:rPr>
                                <m:t>Y</m:t>
                              </m:r>
                            </m:num>
                            <m:den>
                              <m:r>
                                <m:rPr>
                                  <m:sty m:val="p"/>
                                </m:rPr>
                                <a:rPr lang="vi-VN">
                                  <a:latin typeface="Cambria Math" panose="02040503050406030204" pitchFamily="18" charset="0"/>
                                </a:rPr>
                                <m:t>Number</m:t>
                              </m:r>
                              <m:r>
                                <a:rPr lang="vi-VN">
                                  <a:latin typeface="Cambria Math" panose="02040503050406030204" pitchFamily="18" charset="0"/>
                                </a:rPr>
                                <m:t> </m:t>
                              </m:r>
                              <m:r>
                                <m:rPr>
                                  <m:sty m:val="p"/>
                                </m:rPr>
                                <a:rPr lang="vi-VN">
                                  <a:latin typeface="Cambria Math" panose="02040503050406030204" pitchFamily="18" charset="0"/>
                                </a:rPr>
                                <m:t>of</m:t>
                              </m:r>
                              <m:r>
                                <a:rPr lang="vi-VN">
                                  <a:latin typeface="Cambria Math" panose="02040503050406030204" pitchFamily="18" charset="0"/>
                                </a:rPr>
                                <m:t> </m:t>
                              </m:r>
                              <m:r>
                                <m:rPr>
                                  <m:sty m:val="p"/>
                                </m:rPr>
                                <a:rPr lang="vi-VN">
                                  <a:latin typeface="Cambria Math" panose="02040503050406030204" pitchFamily="18" charset="0"/>
                                </a:rPr>
                                <m:t>records</m:t>
                              </m:r>
                              <m:r>
                                <a:rPr lang="vi-VN">
                                  <a:latin typeface="Cambria Math" panose="02040503050406030204" pitchFamily="18" charset="0"/>
                                </a:rPr>
                                <m:t> </m:t>
                              </m:r>
                              <m:r>
                                <m:rPr>
                                  <m:sty m:val="p"/>
                                </m:rPr>
                                <a:rPr lang="vi-VN">
                                  <a:latin typeface="Cambria Math" panose="02040503050406030204" pitchFamily="18" charset="0"/>
                                </a:rPr>
                                <m:t>containing</m:t>
                              </m:r>
                              <m:r>
                                <a:rPr lang="vi-VN">
                                  <a:latin typeface="Cambria Math" panose="02040503050406030204" pitchFamily="18" charset="0"/>
                                </a:rPr>
                                <m:t> </m:t>
                              </m:r>
                              <m:r>
                                <m:rPr>
                                  <m:sty m:val="p"/>
                                </m:rPr>
                                <a:rPr lang="vi-VN">
                                  <a:latin typeface="Cambria Math" panose="02040503050406030204" pitchFamily="18" charset="0"/>
                                </a:rPr>
                                <m:t>X</m:t>
                              </m:r>
                            </m:den>
                          </m:f>
                        </m:num>
                        <m:den>
                          <m:f>
                            <m:fPr>
                              <m:type m:val="skw"/>
                              <m:ctrlPr>
                                <a:rPr lang="vi-VN" i="1">
                                  <a:latin typeface="Cambria Math" panose="02040503050406030204" pitchFamily="18" charset="0"/>
                                </a:rPr>
                              </m:ctrlPr>
                            </m:fPr>
                            <m:num>
                              <m:r>
                                <m:rPr>
                                  <m:sty m:val="p"/>
                                </m:rPr>
                                <a:rPr lang="vi-VN">
                                  <a:latin typeface="Cambria Math" panose="02040503050406030204" pitchFamily="18" charset="0"/>
                                </a:rPr>
                                <m:t>Number</m:t>
                              </m:r>
                              <m:r>
                                <a:rPr lang="vi-VN">
                                  <a:latin typeface="Cambria Math" panose="02040503050406030204" pitchFamily="18" charset="0"/>
                                </a:rPr>
                                <m:t> </m:t>
                              </m:r>
                              <m:r>
                                <m:rPr>
                                  <m:sty m:val="p"/>
                                </m:rPr>
                                <a:rPr lang="vi-VN">
                                  <a:latin typeface="Cambria Math" panose="02040503050406030204" pitchFamily="18" charset="0"/>
                                </a:rPr>
                                <m:t>of</m:t>
                              </m:r>
                              <m:r>
                                <a:rPr lang="vi-VN">
                                  <a:latin typeface="Cambria Math" panose="02040503050406030204" pitchFamily="18" charset="0"/>
                                </a:rPr>
                                <m:t> </m:t>
                              </m:r>
                              <m:r>
                                <m:rPr>
                                  <m:sty m:val="p"/>
                                </m:rPr>
                                <a:rPr lang="vi-VN">
                                  <a:latin typeface="Cambria Math" panose="02040503050406030204" pitchFamily="18" charset="0"/>
                                </a:rPr>
                                <m:t>records</m:t>
                              </m:r>
                              <m:r>
                                <a:rPr lang="vi-VN">
                                  <a:latin typeface="Cambria Math" panose="02040503050406030204" pitchFamily="18" charset="0"/>
                                </a:rPr>
                                <m:t> </m:t>
                              </m:r>
                              <m:r>
                                <m:rPr>
                                  <m:sty m:val="p"/>
                                </m:rPr>
                                <a:rPr lang="vi-VN">
                                  <a:latin typeface="Cambria Math" panose="02040503050406030204" pitchFamily="18" charset="0"/>
                                </a:rPr>
                                <m:t>containing</m:t>
                              </m:r>
                              <m:r>
                                <a:rPr lang="vi-VN">
                                  <a:latin typeface="Cambria Math" panose="02040503050406030204" pitchFamily="18" charset="0"/>
                                </a:rPr>
                                <m:t> </m:t>
                              </m:r>
                              <m:r>
                                <m:rPr>
                                  <m:sty m:val="p"/>
                                </m:rPr>
                                <a:rPr lang="vi-VN">
                                  <a:latin typeface="Cambria Math" panose="02040503050406030204" pitchFamily="18" charset="0"/>
                                </a:rPr>
                                <m:t>Y</m:t>
                              </m:r>
                            </m:num>
                            <m:den>
                              <m:r>
                                <m:rPr>
                                  <m:sty m:val="p"/>
                                </m:rPr>
                                <a:rPr lang="vi-VN">
                                  <a:latin typeface="Cambria Math" panose="02040503050406030204" pitchFamily="18" charset="0"/>
                                </a:rPr>
                                <m:t>Total</m:t>
                              </m:r>
                              <m:r>
                                <a:rPr lang="vi-VN">
                                  <a:latin typeface="Cambria Math" panose="02040503050406030204" pitchFamily="18" charset="0"/>
                                </a:rPr>
                                <m:t> </m:t>
                              </m:r>
                              <m:r>
                                <m:rPr>
                                  <m:sty m:val="p"/>
                                </m:rPr>
                                <a:rPr lang="vi-VN">
                                  <a:latin typeface="Cambria Math" panose="02040503050406030204" pitchFamily="18" charset="0"/>
                                </a:rPr>
                                <m:t>number</m:t>
                              </m:r>
                              <m:r>
                                <a:rPr lang="vi-VN">
                                  <a:latin typeface="Cambria Math" panose="02040503050406030204" pitchFamily="18" charset="0"/>
                                </a:rPr>
                                <m:t> </m:t>
                              </m:r>
                              <m:r>
                                <m:rPr>
                                  <m:sty m:val="p"/>
                                </m:rPr>
                                <a:rPr lang="vi-VN">
                                  <a:latin typeface="Cambria Math" panose="02040503050406030204" pitchFamily="18" charset="0"/>
                                </a:rPr>
                                <m:t>of</m:t>
                              </m:r>
                              <m:r>
                                <a:rPr lang="vi-VN">
                                  <a:latin typeface="Cambria Math" panose="02040503050406030204" pitchFamily="18" charset="0"/>
                                </a:rPr>
                                <m:t> </m:t>
                              </m:r>
                              <m:r>
                                <m:rPr>
                                  <m:sty m:val="p"/>
                                </m:rPr>
                                <a:rPr lang="vi-VN">
                                  <a:latin typeface="Cambria Math" panose="02040503050406030204" pitchFamily="18" charset="0"/>
                                </a:rPr>
                                <m:t>records</m:t>
                              </m:r>
                            </m:den>
                          </m:f>
                        </m:den>
                      </m:f>
                    </m:oMath>
                  </m:oMathPara>
                </a14:m>
                <a:endParaRPr lang="vi-VN" dirty="0"/>
              </a:p>
            </p:txBody>
          </p:sp>
        </mc:Choice>
        <mc:Fallback xmlns="">
          <p:sp>
            <p:nvSpPr>
              <p:cNvPr id="14" name="TextBox 13">
                <a:extLst>
                  <a:ext uri="{FF2B5EF4-FFF2-40B4-BE49-F238E27FC236}">
                    <a16:creationId xmlns:a16="http://schemas.microsoft.com/office/drawing/2014/main" id="{8B58C7D1-BE65-45E9-A92D-C351877D660B}"/>
                  </a:ext>
                </a:extLst>
              </p:cNvPr>
              <p:cNvSpPr txBox="1">
                <a:spLocks noRot="1" noChangeAspect="1" noMove="1" noResize="1" noEditPoints="1" noAdjustHandles="1" noChangeArrowheads="1" noChangeShapeType="1" noTextEdit="1"/>
              </p:cNvSpPr>
              <p:nvPr/>
            </p:nvSpPr>
            <p:spPr>
              <a:xfrm>
                <a:off x="3674864" y="8020131"/>
                <a:ext cx="13774936" cy="1395062"/>
              </a:xfrm>
              <a:prstGeom prst="rect">
                <a:avLst/>
              </a:prstGeom>
              <a:blipFill>
                <a:blip r:embed="rId6"/>
                <a:stretch>
                  <a:fillRect/>
                </a:stretch>
              </a:blipFill>
            </p:spPr>
            <p:txBody>
              <a:bodyPr/>
              <a:lstStyle/>
              <a:p>
                <a:r>
                  <a:rPr lang="vi-VN">
                    <a:noFill/>
                  </a:rPr>
                  <a:t> </a:t>
                </a:r>
              </a:p>
            </p:txBody>
          </p:sp>
        </mc:Fallback>
      </mc:AlternateContent>
      <p:sp>
        <p:nvSpPr>
          <p:cNvPr id="15" name="TextBox 14">
            <a:extLst>
              <a:ext uri="{FF2B5EF4-FFF2-40B4-BE49-F238E27FC236}">
                <a16:creationId xmlns:a16="http://schemas.microsoft.com/office/drawing/2014/main" id="{280E845F-7CF2-4E0A-BAF6-203CEDE3DD92}"/>
              </a:ext>
            </a:extLst>
          </p:cNvPr>
          <p:cNvSpPr txBox="1"/>
          <p:nvPr/>
        </p:nvSpPr>
        <p:spPr>
          <a:xfrm>
            <a:off x="495300" y="2122357"/>
            <a:ext cx="16535400" cy="1015663"/>
          </a:xfrm>
          <a:prstGeom prst="rect">
            <a:avLst/>
          </a:prstGeom>
          <a:noFill/>
        </p:spPr>
        <p:txBody>
          <a:bodyPr wrap="square" rtlCol="0">
            <a:spAutoFit/>
          </a:bodyPr>
          <a:lstStyle>
            <a:defPPr>
              <a:defRPr lang="en-US"/>
            </a:defPPr>
            <a:lvl1pPr lvl="0" algn="just">
              <a:lnSpc>
                <a:spcPct val="150000"/>
              </a:lnSpc>
              <a:spcBef>
                <a:spcPts val="1200"/>
              </a:spcBef>
              <a:defRPr sz="2500">
                <a:latin typeface="Blinker" panose="020B0604020202020204" charset="0"/>
                <a:ea typeface="Anybody"/>
                <a:cs typeface="Anybody"/>
              </a:defRPr>
            </a:lvl1pPr>
            <a:lvl2pPr marL="742950" lvl="1" indent="-285750">
              <a:lnSpc>
                <a:spcPct val="150000"/>
              </a:lnSpc>
              <a:buSzPct val="80000"/>
              <a:buFont typeface="Courier New" panose="02070309020205020404" pitchFamily="49" charset="0"/>
              <a:buChar char="o"/>
              <a:defRPr sz="2500">
                <a:latin typeface="Blinker" panose="020B0604020202020204" charset="0"/>
              </a:defRPr>
            </a:lvl2pPr>
          </a:lstStyle>
          <a:p>
            <a:pPr>
              <a:lnSpc>
                <a:spcPct val="100000"/>
              </a:lnSpc>
            </a:pPr>
            <a:r>
              <a:rPr lang="vi-VN" dirty="0"/>
              <a:t>Consider a rule {𝑋} → {𝑌} where X </a:t>
            </a:r>
            <a:r>
              <a:rPr lang="en-US" dirty="0"/>
              <a:t>is the antecedent product list, and</a:t>
            </a:r>
            <a:r>
              <a:rPr lang="vi-VN" dirty="0"/>
              <a:t> Y </a:t>
            </a:r>
            <a:r>
              <a:rPr lang="en-US" dirty="0"/>
              <a:t>is the consequent product list.</a:t>
            </a:r>
            <a:endParaRPr lang="vi-VN" dirty="0"/>
          </a:p>
          <a:p>
            <a:pPr marL="342900" indent="-342900">
              <a:lnSpc>
                <a:spcPct val="100000"/>
              </a:lnSpc>
              <a:buFont typeface="Arial" panose="020B0604020202020204" pitchFamily="34" charset="0"/>
              <a:buChar char="•"/>
            </a:pPr>
            <a:r>
              <a:rPr lang="vi-VN" b="1" dirty="0"/>
              <a:t>Support: </a:t>
            </a:r>
            <a:r>
              <a:rPr lang="en-US" dirty="0"/>
              <a:t>Represents the frequency of the itemset appearing in the observed data, calculated using the following formula:</a:t>
            </a:r>
            <a:endParaRPr lang="vi-VN" dirty="0"/>
          </a:p>
        </p:txBody>
      </p:sp>
      <p:sp>
        <p:nvSpPr>
          <p:cNvPr id="16" name="Rectangle 15">
            <a:extLst>
              <a:ext uri="{FF2B5EF4-FFF2-40B4-BE49-F238E27FC236}">
                <a16:creationId xmlns:a16="http://schemas.microsoft.com/office/drawing/2014/main" id="{CA5DCB0C-6B39-4153-B906-255409FC1C59}"/>
              </a:ext>
            </a:extLst>
          </p:cNvPr>
          <p:cNvSpPr/>
          <p:nvPr/>
        </p:nvSpPr>
        <p:spPr>
          <a:xfrm>
            <a:off x="495299" y="4607244"/>
            <a:ext cx="16354425" cy="477054"/>
          </a:xfrm>
          <a:prstGeom prst="rect">
            <a:avLst/>
          </a:prstGeom>
          <a:noFill/>
        </p:spPr>
        <p:txBody>
          <a:bodyPr wrap="square" rtlCol="0">
            <a:spAutoFit/>
          </a:bodyPr>
          <a:lstStyle/>
          <a:p>
            <a:pPr marL="342900" indent="-342900">
              <a:buFont typeface="Arial" panose="020B0604020202020204" pitchFamily="34" charset="0"/>
              <a:buChar char="•"/>
            </a:pPr>
            <a:r>
              <a:rPr lang="en-US" sz="2500" b="1" dirty="0">
                <a:latin typeface="Blinker" panose="020B0604020202020204" charset="0"/>
              </a:rPr>
              <a:t>Confidence: </a:t>
            </a:r>
            <a:r>
              <a:rPr lang="en-US" sz="2500" dirty="0">
                <a:latin typeface="Blinker" panose="020B0604020202020204" charset="0"/>
              </a:rPr>
              <a:t>Represents the frequency of product Y appearing in the itemset, calculated using the following formula: </a:t>
            </a:r>
          </a:p>
        </p:txBody>
      </p:sp>
      <p:sp>
        <p:nvSpPr>
          <p:cNvPr id="17" name="TextBox 16">
            <a:extLst>
              <a:ext uri="{FF2B5EF4-FFF2-40B4-BE49-F238E27FC236}">
                <a16:creationId xmlns:a16="http://schemas.microsoft.com/office/drawing/2014/main" id="{A7EE2460-E3AA-4969-A8E7-C3F2DE7AC988}"/>
              </a:ext>
            </a:extLst>
          </p:cNvPr>
          <p:cNvSpPr txBox="1"/>
          <p:nvPr/>
        </p:nvSpPr>
        <p:spPr>
          <a:xfrm>
            <a:off x="495299" y="6703913"/>
            <a:ext cx="16400265" cy="1384995"/>
          </a:xfrm>
          <a:prstGeom prst="rect">
            <a:avLst/>
          </a:prstGeom>
          <a:noFill/>
        </p:spPr>
        <p:txBody>
          <a:bodyPr wrap="square" rtlCol="0">
            <a:spAutoFit/>
          </a:bodyPr>
          <a:lstStyle>
            <a:defPPr>
              <a:defRPr lang="en-US"/>
            </a:defPPr>
            <a:lvl1pPr marL="342900" indent="-342900">
              <a:buFont typeface="Arial" panose="020B0604020202020204" pitchFamily="34" charset="0"/>
              <a:buChar char="•"/>
              <a:defRPr sz="2500" b="1">
                <a:latin typeface="Blinker" panose="020B0604020202020204" charset="0"/>
              </a:defRPr>
            </a:lvl1pPr>
          </a:lstStyle>
          <a:p>
            <a:pPr algn="just"/>
            <a:r>
              <a:rPr lang="vi-VN" dirty="0"/>
              <a:t>Lift: </a:t>
            </a:r>
            <a:r>
              <a:rPr lang="en-US" b="0" dirty="0"/>
              <a:t>This coefficient compares the likelihood of purchasing Y when X is purchased to the likelihood of purchasing Y without any condition. It measures how purchasing X affects the probability of purchasing Y, calculated as:</a:t>
            </a:r>
            <a:endParaRPr lang="vi-VN" b="0" dirty="0"/>
          </a:p>
        </p:txBody>
      </p:sp>
      <p:sp>
        <p:nvSpPr>
          <p:cNvPr id="8" name="TextBox 7">
            <a:hlinkClick r:id="rId7"/>
            <a:extLst>
              <a:ext uri="{FF2B5EF4-FFF2-40B4-BE49-F238E27FC236}">
                <a16:creationId xmlns:a16="http://schemas.microsoft.com/office/drawing/2014/main" id="{4648B367-E63E-458E-A24B-744613590BF3}"/>
              </a:ext>
            </a:extLst>
          </p:cNvPr>
          <p:cNvSpPr txBox="1"/>
          <p:nvPr/>
        </p:nvSpPr>
        <p:spPr>
          <a:xfrm>
            <a:off x="1354335" y="9609516"/>
            <a:ext cx="8001000" cy="707886"/>
          </a:xfrm>
          <a:prstGeom prst="rect">
            <a:avLst/>
          </a:prstGeom>
          <a:noFill/>
          <a:ln>
            <a:noFill/>
          </a:ln>
        </p:spPr>
        <p:txBody>
          <a:bodyPr spcFirstLastPara="1" wrap="square" lIns="91425" tIns="91425" rIns="91425" bIns="91425" anchor="t" anchorCtr="0">
            <a:noAutofit/>
          </a:bodyPr>
          <a:lstStyle>
            <a:defPPr>
              <a:defRPr lang="en-US"/>
            </a:defPPr>
            <a:lvl1pPr marR="0" lvl="0" indent="0" algn="just">
              <a:lnSpc>
                <a:spcPct val="100000"/>
              </a:lnSpc>
              <a:spcBef>
                <a:spcPts val="0"/>
              </a:spcBef>
              <a:spcAft>
                <a:spcPts val="0"/>
              </a:spcAft>
              <a:buNone/>
              <a:defRPr sz="2000" i="1" u="sng">
                <a:solidFill>
                  <a:schemeClr val="tx1">
                    <a:lumMod val="75000"/>
                    <a:lumOff val="25000"/>
                  </a:schemeClr>
                </a:solidFill>
                <a:latin typeface="Anybody"/>
                <a:ea typeface="Anybody"/>
                <a:cs typeface="Anybody"/>
              </a:defRPr>
            </a:lvl1pPr>
          </a:lstStyle>
          <a:p>
            <a:r>
              <a:rPr lang="vi-VN" dirty="0"/>
              <a:t>https://towardsdatascience.com/association-rules-2-aa9a77241654</a:t>
            </a:r>
          </a:p>
        </p:txBody>
      </p:sp>
      <p:grpSp>
        <p:nvGrpSpPr>
          <p:cNvPr id="18" name="Group 18">
            <a:extLst>
              <a:ext uri="{FF2B5EF4-FFF2-40B4-BE49-F238E27FC236}">
                <a16:creationId xmlns:a16="http://schemas.microsoft.com/office/drawing/2014/main" id="{E9A0FF11-BFE4-4459-861F-433C10E96ABD}"/>
              </a:ext>
            </a:extLst>
          </p:cNvPr>
          <p:cNvGrpSpPr/>
          <p:nvPr/>
        </p:nvGrpSpPr>
        <p:grpSpPr>
          <a:xfrm>
            <a:off x="0" y="-117199"/>
            <a:ext cx="18288000" cy="2060299"/>
            <a:chOff x="0" y="-38100"/>
            <a:chExt cx="5694120" cy="750693"/>
          </a:xfrm>
        </p:grpSpPr>
        <p:sp>
          <p:nvSpPr>
            <p:cNvPr id="19" name="Freeform 19">
              <a:extLst>
                <a:ext uri="{FF2B5EF4-FFF2-40B4-BE49-F238E27FC236}">
                  <a16:creationId xmlns:a16="http://schemas.microsoft.com/office/drawing/2014/main" id="{D3A8E3BE-1F68-43FB-8152-C3D81F46EE40}"/>
                </a:ext>
              </a:extLst>
            </p:cNvPr>
            <p:cNvSpPr/>
            <p:nvPr/>
          </p:nvSpPr>
          <p:spPr>
            <a:xfrm>
              <a:off x="0" y="90054"/>
              <a:ext cx="5694119" cy="622539"/>
            </a:xfrm>
            <a:custGeom>
              <a:avLst/>
              <a:gdLst/>
              <a:ahLst/>
              <a:cxnLst/>
              <a:rect l="l" t="t" r="r" b="b"/>
              <a:pathLst>
                <a:path w="5694119" h="622539">
                  <a:moveTo>
                    <a:pt x="0" y="0"/>
                  </a:moveTo>
                  <a:lnTo>
                    <a:pt x="5694119" y="0"/>
                  </a:lnTo>
                  <a:lnTo>
                    <a:pt x="5694119" y="622539"/>
                  </a:lnTo>
                  <a:lnTo>
                    <a:pt x="0" y="622539"/>
                  </a:lnTo>
                  <a:close/>
                </a:path>
              </a:pathLst>
            </a:custGeom>
            <a:solidFill>
              <a:srgbClr val="545454"/>
            </a:solidFill>
          </p:spPr>
        </p:sp>
        <p:sp>
          <p:nvSpPr>
            <p:cNvPr id="20" name="TextBox 20">
              <a:extLst>
                <a:ext uri="{FF2B5EF4-FFF2-40B4-BE49-F238E27FC236}">
                  <a16:creationId xmlns:a16="http://schemas.microsoft.com/office/drawing/2014/main" id="{D1AB4BB9-442C-4009-B258-2870A4E66E2D}"/>
                </a:ext>
              </a:extLst>
            </p:cNvPr>
            <p:cNvSpPr txBox="1"/>
            <p:nvPr/>
          </p:nvSpPr>
          <p:spPr>
            <a:xfrm>
              <a:off x="0" y="-38100"/>
              <a:ext cx="5694120" cy="660639"/>
            </a:xfrm>
            <a:prstGeom prst="rect">
              <a:avLst/>
            </a:prstGeom>
          </p:spPr>
          <p:txBody>
            <a:bodyPr lIns="50800" tIns="50800" rIns="50800" bIns="50800" rtlCol="0" anchor="ctr"/>
            <a:lstStyle/>
            <a:p>
              <a:pPr algn="ctr">
                <a:lnSpc>
                  <a:spcPts val="2659"/>
                </a:lnSpc>
                <a:spcBef>
                  <a:spcPct val="0"/>
                </a:spcBef>
              </a:pPr>
              <a:endParaRPr/>
            </a:p>
          </p:txBody>
        </p:sp>
      </p:grpSp>
      <p:sp>
        <p:nvSpPr>
          <p:cNvPr id="21" name="TextBox 24">
            <a:extLst>
              <a:ext uri="{FF2B5EF4-FFF2-40B4-BE49-F238E27FC236}">
                <a16:creationId xmlns:a16="http://schemas.microsoft.com/office/drawing/2014/main" id="{A9697BEA-A5C6-4E62-8EB1-C46AAC8E8FF4}"/>
              </a:ext>
            </a:extLst>
          </p:cNvPr>
          <p:cNvSpPr txBox="1"/>
          <p:nvPr/>
        </p:nvSpPr>
        <p:spPr>
          <a:xfrm>
            <a:off x="232718" y="614251"/>
            <a:ext cx="8530282" cy="865622"/>
          </a:xfrm>
          <a:prstGeom prst="rect">
            <a:avLst/>
          </a:prstGeom>
        </p:spPr>
        <p:txBody>
          <a:bodyPr wrap="square" lIns="0" tIns="0" rIns="0" bIns="0" rtlCol="0" anchor="t">
            <a:spAutoFit/>
          </a:bodyPr>
          <a:lstStyle/>
          <a:p>
            <a:pPr>
              <a:lnSpc>
                <a:spcPts val="7000"/>
              </a:lnSpc>
            </a:pPr>
            <a:r>
              <a:rPr lang="en-US" sz="4800" dirty="0">
                <a:solidFill>
                  <a:srgbClr val="FFFFFF"/>
                </a:solidFill>
                <a:latin typeface="League Spartan"/>
                <a:ea typeface="League Spartan"/>
                <a:cs typeface="League Spartan"/>
                <a:sym typeface="League Spartan"/>
              </a:rPr>
              <a:t>3.1. Domain Knowledge</a:t>
            </a:r>
          </a:p>
        </p:txBody>
      </p:sp>
      <p:grpSp>
        <p:nvGrpSpPr>
          <p:cNvPr id="22" name="Group 18">
            <a:extLst>
              <a:ext uri="{FF2B5EF4-FFF2-40B4-BE49-F238E27FC236}">
                <a16:creationId xmlns:a16="http://schemas.microsoft.com/office/drawing/2014/main" id="{69E9647E-E034-48AD-A8C7-725B92933551}"/>
              </a:ext>
            </a:extLst>
          </p:cNvPr>
          <p:cNvGrpSpPr/>
          <p:nvPr/>
        </p:nvGrpSpPr>
        <p:grpSpPr>
          <a:xfrm>
            <a:off x="0" y="-38100"/>
            <a:ext cx="18288000" cy="2060299"/>
            <a:chOff x="0" y="-38100"/>
            <a:chExt cx="5694120" cy="750693"/>
          </a:xfrm>
        </p:grpSpPr>
        <p:sp>
          <p:nvSpPr>
            <p:cNvPr id="23" name="Freeform 19">
              <a:extLst>
                <a:ext uri="{FF2B5EF4-FFF2-40B4-BE49-F238E27FC236}">
                  <a16:creationId xmlns:a16="http://schemas.microsoft.com/office/drawing/2014/main" id="{4CA886BE-D3BE-4C10-9B9C-71FBEBF0CB6C}"/>
                </a:ext>
              </a:extLst>
            </p:cNvPr>
            <p:cNvSpPr/>
            <p:nvPr/>
          </p:nvSpPr>
          <p:spPr>
            <a:xfrm>
              <a:off x="0" y="90054"/>
              <a:ext cx="5694119" cy="622539"/>
            </a:xfrm>
            <a:custGeom>
              <a:avLst/>
              <a:gdLst/>
              <a:ahLst/>
              <a:cxnLst/>
              <a:rect l="l" t="t" r="r" b="b"/>
              <a:pathLst>
                <a:path w="5694119" h="622539">
                  <a:moveTo>
                    <a:pt x="0" y="0"/>
                  </a:moveTo>
                  <a:lnTo>
                    <a:pt x="5694119" y="0"/>
                  </a:lnTo>
                  <a:lnTo>
                    <a:pt x="5694119" y="622539"/>
                  </a:lnTo>
                  <a:lnTo>
                    <a:pt x="0" y="622539"/>
                  </a:lnTo>
                  <a:close/>
                </a:path>
              </a:pathLst>
            </a:custGeom>
            <a:solidFill>
              <a:srgbClr val="545454"/>
            </a:solidFill>
          </p:spPr>
        </p:sp>
        <p:sp>
          <p:nvSpPr>
            <p:cNvPr id="24" name="TextBox 20">
              <a:extLst>
                <a:ext uri="{FF2B5EF4-FFF2-40B4-BE49-F238E27FC236}">
                  <a16:creationId xmlns:a16="http://schemas.microsoft.com/office/drawing/2014/main" id="{1DD880CB-D89F-45BE-A64E-380B87CE3400}"/>
                </a:ext>
              </a:extLst>
            </p:cNvPr>
            <p:cNvSpPr txBox="1"/>
            <p:nvPr/>
          </p:nvSpPr>
          <p:spPr>
            <a:xfrm>
              <a:off x="0" y="-38100"/>
              <a:ext cx="5694120" cy="660639"/>
            </a:xfrm>
            <a:prstGeom prst="rect">
              <a:avLst/>
            </a:prstGeom>
          </p:spPr>
          <p:txBody>
            <a:bodyPr lIns="50800" tIns="50800" rIns="50800" bIns="50800" rtlCol="0" anchor="ctr"/>
            <a:lstStyle/>
            <a:p>
              <a:pPr algn="ctr">
                <a:lnSpc>
                  <a:spcPts val="2659"/>
                </a:lnSpc>
                <a:spcBef>
                  <a:spcPct val="0"/>
                </a:spcBef>
              </a:pPr>
              <a:endParaRPr/>
            </a:p>
          </p:txBody>
        </p:sp>
      </p:grpSp>
      <p:sp>
        <p:nvSpPr>
          <p:cNvPr id="25" name="TextBox 24">
            <a:extLst>
              <a:ext uri="{FF2B5EF4-FFF2-40B4-BE49-F238E27FC236}">
                <a16:creationId xmlns:a16="http://schemas.microsoft.com/office/drawing/2014/main" id="{B62BC471-EE84-4B1A-A002-251DBCB90C66}"/>
              </a:ext>
            </a:extLst>
          </p:cNvPr>
          <p:cNvSpPr txBox="1"/>
          <p:nvPr/>
        </p:nvSpPr>
        <p:spPr>
          <a:xfrm>
            <a:off x="245075" y="741839"/>
            <a:ext cx="8530282" cy="865622"/>
          </a:xfrm>
          <a:prstGeom prst="rect">
            <a:avLst/>
          </a:prstGeom>
        </p:spPr>
        <p:txBody>
          <a:bodyPr wrap="square" lIns="0" tIns="0" rIns="0" bIns="0" rtlCol="0" anchor="t">
            <a:spAutoFit/>
          </a:bodyPr>
          <a:lstStyle/>
          <a:p>
            <a:pPr>
              <a:lnSpc>
                <a:spcPts val="7000"/>
              </a:lnSpc>
            </a:pPr>
            <a:r>
              <a:rPr lang="en-US" sz="4800" dirty="0">
                <a:solidFill>
                  <a:srgbClr val="FFFFFF"/>
                </a:solidFill>
                <a:latin typeface="League Spartan"/>
                <a:ea typeface="League Spartan"/>
                <a:cs typeface="League Spartan"/>
                <a:sym typeface="League Spartan"/>
              </a:rPr>
              <a:t>3.1. Domain Knowledge</a:t>
            </a:r>
          </a:p>
        </p:txBody>
      </p:sp>
    </p:spTree>
    <p:extLst>
      <p:ext uri="{BB962C8B-B14F-4D97-AF65-F5344CB8AC3E}">
        <p14:creationId xmlns:p14="http://schemas.microsoft.com/office/powerpoint/2010/main" val="32756795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9"/>
          <p:cNvGrpSpPr/>
          <p:nvPr/>
        </p:nvGrpSpPr>
        <p:grpSpPr>
          <a:xfrm>
            <a:off x="1104918" y="4670472"/>
            <a:ext cx="4912976" cy="2050133"/>
            <a:chOff x="0" y="0"/>
            <a:chExt cx="1501045" cy="672385"/>
          </a:xfrm>
        </p:grpSpPr>
        <p:sp>
          <p:nvSpPr>
            <p:cNvPr id="10" name="Freeform 10"/>
            <p:cNvSpPr/>
            <p:nvPr/>
          </p:nvSpPr>
          <p:spPr>
            <a:xfrm>
              <a:off x="0" y="0"/>
              <a:ext cx="1501045" cy="672385"/>
            </a:xfrm>
            <a:custGeom>
              <a:avLst/>
              <a:gdLst/>
              <a:ahLst/>
              <a:cxnLst/>
              <a:rect l="l" t="t" r="r" b="b"/>
              <a:pathLst>
                <a:path w="1501045" h="672385">
                  <a:moveTo>
                    <a:pt x="0" y="0"/>
                  </a:moveTo>
                  <a:lnTo>
                    <a:pt x="1501045" y="0"/>
                  </a:lnTo>
                  <a:lnTo>
                    <a:pt x="1501045" y="672385"/>
                  </a:lnTo>
                  <a:lnTo>
                    <a:pt x="0" y="672385"/>
                  </a:lnTo>
                  <a:close/>
                </a:path>
              </a:pathLst>
            </a:custGeom>
            <a:solidFill>
              <a:srgbClr val="545454"/>
            </a:solidFill>
          </p:spPr>
        </p:sp>
        <p:sp>
          <p:nvSpPr>
            <p:cNvPr id="11" name="TextBox 11"/>
            <p:cNvSpPr txBox="1"/>
            <p:nvPr/>
          </p:nvSpPr>
          <p:spPr>
            <a:xfrm>
              <a:off x="0" y="-38100"/>
              <a:ext cx="1501045" cy="710485"/>
            </a:xfrm>
            <a:prstGeom prst="rect">
              <a:avLst/>
            </a:prstGeom>
          </p:spPr>
          <p:txBody>
            <a:bodyPr lIns="50800" tIns="50800" rIns="50800" bIns="50800" rtlCol="0" anchor="ctr"/>
            <a:lstStyle/>
            <a:p>
              <a:pPr algn="ctr">
                <a:lnSpc>
                  <a:spcPts val="2659"/>
                </a:lnSpc>
                <a:spcBef>
                  <a:spcPct val="0"/>
                </a:spcBef>
              </a:pPr>
              <a:endParaRPr/>
            </a:p>
          </p:txBody>
        </p:sp>
      </p:grpSp>
      <p:sp>
        <p:nvSpPr>
          <p:cNvPr id="14" name="TextBox 14"/>
          <p:cNvSpPr txBox="1"/>
          <p:nvPr/>
        </p:nvSpPr>
        <p:spPr>
          <a:xfrm>
            <a:off x="1509050" y="5544823"/>
            <a:ext cx="4253673" cy="698268"/>
          </a:xfrm>
          <a:prstGeom prst="rect">
            <a:avLst/>
          </a:prstGeom>
        </p:spPr>
        <p:txBody>
          <a:bodyPr wrap="square" lIns="0" tIns="0" rIns="0" bIns="0" rtlCol="0" anchor="t">
            <a:spAutoFit/>
          </a:bodyPr>
          <a:lstStyle/>
          <a:p>
            <a:pPr algn="ctr">
              <a:lnSpc>
                <a:spcPts val="5863"/>
              </a:lnSpc>
            </a:pPr>
            <a:r>
              <a:rPr lang="en-US" sz="3400" dirty="0">
                <a:solidFill>
                  <a:srgbClr val="FFFFFF"/>
                </a:solidFill>
                <a:latin typeface="League Spartan" panose="020B0604020202020204" charset="0"/>
                <a:ea typeface="Blinker"/>
                <a:cs typeface="Blinker"/>
                <a:sym typeface="Blinker"/>
              </a:rPr>
              <a:t>Preparation</a:t>
            </a:r>
          </a:p>
        </p:txBody>
      </p:sp>
      <p:grpSp>
        <p:nvGrpSpPr>
          <p:cNvPr id="15" name="Group 15"/>
          <p:cNvGrpSpPr/>
          <p:nvPr/>
        </p:nvGrpSpPr>
        <p:grpSpPr>
          <a:xfrm>
            <a:off x="6791821" y="4689787"/>
            <a:ext cx="4910328" cy="2050133"/>
            <a:chOff x="0" y="0"/>
            <a:chExt cx="1501045" cy="672385"/>
          </a:xfrm>
        </p:grpSpPr>
        <p:sp>
          <p:nvSpPr>
            <p:cNvPr id="16" name="Freeform 16"/>
            <p:cNvSpPr/>
            <p:nvPr/>
          </p:nvSpPr>
          <p:spPr>
            <a:xfrm>
              <a:off x="0" y="0"/>
              <a:ext cx="1501045" cy="672385"/>
            </a:xfrm>
            <a:custGeom>
              <a:avLst/>
              <a:gdLst/>
              <a:ahLst/>
              <a:cxnLst/>
              <a:rect l="l" t="t" r="r" b="b"/>
              <a:pathLst>
                <a:path w="1501045" h="672385">
                  <a:moveTo>
                    <a:pt x="0" y="0"/>
                  </a:moveTo>
                  <a:lnTo>
                    <a:pt x="1501045" y="0"/>
                  </a:lnTo>
                  <a:lnTo>
                    <a:pt x="1501045" y="672385"/>
                  </a:lnTo>
                  <a:lnTo>
                    <a:pt x="0" y="672385"/>
                  </a:lnTo>
                  <a:close/>
                </a:path>
              </a:pathLst>
            </a:custGeom>
            <a:solidFill>
              <a:srgbClr val="545454"/>
            </a:solidFill>
          </p:spPr>
        </p:sp>
        <p:sp>
          <p:nvSpPr>
            <p:cNvPr id="17" name="TextBox 17"/>
            <p:cNvSpPr txBox="1"/>
            <p:nvPr/>
          </p:nvSpPr>
          <p:spPr>
            <a:xfrm>
              <a:off x="0" y="-38100"/>
              <a:ext cx="1501045" cy="710485"/>
            </a:xfrm>
            <a:prstGeom prst="rect">
              <a:avLst/>
            </a:prstGeom>
          </p:spPr>
          <p:txBody>
            <a:bodyPr lIns="50800" tIns="50800" rIns="50800" bIns="50800" rtlCol="0" anchor="ctr"/>
            <a:lstStyle/>
            <a:p>
              <a:pPr algn="ctr">
                <a:lnSpc>
                  <a:spcPts val="2659"/>
                </a:lnSpc>
                <a:spcBef>
                  <a:spcPct val="0"/>
                </a:spcBef>
              </a:pPr>
              <a:endParaRPr/>
            </a:p>
          </p:txBody>
        </p:sp>
      </p:grpSp>
      <p:sp>
        <p:nvSpPr>
          <p:cNvPr id="20" name="TextBox 20"/>
          <p:cNvSpPr txBox="1"/>
          <p:nvPr/>
        </p:nvSpPr>
        <p:spPr>
          <a:xfrm>
            <a:off x="7173127" y="5536608"/>
            <a:ext cx="4146748" cy="698268"/>
          </a:xfrm>
          <a:prstGeom prst="rect">
            <a:avLst/>
          </a:prstGeom>
        </p:spPr>
        <p:txBody>
          <a:bodyPr lIns="0" tIns="0" rIns="0" bIns="0" rtlCol="0" anchor="t">
            <a:spAutoFit/>
          </a:bodyPr>
          <a:lstStyle/>
          <a:p>
            <a:pPr algn="ctr">
              <a:lnSpc>
                <a:spcPts val="5863"/>
              </a:lnSpc>
            </a:pPr>
            <a:r>
              <a:rPr lang="en-US" sz="3400" dirty="0">
                <a:solidFill>
                  <a:srgbClr val="FFFFFF"/>
                </a:solidFill>
                <a:latin typeface="League Spartan" panose="020B0604020202020204" charset="0"/>
                <a:ea typeface="Blinker"/>
                <a:cs typeface="Blinker"/>
                <a:sym typeface="Blinker"/>
              </a:rPr>
              <a:t>Dashboard</a:t>
            </a:r>
          </a:p>
        </p:txBody>
      </p:sp>
      <p:grpSp>
        <p:nvGrpSpPr>
          <p:cNvPr id="21" name="Group 21"/>
          <p:cNvGrpSpPr/>
          <p:nvPr/>
        </p:nvGrpSpPr>
        <p:grpSpPr>
          <a:xfrm>
            <a:off x="12420162" y="4670472"/>
            <a:ext cx="4910328" cy="2050133"/>
            <a:chOff x="0" y="0"/>
            <a:chExt cx="1501045" cy="672385"/>
          </a:xfrm>
        </p:grpSpPr>
        <p:sp>
          <p:nvSpPr>
            <p:cNvPr id="22" name="Freeform 22"/>
            <p:cNvSpPr/>
            <p:nvPr/>
          </p:nvSpPr>
          <p:spPr>
            <a:xfrm>
              <a:off x="0" y="0"/>
              <a:ext cx="1501045" cy="672385"/>
            </a:xfrm>
            <a:custGeom>
              <a:avLst/>
              <a:gdLst/>
              <a:ahLst/>
              <a:cxnLst/>
              <a:rect l="l" t="t" r="r" b="b"/>
              <a:pathLst>
                <a:path w="1501045" h="672385">
                  <a:moveTo>
                    <a:pt x="0" y="0"/>
                  </a:moveTo>
                  <a:lnTo>
                    <a:pt x="1501045" y="0"/>
                  </a:lnTo>
                  <a:lnTo>
                    <a:pt x="1501045" y="672385"/>
                  </a:lnTo>
                  <a:lnTo>
                    <a:pt x="0" y="672385"/>
                  </a:lnTo>
                  <a:close/>
                </a:path>
              </a:pathLst>
            </a:custGeom>
            <a:solidFill>
              <a:srgbClr val="545454"/>
            </a:solidFill>
          </p:spPr>
        </p:sp>
        <p:sp>
          <p:nvSpPr>
            <p:cNvPr id="23" name="TextBox 23"/>
            <p:cNvSpPr txBox="1"/>
            <p:nvPr/>
          </p:nvSpPr>
          <p:spPr>
            <a:xfrm>
              <a:off x="0" y="-38100"/>
              <a:ext cx="1501045" cy="710485"/>
            </a:xfrm>
            <a:prstGeom prst="rect">
              <a:avLst/>
            </a:prstGeom>
          </p:spPr>
          <p:txBody>
            <a:bodyPr lIns="50800" tIns="50800" rIns="50800" bIns="50800" rtlCol="0" anchor="ctr"/>
            <a:lstStyle/>
            <a:p>
              <a:pPr algn="ctr">
                <a:lnSpc>
                  <a:spcPts val="2659"/>
                </a:lnSpc>
                <a:spcBef>
                  <a:spcPct val="0"/>
                </a:spcBef>
              </a:pPr>
              <a:endParaRPr/>
            </a:p>
          </p:txBody>
        </p:sp>
      </p:grpSp>
      <p:sp>
        <p:nvSpPr>
          <p:cNvPr id="26" name="TextBox 26"/>
          <p:cNvSpPr txBox="1"/>
          <p:nvPr/>
        </p:nvSpPr>
        <p:spPr>
          <a:xfrm>
            <a:off x="12752561" y="5546797"/>
            <a:ext cx="4318876" cy="698268"/>
          </a:xfrm>
          <a:prstGeom prst="rect">
            <a:avLst/>
          </a:prstGeom>
        </p:spPr>
        <p:txBody>
          <a:bodyPr wrap="square" lIns="0" tIns="0" rIns="0" bIns="0" rtlCol="0" anchor="t">
            <a:spAutoFit/>
          </a:bodyPr>
          <a:lstStyle/>
          <a:p>
            <a:pPr algn="ctr">
              <a:lnSpc>
                <a:spcPts val="5863"/>
              </a:lnSpc>
            </a:pPr>
            <a:r>
              <a:rPr lang="en-US" sz="3400" dirty="0">
                <a:solidFill>
                  <a:srgbClr val="FFFFFF"/>
                </a:solidFill>
                <a:latin typeface="League Spartan" panose="020B0604020202020204" charset="0"/>
                <a:ea typeface="Blinker"/>
                <a:cs typeface="Blinker"/>
                <a:sym typeface="Blinker"/>
              </a:rPr>
              <a:t>Report</a:t>
            </a:r>
          </a:p>
        </p:txBody>
      </p:sp>
      <p:sp>
        <p:nvSpPr>
          <p:cNvPr id="44" name="Google Shape;510;p66">
            <a:extLst>
              <a:ext uri="{FF2B5EF4-FFF2-40B4-BE49-F238E27FC236}">
                <a16:creationId xmlns:a16="http://schemas.microsoft.com/office/drawing/2014/main" id="{AF0975F5-AD90-4C5D-A7F5-A62318B77DA8}"/>
              </a:ext>
            </a:extLst>
          </p:cNvPr>
          <p:cNvSpPr txBox="1">
            <a:spLocks/>
          </p:cNvSpPr>
          <p:nvPr/>
        </p:nvSpPr>
        <p:spPr>
          <a:xfrm>
            <a:off x="1066800" y="6836774"/>
            <a:ext cx="4912975" cy="2875262"/>
          </a:xfrm>
          <a:prstGeom prst="rect">
            <a:avLst/>
          </a:prstGeom>
          <a:noFill/>
          <a:ln>
            <a:noFill/>
          </a:ln>
        </p:spPr>
        <p:txBody>
          <a:bodyPr spcFirstLastPara="1" wrap="square" lIns="91425" tIns="91425" rIns="91425" bIns="91425"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500" dirty="0">
                <a:latin typeface="Blinker" panose="020B0604020202020204" charset="0"/>
              </a:rPr>
              <a:t>Load data from CSV file.</a:t>
            </a:r>
          </a:p>
          <a:p>
            <a:r>
              <a:rPr lang="en-US" sz="2500" dirty="0">
                <a:latin typeface="Blinker" panose="020B0604020202020204" charset="0"/>
              </a:rPr>
              <a:t>Clean the data.</a:t>
            </a:r>
          </a:p>
          <a:p>
            <a:r>
              <a:rPr lang="en-US" sz="2500" dirty="0">
                <a:latin typeface="Blinker" panose="020B0604020202020204" charset="0"/>
              </a:rPr>
              <a:t>Perform descriptive analysis.</a:t>
            </a:r>
          </a:p>
          <a:p>
            <a:r>
              <a:rPr lang="en-US" sz="2500" dirty="0">
                <a:latin typeface="Blinker" panose="020B0604020202020204" charset="0"/>
              </a:rPr>
              <a:t>Create data tables.</a:t>
            </a:r>
          </a:p>
          <a:p>
            <a:pPr marL="0" indent="0" algn="just">
              <a:lnSpc>
                <a:spcPct val="115000"/>
              </a:lnSpc>
              <a:spcBef>
                <a:spcPts val="0"/>
              </a:spcBef>
              <a:buSzPct val="100000"/>
              <a:buNone/>
            </a:pPr>
            <a:endParaRPr lang="en-US" sz="2500" dirty="0">
              <a:latin typeface="Blinker" panose="020B0604020202020204" charset="0"/>
              <a:ea typeface="Anybody"/>
              <a:cs typeface="Anybody"/>
              <a:sym typeface="Anybody"/>
            </a:endParaRPr>
          </a:p>
        </p:txBody>
      </p:sp>
      <p:sp>
        <p:nvSpPr>
          <p:cNvPr id="27" name="Google Shape;510;p66">
            <a:extLst>
              <a:ext uri="{FF2B5EF4-FFF2-40B4-BE49-F238E27FC236}">
                <a16:creationId xmlns:a16="http://schemas.microsoft.com/office/drawing/2014/main" id="{EBA99F59-F013-4CDD-A15A-3CA2816F93D9}"/>
              </a:ext>
            </a:extLst>
          </p:cNvPr>
          <p:cNvSpPr txBox="1">
            <a:spLocks/>
          </p:cNvSpPr>
          <p:nvPr/>
        </p:nvSpPr>
        <p:spPr>
          <a:xfrm>
            <a:off x="6791821" y="6836417"/>
            <a:ext cx="5247779" cy="2875262"/>
          </a:xfrm>
          <a:prstGeom prst="rect">
            <a:avLst/>
          </a:prstGeom>
          <a:noFill/>
          <a:ln>
            <a:noFill/>
          </a:ln>
        </p:spPr>
        <p:txBody>
          <a:bodyPr spcFirstLastPara="1" wrap="square" lIns="91425" tIns="91425" rIns="91425" bIns="91425"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15000"/>
              </a:lnSpc>
              <a:spcBef>
                <a:spcPts val="0"/>
              </a:spcBef>
              <a:buSzPct val="100000"/>
            </a:pPr>
            <a:r>
              <a:rPr lang="en-US" sz="2500" dirty="0">
                <a:latin typeface="Blinker" panose="020B0604020202020204" charset="0"/>
                <a:ea typeface="Anybody"/>
                <a:cs typeface="Anybody"/>
                <a:sym typeface="Anybody"/>
              </a:rPr>
              <a:t>Connect data from SQL Server.</a:t>
            </a:r>
          </a:p>
          <a:p>
            <a:pPr>
              <a:lnSpc>
                <a:spcPct val="115000"/>
              </a:lnSpc>
              <a:spcBef>
                <a:spcPts val="0"/>
              </a:spcBef>
              <a:buSzPct val="100000"/>
            </a:pPr>
            <a:r>
              <a:rPr lang="en-US" sz="2500" dirty="0">
                <a:latin typeface="Blinker" panose="020B0604020202020204" charset="0"/>
                <a:ea typeface="Anybody"/>
                <a:cs typeface="Anybody"/>
                <a:sym typeface="Anybody"/>
              </a:rPr>
              <a:t>Build data model.</a:t>
            </a:r>
          </a:p>
          <a:p>
            <a:pPr>
              <a:lnSpc>
                <a:spcPct val="115000"/>
              </a:lnSpc>
              <a:spcBef>
                <a:spcPts val="0"/>
              </a:spcBef>
              <a:buSzPct val="100000"/>
            </a:pPr>
            <a:r>
              <a:rPr lang="en-US" sz="2500" dirty="0">
                <a:latin typeface="Blinker" panose="020B0604020202020204" charset="0"/>
                <a:ea typeface="Anybody"/>
                <a:cs typeface="Anybody"/>
                <a:sym typeface="Anybody"/>
              </a:rPr>
              <a:t>Perform customer segmentation.</a:t>
            </a:r>
          </a:p>
          <a:p>
            <a:pPr>
              <a:lnSpc>
                <a:spcPct val="115000"/>
              </a:lnSpc>
              <a:spcBef>
                <a:spcPts val="0"/>
              </a:spcBef>
              <a:buSzPct val="100000"/>
            </a:pPr>
            <a:r>
              <a:rPr lang="en-US" sz="2500" dirty="0">
                <a:latin typeface="Blinker" panose="020B0604020202020204" charset="0"/>
                <a:ea typeface="Anybody"/>
                <a:cs typeface="Anybody"/>
                <a:sym typeface="Anybody"/>
              </a:rPr>
              <a:t>Implement cross-selling strategies.</a:t>
            </a:r>
          </a:p>
          <a:p>
            <a:pPr>
              <a:lnSpc>
                <a:spcPct val="115000"/>
              </a:lnSpc>
              <a:spcBef>
                <a:spcPts val="0"/>
              </a:spcBef>
              <a:buSzPct val="100000"/>
            </a:pPr>
            <a:r>
              <a:rPr lang="en-US" sz="2500" dirty="0">
                <a:latin typeface="Blinker" panose="020B0604020202020204" charset="0"/>
                <a:ea typeface="Anybody"/>
                <a:cs typeface="Anybody"/>
                <a:sym typeface="Anybody"/>
              </a:rPr>
              <a:t>Build dashboard.</a:t>
            </a:r>
          </a:p>
        </p:txBody>
      </p:sp>
      <p:sp>
        <p:nvSpPr>
          <p:cNvPr id="28" name="Google Shape;510;p66">
            <a:extLst>
              <a:ext uri="{FF2B5EF4-FFF2-40B4-BE49-F238E27FC236}">
                <a16:creationId xmlns:a16="http://schemas.microsoft.com/office/drawing/2014/main" id="{F830A887-870B-46E9-8DAA-7063A970A027}"/>
              </a:ext>
            </a:extLst>
          </p:cNvPr>
          <p:cNvSpPr txBox="1">
            <a:spLocks/>
          </p:cNvSpPr>
          <p:nvPr/>
        </p:nvSpPr>
        <p:spPr>
          <a:xfrm>
            <a:off x="12418838" y="6840238"/>
            <a:ext cx="5107162" cy="2875262"/>
          </a:xfrm>
          <a:prstGeom prst="rect">
            <a:avLst/>
          </a:prstGeom>
          <a:noFill/>
          <a:ln>
            <a:noFill/>
          </a:ln>
        </p:spPr>
        <p:txBody>
          <a:bodyPr spcFirstLastPara="1" wrap="square" lIns="91425" tIns="91425" rIns="91425" bIns="91425" anchor="t" anchorCtr="0">
            <a:noAutofit/>
          </a:bodyPr>
          <a:lstStyle>
            <a:defPPr>
              <a:defRPr lang="en-US"/>
            </a:defPPr>
            <a:lvl1pPr marL="342900" indent="-342900">
              <a:lnSpc>
                <a:spcPct val="115000"/>
              </a:lnSpc>
              <a:spcBef>
                <a:spcPts val="0"/>
              </a:spcBef>
              <a:buSzPct val="100000"/>
              <a:buFont typeface="Arial" pitchFamily="34" charset="0"/>
              <a:buChar char="•"/>
              <a:defRPr sz="2500">
                <a:latin typeface="Blinker" panose="020B0604020202020204" charset="0"/>
                <a:ea typeface="Anybody"/>
                <a:cs typeface="Anybody"/>
              </a:defRPr>
            </a:lvl1pPr>
            <a:lvl2pPr marL="742950" indent="-285750">
              <a:spcBef>
                <a:spcPct val="20000"/>
              </a:spcBef>
              <a:buFont typeface="Arial" pitchFamily="34" charset="0"/>
              <a:buChar char="–"/>
              <a:defRPr sz="2800"/>
            </a:lvl2pPr>
            <a:lvl3pPr marL="1143000" indent="-228600">
              <a:spcBef>
                <a:spcPct val="20000"/>
              </a:spcBef>
              <a:buFont typeface="Arial" pitchFamily="34" charset="0"/>
              <a:buChar char="•"/>
              <a:defRPr sz="2400"/>
            </a:lvl3pPr>
            <a:lvl4pPr marL="1600200" indent="-228600">
              <a:spcBef>
                <a:spcPct val="20000"/>
              </a:spcBef>
              <a:buFont typeface="Arial" pitchFamily="34" charset="0"/>
              <a:buChar char="–"/>
              <a:defRPr sz="2000"/>
            </a:lvl4pPr>
            <a:lvl5pPr marL="2057400" indent="-228600">
              <a:spcBef>
                <a:spcPct val="20000"/>
              </a:spcBef>
              <a:buFont typeface="Arial" pitchFamily="34" charset="0"/>
              <a:buChar char="»"/>
              <a:defRPr sz="2000"/>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r>
              <a:rPr lang="en-US" dirty="0"/>
              <a:t>Introduce the project.</a:t>
            </a:r>
          </a:p>
          <a:p>
            <a:r>
              <a:rPr lang="en-US" dirty="0"/>
              <a:t>Summarize the main content.</a:t>
            </a:r>
          </a:p>
          <a:p>
            <a:r>
              <a:rPr lang="en-US" dirty="0"/>
              <a:t>Analyze and provide insights.</a:t>
            </a:r>
          </a:p>
          <a:p>
            <a:r>
              <a:rPr lang="en-US" dirty="0"/>
              <a:t>Conclusion and recommendations.</a:t>
            </a:r>
          </a:p>
          <a:p>
            <a:endParaRPr lang="en-US" dirty="0">
              <a:sym typeface="Anybody"/>
            </a:endParaRPr>
          </a:p>
        </p:txBody>
      </p:sp>
      <p:pic>
        <p:nvPicPr>
          <p:cNvPr id="29" name="Picture 28">
            <a:extLst>
              <a:ext uri="{FF2B5EF4-FFF2-40B4-BE49-F238E27FC236}">
                <a16:creationId xmlns:a16="http://schemas.microsoft.com/office/drawing/2014/main" id="{1FA329D8-EA19-4679-9B97-E56A579466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42719" y="2577931"/>
            <a:ext cx="3637374" cy="2730285"/>
          </a:xfrm>
          <a:prstGeom prst="rect">
            <a:avLst/>
          </a:prstGeom>
          <a:ln>
            <a:solidFill>
              <a:schemeClr val="bg1">
                <a:lumMod val="85000"/>
              </a:schemeClr>
            </a:solidFill>
          </a:ln>
        </p:spPr>
      </p:pic>
      <p:sp>
        <p:nvSpPr>
          <p:cNvPr id="12" name="AutoShape 2" descr="Power BI png images | PNGWing">
            <a:extLst>
              <a:ext uri="{FF2B5EF4-FFF2-40B4-BE49-F238E27FC236}">
                <a16:creationId xmlns:a16="http://schemas.microsoft.com/office/drawing/2014/main" id="{0B771F7A-6688-4B27-8BCF-4ECB0558DD04}"/>
              </a:ext>
            </a:extLst>
          </p:cNvPr>
          <p:cNvSpPr>
            <a:spLocks noChangeAspect="1" noChangeArrowheads="1"/>
          </p:cNvSpPr>
          <p:nvPr/>
        </p:nvSpPr>
        <p:spPr bwMode="auto">
          <a:xfrm>
            <a:off x="8739608" y="4730451"/>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vi-VN"/>
          </a:p>
        </p:txBody>
      </p:sp>
      <p:sp>
        <p:nvSpPr>
          <p:cNvPr id="18" name="AutoShape 4" descr="Power BI png images | PNGWing">
            <a:extLst>
              <a:ext uri="{FF2B5EF4-FFF2-40B4-BE49-F238E27FC236}">
                <a16:creationId xmlns:a16="http://schemas.microsoft.com/office/drawing/2014/main" id="{5BF61948-1B51-4361-9D98-1D5495C0C918}"/>
              </a:ext>
            </a:extLst>
          </p:cNvPr>
          <p:cNvSpPr>
            <a:spLocks noChangeAspect="1" noChangeArrowheads="1"/>
          </p:cNvSpPr>
          <p:nvPr/>
        </p:nvSpPr>
        <p:spPr bwMode="auto">
          <a:xfrm>
            <a:off x="8892008" y="4882851"/>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vi-VN"/>
          </a:p>
        </p:txBody>
      </p:sp>
      <p:pic>
        <p:nvPicPr>
          <p:cNvPr id="34" name="Picture 33">
            <a:extLst>
              <a:ext uri="{FF2B5EF4-FFF2-40B4-BE49-F238E27FC236}">
                <a16:creationId xmlns:a16="http://schemas.microsoft.com/office/drawing/2014/main" id="{360ECB88-D57F-4F44-A408-D393E3B69B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51124" y="2569343"/>
            <a:ext cx="3637373" cy="2730284"/>
          </a:xfrm>
          <a:prstGeom prst="rect">
            <a:avLst/>
          </a:prstGeom>
          <a:ln>
            <a:solidFill>
              <a:schemeClr val="bg1">
                <a:lumMod val="85000"/>
              </a:schemeClr>
            </a:solidFill>
          </a:ln>
        </p:spPr>
      </p:pic>
      <p:pic>
        <p:nvPicPr>
          <p:cNvPr id="1030" name="Picture 6" descr="Powerpoint là gì? Những thông tin nên biết về Microsoft Powerpoint">
            <a:extLst>
              <a:ext uri="{FF2B5EF4-FFF2-40B4-BE49-F238E27FC236}">
                <a16:creationId xmlns:a16="http://schemas.microsoft.com/office/drawing/2014/main" id="{DB602CD3-BF3F-43D3-A2D9-FC2F065654D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093312" y="2577931"/>
            <a:ext cx="3637373" cy="2730284"/>
          </a:xfrm>
          <a:prstGeom prst="rect">
            <a:avLst/>
          </a:prstGeom>
          <a:ln>
            <a:solidFill>
              <a:schemeClr val="bg1">
                <a:lumMod val="85000"/>
              </a:schemeClr>
            </a:solidFill>
          </a:ln>
          <a:extLst>
            <a:ext uri="{909E8E84-426E-40DD-AFC4-6F175D3DCCD1}">
              <a14:hiddenFill xmlns:a14="http://schemas.microsoft.com/office/drawing/2010/main">
                <a:solidFill>
                  <a:srgbClr val="FFFFFF"/>
                </a:solidFill>
              </a14:hiddenFill>
            </a:ext>
          </a:extLst>
        </p:spPr>
      </p:pic>
      <p:grpSp>
        <p:nvGrpSpPr>
          <p:cNvPr id="92" name="Group 18">
            <a:extLst>
              <a:ext uri="{FF2B5EF4-FFF2-40B4-BE49-F238E27FC236}">
                <a16:creationId xmlns:a16="http://schemas.microsoft.com/office/drawing/2014/main" id="{BE582889-5A20-449C-A493-417A14DC304A}"/>
              </a:ext>
            </a:extLst>
          </p:cNvPr>
          <p:cNvGrpSpPr/>
          <p:nvPr/>
        </p:nvGrpSpPr>
        <p:grpSpPr>
          <a:xfrm>
            <a:off x="12357" y="10389"/>
            <a:ext cx="18288000" cy="2060299"/>
            <a:chOff x="0" y="-38100"/>
            <a:chExt cx="5694120" cy="750693"/>
          </a:xfrm>
        </p:grpSpPr>
        <p:sp>
          <p:nvSpPr>
            <p:cNvPr id="93" name="Freeform 19">
              <a:extLst>
                <a:ext uri="{FF2B5EF4-FFF2-40B4-BE49-F238E27FC236}">
                  <a16:creationId xmlns:a16="http://schemas.microsoft.com/office/drawing/2014/main" id="{62E72552-FBF5-43D9-A722-8D7A8F2E0396}"/>
                </a:ext>
              </a:extLst>
            </p:cNvPr>
            <p:cNvSpPr/>
            <p:nvPr/>
          </p:nvSpPr>
          <p:spPr>
            <a:xfrm>
              <a:off x="0" y="90054"/>
              <a:ext cx="5694119" cy="622539"/>
            </a:xfrm>
            <a:custGeom>
              <a:avLst/>
              <a:gdLst/>
              <a:ahLst/>
              <a:cxnLst/>
              <a:rect l="l" t="t" r="r" b="b"/>
              <a:pathLst>
                <a:path w="5694119" h="622539">
                  <a:moveTo>
                    <a:pt x="0" y="0"/>
                  </a:moveTo>
                  <a:lnTo>
                    <a:pt x="5694119" y="0"/>
                  </a:lnTo>
                  <a:lnTo>
                    <a:pt x="5694119" y="622539"/>
                  </a:lnTo>
                  <a:lnTo>
                    <a:pt x="0" y="622539"/>
                  </a:lnTo>
                  <a:close/>
                </a:path>
              </a:pathLst>
            </a:custGeom>
            <a:solidFill>
              <a:srgbClr val="545454"/>
            </a:solidFill>
          </p:spPr>
        </p:sp>
        <p:sp>
          <p:nvSpPr>
            <p:cNvPr id="94" name="TextBox 20">
              <a:extLst>
                <a:ext uri="{FF2B5EF4-FFF2-40B4-BE49-F238E27FC236}">
                  <a16:creationId xmlns:a16="http://schemas.microsoft.com/office/drawing/2014/main" id="{C16CC296-0F8B-41A9-BD85-29D359AA5B71}"/>
                </a:ext>
              </a:extLst>
            </p:cNvPr>
            <p:cNvSpPr txBox="1"/>
            <p:nvPr/>
          </p:nvSpPr>
          <p:spPr>
            <a:xfrm>
              <a:off x="0" y="-38100"/>
              <a:ext cx="5694120" cy="660639"/>
            </a:xfrm>
            <a:prstGeom prst="rect">
              <a:avLst/>
            </a:prstGeom>
          </p:spPr>
          <p:txBody>
            <a:bodyPr lIns="50800" tIns="50800" rIns="50800" bIns="50800" rtlCol="0" anchor="ctr"/>
            <a:lstStyle/>
            <a:p>
              <a:pPr algn="ctr">
                <a:lnSpc>
                  <a:spcPts val="2659"/>
                </a:lnSpc>
                <a:spcBef>
                  <a:spcPct val="0"/>
                </a:spcBef>
              </a:pPr>
              <a:endParaRPr/>
            </a:p>
          </p:txBody>
        </p:sp>
      </p:grpSp>
      <p:sp>
        <p:nvSpPr>
          <p:cNvPr id="95" name="TextBox 94">
            <a:extLst>
              <a:ext uri="{FF2B5EF4-FFF2-40B4-BE49-F238E27FC236}">
                <a16:creationId xmlns:a16="http://schemas.microsoft.com/office/drawing/2014/main" id="{9B787426-26DE-4D7E-9F49-47FECA067197}"/>
              </a:ext>
            </a:extLst>
          </p:cNvPr>
          <p:cNvSpPr txBox="1"/>
          <p:nvPr/>
        </p:nvSpPr>
        <p:spPr>
          <a:xfrm>
            <a:off x="245075" y="741839"/>
            <a:ext cx="8530282" cy="865622"/>
          </a:xfrm>
          <a:prstGeom prst="rect">
            <a:avLst/>
          </a:prstGeom>
        </p:spPr>
        <p:txBody>
          <a:bodyPr wrap="square" lIns="0" tIns="0" rIns="0" bIns="0" rtlCol="0" anchor="t">
            <a:spAutoFit/>
          </a:bodyPr>
          <a:lstStyle/>
          <a:p>
            <a:pPr>
              <a:lnSpc>
                <a:spcPts val="7000"/>
              </a:lnSpc>
            </a:pPr>
            <a:r>
              <a:rPr lang="en-US" sz="4800" dirty="0">
                <a:solidFill>
                  <a:srgbClr val="FFFFFF"/>
                </a:solidFill>
                <a:latin typeface="League Spartan"/>
                <a:ea typeface="League Spartan"/>
                <a:cs typeface="League Spartan"/>
                <a:sym typeface="League Spartan"/>
              </a:rPr>
              <a:t>3.2. Tools</a:t>
            </a:r>
          </a:p>
        </p:txBody>
      </p:sp>
      <p:sp>
        <p:nvSpPr>
          <p:cNvPr id="96" name="Freeform 32">
            <a:extLst>
              <a:ext uri="{FF2B5EF4-FFF2-40B4-BE49-F238E27FC236}">
                <a16:creationId xmlns:a16="http://schemas.microsoft.com/office/drawing/2014/main" id="{F22A1AA1-4094-4747-8DCF-D67FB5C71708}"/>
              </a:ext>
            </a:extLst>
          </p:cNvPr>
          <p:cNvSpPr/>
          <p:nvPr/>
        </p:nvSpPr>
        <p:spPr>
          <a:xfrm>
            <a:off x="-537367" y="9043168"/>
            <a:ext cx="1540171" cy="1243831"/>
          </a:xfrm>
          <a:custGeom>
            <a:avLst/>
            <a:gdLst/>
            <a:ahLst/>
            <a:cxnLst/>
            <a:rect l="l" t="t" r="r" b="b"/>
            <a:pathLst>
              <a:path w="3292689" h="2992231">
                <a:moveTo>
                  <a:pt x="0" y="0"/>
                </a:moveTo>
                <a:lnTo>
                  <a:pt x="3292689" y="0"/>
                </a:lnTo>
                <a:lnTo>
                  <a:pt x="3292689" y="2992231"/>
                </a:lnTo>
                <a:lnTo>
                  <a:pt x="0" y="299223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Tree>
    <p:extLst>
      <p:ext uri="{BB962C8B-B14F-4D97-AF65-F5344CB8AC3E}">
        <p14:creationId xmlns:p14="http://schemas.microsoft.com/office/powerpoint/2010/main" val="11118764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8" name="Picture 8" descr="https://cdn.prod.website-files.com/5b6df8bb681f89c158b48f6b/5f43a844c0a1248044dc1506_info.jpg">
            <a:extLst>
              <a:ext uri="{FF2B5EF4-FFF2-40B4-BE49-F238E27FC236}">
                <a16:creationId xmlns:a16="http://schemas.microsoft.com/office/drawing/2014/main" id="{4125B3A7-E5AD-4F36-AD09-8E749A365C62}"/>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3151" b="91211" l="9748" r="90023">
                        <a14:foregroundMark x1="14794" y1="3151" x2="13647" y2="18740"/>
                        <a14:foregroundMark x1="13647" y1="18740" x2="27523" y2="34328"/>
                        <a14:foregroundMark x1="27523" y1="34328" x2="73050" y2="54063"/>
                        <a14:foregroundMark x1="73050" y1="54063" x2="86124" y2="73466"/>
                        <a14:foregroundMark x1="69610" y1="13765" x2="65367" y2="38806"/>
                        <a14:foregroundMark x1="65367" y1="38806" x2="53211" y2="57380"/>
                        <a14:foregroundMark x1="53211" y1="57380" x2="25344" y2="77280"/>
                        <a14:foregroundMark x1="75344" y1="30017" x2="79243" y2="38308"/>
                        <a14:foregroundMark x1="79243" y1="38308" x2="80275" y2="49751"/>
                        <a14:foregroundMark x1="80275" y1="49751" x2="78440" y2="58706"/>
                        <a14:foregroundMark x1="78440" y1="58706" x2="62156" y2="77778"/>
                        <a14:foregroundMark x1="62156" y1="77778" x2="56537" y2="81095"/>
                        <a14:foregroundMark x1="56537" y1="81095" x2="40482" y2="82753"/>
                        <a14:foregroundMark x1="12500" y1="45439" x2="52064" y2="75124"/>
                        <a14:foregroundMark x1="52064" y1="75124" x2="78326" y2="83416"/>
                        <a14:foregroundMark x1="10436" y1="64511" x2="21445" y2="73798"/>
                        <a14:foregroundMark x1="21445" y1="73798" x2="69610" y2="87231"/>
                        <a14:foregroundMark x1="69610" y1="87231" x2="80161" y2="85904"/>
                        <a14:foregroundMark x1="11812" y1="83250" x2="76261" y2="88723"/>
                        <a14:foregroundMark x1="76261" y1="88723" x2="84748" y2="87231"/>
                        <a14:foregroundMark x1="84748" y1="87231" x2="90023" y2="87396"/>
                        <a14:foregroundMark x1="23280" y1="93367" x2="75459" y2="91211"/>
                        <a14:foregroundMark x1="75459" y1="91211" x2="87271" y2="91211"/>
                        <a14:backgroundMark x1="85321" y1="1161" x2="89450" y2="9619"/>
                        <a14:backgroundMark x1="89450" y1="9619" x2="99656" y2="17745"/>
                        <a14:backgroundMark x1="99656" y1="17745" x2="99656" y2="17745"/>
                      </a14:backgroundRemoval>
                    </a14:imgEffect>
                    <a14:imgEffect>
                      <a14:brightnessContrast bright="20000"/>
                    </a14:imgEffect>
                  </a14:imgLayer>
                </a14:imgProps>
              </a:ext>
              <a:ext uri="{28A0092B-C50C-407E-A947-70E740481C1C}">
                <a14:useLocalDpi xmlns:a14="http://schemas.microsoft.com/office/drawing/2010/main" val="0"/>
              </a:ext>
            </a:extLst>
          </a:blip>
          <a:srcRect/>
          <a:stretch>
            <a:fillRect/>
          </a:stretch>
        </p:blipFill>
        <p:spPr bwMode="auto">
          <a:xfrm>
            <a:off x="9169397" y="2047666"/>
            <a:ext cx="9798943" cy="6776104"/>
          </a:xfrm>
          <a:prstGeom prst="rect">
            <a:avLst/>
          </a:prstGeom>
          <a:noFill/>
          <a:extLst>
            <a:ext uri="{909E8E84-426E-40DD-AFC4-6F175D3DCCD1}">
              <a14:hiddenFill xmlns:a14="http://schemas.microsoft.com/office/drawing/2010/main">
                <a:solidFill>
                  <a:srgbClr val="FFFFFF"/>
                </a:solidFill>
              </a14:hiddenFill>
            </a:ext>
          </a:extLst>
        </p:spPr>
      </p:pic>
      <p:grpSp>
        <p:nvGrpSpPr>
          <p:cNvPr id="29" name="Group 18">
            <a:extLst>
              <a:ext uri="{FF2B5EF4-FFF2-40B4-BE49-F238E27FC236}">
                <a16:creationId xmlns:a16="http://schemas.microsoft.com/office/drawing/2014/main" id="{C1878A66-C7C9-4D01-80A8-437C8350CF69}"/>
              </a:ext>
            </a:extLst>
          </p:cNvPr>
          <p:cNvGrpSpPr/>
          <p:nvPr/>
        </p:nvGrpSpPr>
        <p:grpSpPr>
          <a:xfrm>
            <a:off x="0" y="-117199"/>
            <a:ext cx="18288000" cy="2060299"/>
            <a:chOff x="0" y="-38100"/>
            <a:chExt cx="5694120" cy="750693"/>
          </a:xfrm>
        </p:grpSpPr>
        <p:sp>
          <p:nvSpPr>
            <p:cNvPr id="30" name="Freeform 19">
              <a:extLst>
                <a:ext uri="{FF2B5EF4-FFF2-40B4-BE49-F238E27FC236}">
                  <a16:creationId xmlns:a16="http://schemas.microsoft.com/office/drawing/2014/main" id="{337546D8-0893-465B-8C44-8D6E569837FB}"/>
                </a:ext>
              </a:extLst>
            </p:cNvPr>
            <p:cNvSpPr/>
            <p:nvPr/>
          </p:nvSpPr>
          <p:spPr>
            <a:xfrm>
              <a:off x="0" y="90054"/>
              <a:ext cx="5694119" cy="622539"/>
            </a:xfrm>
            <a:custGeom>
              <a:avLst/>
              <a:gdLst/>
              <a:ahLst/>
              <a:cxnLst/>
              <a:rect l="l" t="t" r="r" b="b"/>
              <a:pathLst>
                <a:path w="5694119" h="622539">
                  <a:moveTo>
                    <a:pt x="0" y="0"/>
                  </a:moveTo>
                  <a:lnTo>
                    <a:pt x="5694119" y="0"/>
                  </a:lnTo>
                  <a:lnTo>
                    <a:pt x="5694119" y="622539"/>
                  </a:lnTo>
                  <a:lnTo>
                    <a:pt x="0" y="622539"/>
                  </a:lnTo>
                  <a:close/>
                </a:path>
              </a:pathLst>
            </a:custGeom>
            <a:solidFill>
              <a:srgbClr val="545454"/>
            </a:solidFill>
          </p:spPr>
        </p:sp>
        <p:sp>
          <p:nvSpPr>
            <p:cNvPr id="31" name="TextBox 20">
              <a:extLst>
                <a:ext uri="{FF2B5EF4-FFF2-40B4-BE49-F238E27FC236}">
                  <a16:creationId xmlns:a16="http://schemas.microsoft.com/office/drawing/2014/main" id="{3760E00C-CC91-4FA5-96EE-DA8850801A09}"/>
                </a:ext>
              </a:extLst>
            </p:cNvPr>
            <p:cNvSpPr txBox="1"/>
            <p:nvPr/>
          </p:nvSpPr>
          <p:spPr>
            <a:xfrm>
              <a:off x="0" y="-38100"/>
              <a:ext cx="5694120" cy="660639"/>
            </a:xfrm>
            <a:prstGeom prst="rect">
              <a:avLst/>
            </a:prstGeom>
          </p:spPr>
          <p:txBody>
            <a:bodyPr lIns="50800" tIns="50800" rIns="50800" bIns="50800" rtlCol="0" anchor="ctr"/>
            <a:lstStyle/>
            <a:p>
              <a:pPr algn="ctr">
                <a:lnSpc>
                  <a:spcPts val="2659"/>
                </a:lnSpc>
                <a:spcBef>
                  <a:spcPct val="0"/>
                </a:spcBef>
              </a:pPr>
              <a:endParaRPr/>
            </a:p>
          </p:txBody>
        </p:sp>
      </p:grpSp>
      <p:grpSp>
        <p:nvGrpSpPr>
          <p:cNvPr id="2" name="Google Shape;486;p3">
            <a:extLst>
              <a:ext uri="{FF2B5EF4-FFF2-40B4-BE49-F238E27FC236}">
                <a16:creationId xmlns:a16="http://schemas.microsoft.com/office/drawing/2014/main" id="{CF71F8EE-F845-4953-B303-70323B029C9A}"/>
              </a:ext>
            </a:extLst>
          </p:cNvPr>
          <p:cNvGrpSpPr/>
          <p:nvPr/>
        </p:nvGrpSpPr>
        <p:grpSpPr>
          <a:xfrm>
            <a:off x="8788503" y="9369341"/>
            <a:ext cx="710989" cy="591484"/>
            <a:chOff x="4382679" y="4319018"/>
            <a:chExt cx="378645" cy="316095"/>
          </a:xfrm>
        </p:grpSpPr>
        <p:sp>
          <p:nvSpPr>
            <p:cNvPr id="3" name="Google Shape;487;p3">
              <a:hlinkClick r:id="" action="ppaction://hlinkshowjump?jump=nextslide"/>
              <a:extLst>
                <a:ext uri="{FF2B5EF4-FFF2-40B4-BE49-F238E27FC236}">
                  <a16:creationId xmlns:a16="http://schemas.microsoft.com/office/drawing/2014/main" id="{4E77AF99-AE53-46CF-B78F-D124398DEC89}"/>
                </a:ext>
              </a:extLst>
            </p:cNvPr>
            <p:cNvSpPr/>
            <p:nvPr/>
          </p:nvSpPr>
          <p:spPr>
            <a:xfrm>
              <a:off x="4382679" y="4442791"/>
              <a:ext cx="378645" cy="192322"/>
            </a:xfrm>
            <a:custGeom>
              <a:avLst/>
              <a:gdLst/>
              <a:ahLst/>
              <a:cxnLst/>
              <a:rect l="l" t="t" r="r" b="b"/>
              <a:pathLst>
                <a:path w="23610" h="11992" extrusionOk="0">
                  <a:moveTo>
                    <a:pt x="0" y="0"/>
                  </a:moveTo>
                  <a:lnTo>
                    <a:pt x="11993" y="11992"/>
                  </a:lnTo>
                  <a:lnTo>
                    <a:pt x="23610" y="375"/>
                  </a:lnTo>
                </a:path>
              </a:pathLst>
            </a:custGeom>
            <a:noFill/>
            <a:ln w="38100" cap="flat" cmpd="sng">
              <a:solidFill>
                <a:srgbClr val="12759A"/>
              </a:solidFill>
              <a:prstDash val="solid"/>
              <a:round/>
              <a:headEnd type="none" w="sm" len="sm"/>
              <a:tailEnd type="none" w="sm" len="sm"/>
            </a:ln>
          </p:spPr>
        </p:sp>
        <p:sp>
          <p:nvSpPr>
            <p:cNvPr id="4" name="Google Shape;488;p3">
              <a:hlinkClick r:id="" action="ppaction://hlinkshowjump?jump=nextslide"/>
              <a:extLst>
                <a:ext uri="{FF2B5EF4-FFF2-40B4-BE49-F238E27FC236}">
                  <a16:creationId xmlns:a16="http://schemas.microsoft.com/office/drawing/2014/main" id="{830933B1-723E-49EB-9132-BE13C478442B}"/>
                </a:ext>
              </a:extLst>
            </p:cNvPr>
            <p:cNvSpPr/>
            <p:nvPr/>
          </p:nvSpPr>
          <p:spPr>
            <a:xfrm>
              <a:off x="4382679" y="4319018"/>
              <a:ext cx="378645" cy="192322"/>
            </a:xfrm>
            <a:custGeom>
              <a:avLst/>
              <a:gdLst/>
              <a:ahLst/>
              <a:cxnLst/>
              <a:rect l="l" t="t" r="r" b="b"/>
              <a:pathLst>
                <a:path w="23610" h="11992" extrusionOk="0">
                  <a:moveTo>
                    <a:pt x="0" y="0"/>
                  </a:moveTo>
                  <a:lnTo>
                    <a:pt x="11993" y="11992"/>
                  </a:lnTo>
                  <a:lnTo>
                    <a:pt x="23610" y="375"/>
                  </a:lnTo>
                </a:path>
              </a:pathLst>
            </a:custGeom>
            <a:noFill/>
            <a:ln w="38100" cap="flat" cmpd="sng">
              <a:solidFill>
                <a:srgbClr val="12759A"/>
              </a:solidFill>
              <a:prstDash val="solid"/>
              <a:round/>
              <a:headEnd type="none" w="sm" len="sm"/>
              <a:tailEnd type="none" w="sm" len="sm"/>
            </a:ln>
          </p:spPr>
        </p:sp>
      </p:grpSp>
      <p:sp>
        <p:nvSpPr>
          <p:cNvPr id="6" name="TextBox 15">
            <a:extLst>
              <a:ext uri="{FF2B5EF4-FFF2-40B4-BE49-F238E27FC236}">
                <a16:creationId xmlns:a16="http://schemas.microsoft.com/office/drawing/2014/main" id="{322BD5BE-AC71-456B-B91F-EF8E1CA20888}"/>
              </a:ext>
            </a:extLst>
          </p:cNvPr>
          <p:cNvSpPr txBox="1"/>
          <p:nvPr/>
        </p:nvSpPr>
        <p:spPr>
          <a:xfrm>
            <a:off x="685800" y="4237721"/>
            <a:ext cx="2286000" cy="779059"/>
          </a:xfrm>
          <a:prstGeom prst="rect">
            <a:avLst/>
          </a:prstGeom>
        </p:spPr>
        <p:txBody>
          <a:bodyPr wrap="square" lIns="0" tIns="0" rIns="0" bIns="0" rtlCol="0" anchor="t">
            <a:spAutoFit/>
          </a:bodyPr>
          <a:lstStyle/>
          <a:p>
            <a:pPr algn="ctr">
              <a:lnSpc>
                <a:spcPts val="4909"/>
              </a:lnSpc>
            </a:pPr>
            <a:r>
              <a:rPr lang="en-US" sz="8000" dirty="0">
                <a:solidFill>
                  <a:srgbClr val="12759A"/>
                </a:solidFill>
                <a:latin typeface="League Spartan"/>
                <a:ea typeface="League Spartan"/>
                <a:cs typeface="League Spartan"/>
                <a:sym typeface="League Spartan"/>
              </a:rPr>
              <a:t>04</a:t>
            </a:r>
          </a:p>
        </p:txBody>
      </p:sp>
      <p:sp>
        <p:nvSpPr>
          <p:cNvPr id="16" name="TextBox 22">
            <a:extLst>
              <a:ext uri="{FF2B5EF4-FFF2-40B4-BE49-F238E27FC236}">
                <a16:creationId xmlns:a16="http://schemas.microsoft.com/office/drawing/2014/main" id="{2B017171-61AC-49DE-A279-920EF27E1AC3}"/>
              </a:ext>
            </a:extLst>
          </p:cNvPr>
          <p:cNvSpPr txBox="1"/>
          <p:nvPr/>
        </p:nvSpPr>
        <p:spPr>
          <a:xfrm>
            <a:off x="1516127" y="752175"/>
            <a:ext cx="3531945" cy="672162"/>
          </a:xfrm>
          <a:prstGeom prst="rect">
            <a:avLst/>
          </a:prstGeom>
        </p:spPr>
        <p:txBody>
          <a:bodyPr lIns="0" tIns="0" rIns="0" bIns="0" rtlCol="0" anchor="t">
            <a:spAutoFit/>
          </a:bodyPr>
          <a:lstStyle/>
          <a:p>
            <a:pPr algn="l">
              <a:lnSpc>
                <a:spcPts val="5476"/>
              </a:lnSpc>
            </a:pPr>
            <a:r>
              <a:rPr lang="en-US" sz="3911" dirty="0">
                <a:solidFill>
                  <a:srgbClr val="FFFFFF"/>
                </a:solidFill>
                <a:latin typeface="Blinker"/>
                <a:ea typeface="Blinker"/>
                <a:cs typeface="Blinker"/>
                <a:sym typeface="Blinker"/>
              </a:rPr>
              <a:t>E-Commerce</a:t>
            </a:r>
          </a:p>
        </p:txBody>
      </p:sp>
      <p:pic>
        <p:nvPicPr>
          <p:cNvPr id="17" name="Picture 16">
            <a:extLst>
              <a:ext uri="{FF2B5EF4-FFF2-40B4-BE49-F238E27FC236}">
                <a16:creationId xmlns:a16="http://schemas.microsoft.com/office/drawing/2014/main" id="{3F680515-FEE8-45AD-8BF4-18C29FB36A7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1000" y="571500"/>
            <a:ext cx="1106539" cy="1106539"/>
          </a:xfrm>
          <a:prstGeom prst="rect">
            <a:avLst/>
          </a:prstGeom>
        </p:spPr>
      </p:pic>
      <p:sp>
        <p:nvSpPr>
          <p:cNvPr id="28" name="Freeform 32">
            <a:extLst>
              <a:ext uri="{FF2B5EF4-FFF2-40B4-BE49-F238E27FC236}">
                <a16:creationId xmlns:a16="http://schemas.microsoft.com/office/drawing/2014/main" id="{92BC2472-0854-49E1-9461-758FAA5BB325}"/>
              </a:ext>
            </a:extLst>
          </p:cNvPr>
          <p:cNvSpPr/>
          <p:nvPr/>
        </p:nvSpPr>
        <p:spPr>
          <a:xfrm>
            <a:off x="-537367" y="9043168"/>
            <a:ext cx="1540171" cy="1243831"/>
          </a:xfrm>
          <a:custGeom>
            <a:avLst/>
            <a:gdLst/>
            <a:ahLst/>
            <a:cxnLst/>
            <a:rect l="l" t="t" r="r" b="b"/>
            <a:pathLst>
              <a:path w="3292689" h="2992231">
                <a:moveTo>
                  <a:pt x="0" y="0"/>
                </a:moveTo>
                <a:lnTo>
                  <a:pt x="3292689" y="0"/>
                </a:lnTo>
                <a:lnTo>
                  <a:pt x="3292689" y="2992231"/>
                </a:lnTo>
                <a:lnTo>
                  <a:pt x="0" y="299223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TextBox 4">
            <a:extLst>
              <a:ext uri="{FF2B5EF4-FFF2-40B4-BE49-F238E27FC236}">
                <a16:creationId xmlns:a16="http://schemas.microsoft.com/office/drawing/2014/main" id="{CE8085C6-D5DE-4BE6-83FC-108FA014064E}"/>
              </a:ext>
            </a:extLst>
          </p:cNvPr>
          <p:cNvSpPr txBox="1"/>
          <p:nvPr/>
        </p:nvSpPr>
        <p:spPr>
          <a:xfrm>
            <a:off x="1002804" y="4963061"/>
            <a:ext cx="10820400" cy="1323439"/>
          </a:xfrm>
          <a:prstGeom prst="rect">
            <a:avLst/>
          </a:prstGeom>
          <a:noFill/>
        </p:spPr>
        <p:txBody>
          <a:bodyPr wrap="square" rtlCol="0">
            <a:spAutoFit/>
          </a:bodyPr>
          <a:lstStyle/>
          <a:p>
            <a:r>
              <a:rPr lang="en-US" sz="8000" dirty="0">
                <a:solidFill>
                  <a:srgbClr val="12759A"/>
                </a:solidFill>
                <a:latin typeface="League Spartan" panose="020B0604020202020204" charset="0"/>
              </a:rPr>
              <a:t>Data Preparation</a:t>
            </a:r>
            <a:endParaRPr lang="vi-VN" sz="8000" dirty="0">
              <a:solidFill>
                <a:srgbClr val="12759A"/>
              </a:solidFill>
            </a:endParaRPr>
          </a:p>
        </p:txBody>
      </p:sp>
      <p:sp>
        <p:nvSpPr>
          <p:cNvPr id="8" name="AutoShape 4" descr="How to prepare your data for machine learning? Quick tips explained!">
            <a:extLst>
              <a:ext uri="{FF2B5EF4-FFF2-40B4-BE49-F238E27FC236}">
                <a16:creationId xmlns:a16="http://schemas.microsoft.com/office/drawing/2014/main" id="{0EF807FD-5184-4A53-A323-EBA10FC5F1C8}"/>
              </a:ext>
            </a:extLst>
          </p:cNvPr>
          <p:cNvSpPr>
            <a:spLocks noChangeAspect="1" noChangeArrowheads="1"/>
          </p:cNvSpPr>
          <p:nvPr/>
        </p:nvSpPr>
        <p:spPr bwMode="auto">
          <a:xfrm>
            <a:off x="8991600" y="4991100"/>
            <a:ext cx="4800600" cy="48006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vi-VN"/>
          </a:p>
        </p:txBody>
      </p:sp>
      <p:sp>
        <p:nvSpPr>
          <p:cNvPr id="9" name="AutoShape 6" descr="What is Data Preparation">
            <a:extLst>
              <a:ext uri="{FF2B5EF4-FFF2-40B4-BE49-F238E27FC236}">
                <a16:creationId xmlns:a16="http://schemas.microsoft.com/office/drawing/2014/main" id="{C0EA1C80-6DB0-4521-977C-69859407C3BA}"/>
              </a:ext>
            </a:extLst>
          </p:cNvPr>
          <p:cNvSpPr>
            <a:spLocks noChangeAspect="1" noChangeArrowheads="1"/>
          </p:cNvSpPr>
          <p:nvPr/>
        </p:nvSpPr>
        <p:spPr bwMode="auto">
          <a:xfrm>
            <a:off x="8991600" y="49911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vi-VN"/>
          </a:p>
        </p:txBody>
      </p:sp>
    </p:spTree>
    <p:extLst>
      <p:ext uri="{BB962C8B-B14F-4D97-AF65-F5344CB8AC3E}">
        <p14:creationId xmlns:p14="http://schemas.microsoft.com/office/powerpoint/2010/main" val="11293797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Rounded Corners 24">
            <a:extLst>
              <a:ext uri="{FF2B5EF4-FFF2-40B4-BE49-F238E27FC236}">
                <a16:creationId xmlns:a16="http://schemas.microsoft.com/office/drawing/2014/main" id="{1460E586-47DB-4366-8796-F816C1615AD0}"/>
              </a:ext>
            </a:extLst>
          </p:cNvPr>
          <p:cNvSpPr/>
          <p:nvPr/>
        </p:nvSpPr>
        <p:spPr>
          <a:xfrm>
            <a:off x="1299096" y="7224959"/>
            <a:ext cx="4132118" cy="2306816"/>
          </a:xfrm>
          <a:prstGeom prst="roundRect">
            <a:avLst/>
          </a:prstGeom>
          <a:solidFill>
            <a:srgbClr val="E5F6FE"/>
          </a:solidFill>
          <a:ln>
            <a:solidFill>
              <a:srgbClr val="1275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latin typeface="+mj-lt"/>
            </a:endParaRPr>
          </a:p>
        </p:txBody>
      </p:sp>
      <p:sp>
        <p:nvSpPr>
          <p:cNvPr id="27" name="Rectangle: Rounded Corners 26">
            <a:extLst>
              <a:ext uri="{FF2B5EF4-FFF2-40B4-BE49-F238E27FC236}">
                <a16:creationId xmlns:a16="http://schemas.microsoft.com/office/drawing/2014/main" id="{12F7AEB3-6BDC-43B5-894B-ED916B05CE17}"/>
              </a:ext>
            </a:extLst>
          </p:cNvPr>
          <p:cNvSpPr/>
          <p:nvPr/>
        </p:nvSpPr>
        <p:spPr>
          <a:xfrm>
            <a:off x="7090296" y="7212504"/>
            <a:ext cx="4132118" cy="2306816"/>
          </a:xfrm>
          <a:prstGeom prst="roundRect">
            <a:avLst/>
          </a:prstGeom>
          <a:solidFill>
            <a:srgbClr val="E5F6FE"/>
          </a:solidFill>
          <a:ln>
            <a:solidFill>
              <a:srgbClr val="1275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latin typeface="+mj-lt"/>
            </a:endParaRPr>
          </a:p>
        </p:txBody>
      </p:sp>
      <p:sp>
        <p:nvSpPr>
          <p:cNvPr id="26" name="Rectangle: Rounded Corners 25">
            <a:extLst>
              <a:ext uri="{FF2B5EF4-FFF2-40B4-BE49-F238E27FC236}">
                <a16:creationId xmlns:a16="http://schemas.microsoft.com/office/drawing/2014/main" id="{619FC2D6-E985-4F6E-B1CF-F18B90797E1E}"/>
              </a:ext>
            </a:extLst>
          </p:cNvPr>
          <p:cNvSpPr/>
          <p:nvPr/>
        </p:nvSpPr>
        <p:spPr>
          <a:xfrm>
            <a:off x="12881496" y="7224959"/>
            <a:ext cx="4132118" cy="2306816"/>
          </a:xfrm>
          <a:prstGeom prst="roundRect">
            <a:avLst/>
          </a:prstGeom>
          <a:solidFill>
            <a:srgbClr val="E5F6FE"/>
          </a:solidFill>
          <a:ln>
            <a:solidFill>
              <a:srgbClr val="1275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latin typeface="+mj-lt"/>
            </a:endParaRPr>
          </a:p>
        </p:txBody>
      </p:sp>
      <p:sp>
        <p:nvSpPr>
          <p:cNvPr id="28" name="Rectangle: Rounded Corners 27">
            <a:extLst>
              <a:ext uri="{FF2B5EF4-FFF2-40B4-BE49-F238E27FC236}">
                <a16:creationId xmlns:a16="http://schemas.microsoft.com/office/drawing/2014/main" id="{EE2DC873-E8CE-4594-BC08-A3CC3ED2F7B1}"/>
              </a:ext>
            </a:extLst>
          </p:cNvPr>
          <p:cNvSpPr/>
          <p:nvPr/>
        </p:nvSpPr>
        <p:spPr>
          <a:xfrm>
            <a:off x="7090296" y="3322635"/>
            <a:ext cx="4132118" cy="2306816"/>
          </a:xfrm>
          <a:prstGeom prst="roundRect">
            <a:avLst/>
          </a:prstGeom>
          <a:solidFill>
            <a:srgbClr val="E5F6FE"/>
          </a:solidFill>
          <a:ln>
            <a:solidFill>
              <a:srgbClr val="1275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latin typeface="+mj-lt"/>
            </a:endParaRPr>
          </a:p>
        </p:txBody>
      </p:sp>
      <p:sp>
        <p:nvSpPr>
          <p:cNvPr id="24" name="Rectangle: Rounded Corners 23">
            <a:extLst>
              <a:ext uri="{FF2B5EF4-FFF2-40B4-BE49-F238E27FC236}">
                <a16:creationId xmlns:a16="http://schemas.microsoft.com/office/drawing/2014/main" id="{C6D381B7-D1D4-4D75-B7E8-4D870E8ADBBC}"/>
              </a:ext>
            </a:extLst>
          </p:cNvPr>
          <p:cNvSpPr/>
          <p:nvPr/>
        </p:nvSpPr>
        <p:spPr>
          <a:xfrm>
            <a:off x="1299097" y="3322635"/>
            <a:ext cx="4132118" cy="2306816"/>
          </a:xfrm>
          <a:prstGeom prst="roundRect">
            <a:avLst/>
          </a:prstGeom>
          <a:solidFill>
            <a:srgbClr val="E5F6FE"/>
          </a:solidFill>
          <a:ln>
            <a:solidFill>
              <a:srgbClr val="1275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latin typeface="+mj-lt"/>
            </a:endParaRPr>
          </a:p>
        </p:txBody>
      </p:sp>
      <p:sp>
        <p:nvSpPr>
          <p:cNvPr id="3" name="Rectangle: Rounded Corners 2">
            <a:extLst>
              <a:ext uri="{FF2B5EF4-FFF2-40B4-BE49-F238E27FC236}">
                <a16:creationId xmlns:a16="http://schemas.microsoft.com/office/drawing/2014/main" id="{04885683-2A81-44EE-96B0-5EAE5EF8B5BE}"/>
              </a:ext>
            </a:extLst>
          </p:cNvPr>
          <p:cNvSpPr/>
          <p:nvPr/>
        </p:nvSpPr>
        <p:spPr>
          <a:xfrm>
            <a:off x="12881496" y="3322635"/>
            <a:ext cx="4132118" cy="2306816"/>
          </a:xfrm>
          <a:prstGeom prst="roundRect">
            <a:avLst/>
          </a:prstGeom>
          <a:solidFill>
            <a:srgbClr val="E5F6FE"/>
          </a:solidFill>
          <a:ln>
            <a:solidFill>
              <a:srgbClr val="1275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latin typeface="+mj-lt"/>
            </a:endParaRPr>
          </a:p>
        </p:txBody>
      </p:sp>
      <p:sp>
        <p:nvSpPr>
          <p:cNvPr id="4" name="TextBox 3">
            <a:extLst>
              <a:ext uri="{FF2B5EF4-FFF2-40B4-BE49-F238E27FC236}">
                <a16:creationId xmlns:a16="http://schemas.microsoft.com/office/drawing/2014/main" id="{E176981D-0B35-4AEC-A633-7A545118D98A}"/>
              </a:ext>
            </a:extLst>
          </p:cNvPr>
          <p:cNvSpPr txBox="1"/>
          <p:nvPr/>
        </p:nvSpPr>
        <p:spPr>
          <a:xfrm>
            <a:off x="1311796" y="4106711"/>
            <a:ext cx="4111172" cy="1015663"/>
          </a:xfrm>
          <a:prstGeom prst="rect">
            <a:avLst/>
          </a:prstGeom>
          <a:noFill/>
        </p:spPr>
        <p:txBody>
          <a:bodyPr wrap="square" rtlCol="0">
            <a:spAutoFit/>
          </a:bodyPr>
          <a:lstStyle/>
          <a:p>
            <a:pPr algn="ctr"/>
            <a:r>
              <a:rPr lang="en-US" sz="2400" b="1" dirty="0">
                <a:latin typeface="Blinker" panose="020B0604020202020204" charset="0"/>
              </a:rPr>
              <a:t>Load File</a:t>
            </a:r>
          </a:p>
          <a:p>
            <a:pPr algn="just"/>
            <a:r>
              <a:rPr lang="en-US" dirty="0">
                <a:latin typeface="Blinker" panose="020B0604020202020204" charset="0"/>
              </a:rPr>
              <a:t>Upload the CSV file containing data to SQL Server</a:t>
            </a:r>
            <a:endParaRPr lang="vi-VN" dirty="0">
              <a:latin typeface="Times New Roman (Headings)"/>
            </a:endParaRPr>
          </a:p>
        </p:txBody>
      </p:sp>
      <p:sp>
        <p:nvSpPr>
          <p:cNvPr id="7" name="TextBox 6">
            <a:extLst>
              <a:ext uri="{FF2B5EF4-FFF2-40B4-BE49-F238E27FC236}">
                <a16:creationId xmlns:a16="http://schemas.microsoft.com/office/drawing/2014/main" id="{C6D3C251-BC42-4E49-B250-64BAA2218EEA}"/>
              </a:ext>
            </a:extLst>
          </p:cNvPr>
          <p:cNvSpPr txBox="1"/>
          <p:nvPr/>
        </p:nvSpPr>
        <p:spPr>
          <a:xfrm>
            <a:off x="7090296" y="4106711"/>
            <a:ext cx="4132118" cy="461665"/>
          </a:xfrm>
          <a:prstGeom prst="rect">
            <a:avLst/>
          </a:prstGeom>
          <a:noFill/>
        </p:spPr>
        <p:txBody>
          <a:bodyPr wrap="square" rtlCol="0">
            <a:spAutoFit/>
          </a:bodyPr>
          <a:lstStyle>
            <a:defPPr>
              <a:defRPr lang="en-US"/>
            </a:defPPr>
            <a:lvl1pPr algn="ctr">
              <a:defRPr sz="2400" b="1">
                <a:latin typeface="Blinker" panose="020B0604020202020204" charset="0"/>
              </a:defRPr>
            </a:lvl1pPr>
          </a:lstStyle>
          <a:p>
            <a:r>
              <a:rPr lang="en-US" dirty="0"/>
              <a:t>Data Cleaning</a:t>
            </a:r>
            <a:endParaRPr lang="vi-VN" dirty="0"/>
          </a:p>
        </p:txBody>
      </p:sp>
      <p:sp>
        <p:nvSpPr>
          <p:cNvPr id="9" name="TextBox 8">
            <a:extLst>
              <a:ext uri="{FF2B5EF4-FFF2-40B4-BE49-F238E27FC236}">
                <a16:creationId xmlns:a16="http://schemas.microsoft.com/office/drawing/2014/main" id="{5345D04D-3D01-442A-859D-9B718F388580}"/>
              </a:ext>
            </a:extLst>
          </p:cNvPr>
          <p:cNvSpPr txBox="1"/>
          <p:nvPr/>
        </p:nvSpPr>
        <p:spPr>
          <a:xfrm>
            <a:off x="7157837" y="7816285"/>
            <a:ext cx="4064577" cy="1015663"/>
          </a:xfrm>
          <a:prstGeom prst="rect">
            <a:avLst/>
          </a:prstGeom>
          <a:noFill/>
        </p:spPr>
        <p:txBody>
          <a:bodyPr wrap="square" rtlCol="0">
            <a:spAutoFit/>
          </a:bodyPr>
          <a:lstStyle>
            <a:defPPr>
              <a:defRPr lang="en-US"/>
            </a:defPPr>
            <a:lvl1pPr algn="ctr">
              <a:defRPr sz="2400" b="1">
                <a:latin typeface="Blinker" panose="020B0604020202020204" charset="0"/>
              </a:defRPr>
            </a:lvl1pPr>
          </a:lstStyle>
          <a:p>
            <a:r>
              <a:rPr lang="en-US" dirty="0"/>
              <a:t>Add Foreign Keys</a:t>
            </a:r>
          </a:p>
          <a:p>
            <a:pPr algn="just"/>
            <a:r>
              <a:rPr lang="en-US" sz="1800" b="0" dirty="0"/>
              <a:t>Establish foreign keys to create relationships between tables</a:t>
            </a:r>
            <a:r>
              <a:rPr lang="en-US" sz="1800" dirty="0"/>
              <a:t>.</a:t>
            </a:r>
            <a:endParaRPr lang="vi-VN" sz="1800" dirty="0"/>
          </a:p>
        </p:txBody>
      </p:sp>
      <p:sp>
        <p:nvSpPr>
          <p:cNvPr id="11" name="TextBox 10">
            <a:extLst>
              <a:ext uri="{FF2B5EF4-FFF2-40B4-BE49-F238E27FC236}">
                <a16:creationId xmlns:a16="http://schemas.microsoft.com/office/drawing/2014/main" id="{0FAA0A12-47EC-4D0D-91B5-EF5A6113E343}"/>
              </a:ext>
            </a:extLst>
          </p:cNvPr>
          <p:cNvSpPr txBox="1"/>
          <p:nvPr/>
        </p:nvSpPr>
        <p:spPr>
          <a:xfrm>
            <a:off x="12898815" y="4074869"/>
            <a:ext cx="4132118" cy="830997"/>
          </a:xfrm>
          <a:prstGeom prst="rect">
            <a:avLst/>
          </a:prstGeom>
          <a:noFill/>
        </p:spPr>
        <p:txBody>
          <a:bodyPr wrap="square" rtlCol="0">
            <a:spAutoFit/>
          </a:bodyPr>
          <a:lstStyle>
            <a:defPPr>
              <a:defRPr lang="en-US"/>
            </a:defPPr>
            <a:lvl1pPr algn="ctr">
              <a:defRPr sz="2400" b="1">
                <a:latin typeface="Blinker" panose="020B0604020202020204" charset="0"/>
              </a:defRPr>
            </a:lvl1pPr>
          </a:lstStyle>
          <a:p>
            <a:r>
              <a:rPr lang="en-US" dirty="0"/>
              <a:t>Create Fact </a:t>
            </a:r>
          </a:p>
          <a:p>
            <a:r>
              <a:rPr lang="en-US" dirty="0"/>
              <a:t>and Dimension tables</a:t>
            </a:r>
            <a:endParaRPr lang="vi-VN" dirty="0"/>
          </a:p>
        </p:txBody>
      </p:sp>
      <p:sp>
        <p:nvSpPr>
          <p:cNvPr id="13" name="TextBox 12">
            <a:extLst>
              <a:ext uri="{FF2B5EF4-FFF2-40B4-BE49-F238E27FC236}">
                <a16:creationId xmlns:a16="http://schemas.microsoft.com/office/drawing/2014/main" id="{7964796E-1538-40BC-9640-69F7227B5A59}"/>
              </a:ext>
            </a:extLst>
          </p:cNvPr>
          <p:cNvSpPr txBox="1"/>
          <p:nvPr/>
        </p:nvSpPr>
        <p:spPr>
          <a:xfrm>
            <a:off x="12938728" y="7815984"/>
            <a:ext cx="4017653" cy="1015663"/>
          </a:xfrm>
          <a:prstGeom prst="rect">
            <a:avLst/>
          </a:prstGeom>
          <a:noFill/>
        </p:spPr>
        <p:txBody>
          <a:bodyPr wrap="square" rtlCol="0">
            <a:spAutoFit/>
          </a:bodyPr>
          <a:lstStyle>
            <a:defPPr>
              <a:defRPr lang="en-US"/>
            </a:defPPr>
            <a:lvl1pPr algn="ctr">
              <a:defRPr sz="2400" b="1">
                <a:latin typeface="Blinker" panose="020B0604020202020204" charset="0"/>
              </a:defRPr>
            </a:lvl1pPr>
          </a:lstStyle>
          <a:p>
            <a:r>
              <a:rPr lang="en-US" dirty="0"/>
              <a:t>Insert Data into Tables</a:t>
            </a:r>
          </a:p>
          <a:p>
            <a:pPr algn="just"/>
            <a:r>
              <a:rPr lang="en-US" sz="1800" b="0" dirty="0"/>
              <a:t>Insert cleaned data into the Fact table and Dimension tables.</a:t>
            </a:r>
            <a:endParaRPr lang="vi-VN" sz="1800" b="0" dirty="0"/>
          </a:p>
        </p:txBody>
      </p:sp>
      <p:sp>
        <p:nvSpPr>
          <p:cNvPr id="15" name="TextBox 14">
            <a:extLst>
              <a:ext uri="{FF2B5EF4-FFF2-40B4-BE49-F238E27FC236}">
                <a16:creationId xmlns:a16="http://schemas.microsoft.com/office/drawing/2014/main" id="{B25EA1AB-5536-4752-9714-C8B859656B67}"/>
              </a:ext>
            </a:extLst>
          </p:cNvPr>
          <p:cNvSpPr txBox="1"/>
          <p:nvPr/>
        </p:nvSpPr>
        <p:spPr>
          <a:xfrm>
            <a:off x="1299096" y="7870535"/>
            <a:ext cx="4097478" cy="1015663"/>
          </a:xfrm>
          <a:prstGeom prst="rect">
            <a:avLst/>
          </a:prstGeom>
          <a:noFill/>
        </p:spPr>
        <p:txBody>
          <a:bodyPr wrap="square" rtlCol="0">
            <a:spAutoFit/>
          </a:bodyPr>
          <a:lstStyle>
            <a:defPPr>
              <a:defRPr lang="en-US"/>
            </a:defPPr>
            <a:lvl1pPr algn="ctr">
              <a:defRPr sz="2400" b="1">
                <a:latin typeface="Blinker" panose="020B0604020202020204" charset="0"/>
              </a:defRPr>
            </a:lvl1pPr>
          </a:lstStyle>
          <a:p>
            <a:r>
              <a:rPr lang="it-IT" dirty="0"/>
              <a:t>Create a data model in PBI</a:t>
            </a:r>
          </a:p>
          <a:p>
            <a:pPr algn="just"/>
            <a:r>
              <a:rPr lang="en-US" sz="1800" b="0" dirty="0"/>
              <a:t>Connect data from SQL and create the data model</a:t>
            </a:r>
            <a:endParaRPr lang="vi-VN" sz="1800" b="0" dirty="0"/>
          </a:p>
        </p:txBody>
      </p:sp>
      <p:sp>
        <p:nvSpPr>
          <p:cNvPr id="22" name="Freeform 32">
            <a:extLst>
              <a:ext uri="{FF2B5EF4-FFF2-40B4-BE49-F238E27FC236}">
                <a16:creationId xmlns:a16="http://schemas.microsoft.com/office/drawing/2014/main" id="{62728CD4-B689-4924-8DAC-A81980FC763A}"/>
              </a:ext>
            </a:extLst>
          </p:cNvPr>
          <p:cNvSpPr/>
          <p:nvPr/>
        </p:nvSpPr>
        <p:spPr>
          <a:xfrm>
            <a:off x="-537367" y="9043168"/>
            <a:ext cx="1540171" cy="1243831"/>
          </a:xfrm>
          <a:custGeom>
            <a:avLst/>
            <a:gdLst/>
            <a:ahLst/>
            <a:cxnLst/>
            <a:rect l="l" t="t" r="r" b="b"/>
            <a:pathLst>
              <a:path w="3292689" h="2992231">
                <a:moveTo>
                  <a:pt x="0" y="0"/>
                </a:moveTo>
                <a:lnTo>
                  <a:pt x="3292689" y="0"/>
                </a:lnTo>
                <a:lnTo>
                  <a:pt x="3292689" y="2992231"/>
                </a:lnTo>
                <a:lnTo>
                  <a:pt x="0" y="299223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9" name="Arrow: Right 28">
            <a:extLst>
              <a:ext uri="{FF2B5EF4-FFF2-40B4-BE49-F238E27FC236}">
                <a16:creationId xmlns:a16="http://schemas.microsoft.com/office/drawing/2014/main" id="{5BB2E112-5EF3-4A7F-AC87-14938E7100A0}"/>
              </a:ext>
            </a:extLst>
          </p:cNvPr>
          <p:cNvSpPr/>
          <p:nvPr/>
        </p:nvSpPr>
        <p:spPr>
          <a:xfrm>
            <a:off x="5727355" y="4021357"/>
            <a:ext cx="1066800" cy="738664"/>
          </a:xfrm>
          <a:prstGeom prst="rightArrow">
            <a:avLst/>
          </a:prstGeom>
          <a:solidFill>
            <a:srgbClr val="12759A"/>
          </a:solidFill>
          <a:ln>
            <a:solidFill>
              <a:srgbClr val="1275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0" name="Arrow: Right 29">
            <a:extLst>
              <a:ext uri="{FF2B5EF4-FFF2-40B4-BE49-F238E27FC236}">
                <a16:creationId xmlns:a16="http://schemas.microsoft.com/office/drawing/2014/main" id="{C5F7B994-000B-4315-955F-ADEE040847BE}"/>
              </a:ext>
            </a:extLst>
          </p:cNvPr>
          <p:cNvSpPr/>
          <p:nvPr/>
        </p:nvSpPr>
        <p:spPr>
          <a:xfrm>
            <a:off x="11518555" y="4106711"/>
            <a:ext cx="1066800" cy="738664"/>
          </a:xfrm>
          <a:prstGeom prst="rightArrow">
            <a:avLst/>
          </a:prstGeom>
          <a:solidFill>
            <a:srgbClr val="12759A"/>
          </a:solidFill>
          <a:ln>
            <a:solidFill>
              <a:srgbClr val="1275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1" name="Arrow: Down 30">
            <a:extLst>
              <a:ext uri="{FF2B5EF4-FFF2-40B4-BE49-F238E27FC236}">
                <a16:creationId xmlns:a16="http://schemas.microsoft.com/office/drawing/2014/main" id="{635D326D-362E-4A5B-A0FF-F09F95C2DBA0}"/>
              </a:ext>
            </a:extLst>
          </p:cNvPr>
          <p:cNvSpPr/>
          <p:nvPr/>
        </p:nvSpPr>
        <p:spPr>
          <a:xfrm>
            <a:off x="14577223" y="5962876"/>
            <a:ext cx="740664" cy="928658"/>
          </a:xfrm>
          <a:prstGeom prst="downArrow">
            <a:avLst/>
          </a:prstGeom>
          <a:solidFill>
            <a:srgbClr val="12759A"/>
          </a:solidFill>
          <a:ln>
            <a:solidFill>
              <a:srgbClr val="1275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3" name="Arrow: Left 32">
            <a:extLst>
              <a:ext uri="{FF2B5EF4-FFF2-40B4-BE49-F238E27FC236}">
                <a16:creationId xmlns:a16="http://schemas.microsoft.com/office/drawing/2014/main" id="{9CB30AF1-1E96-41D0-BB55-B5096C7F07AC}"/>
              </a:ext>
            </a:extLst>
          </p:cNvPr>
          <p:cNvSpPr/>
          <p:nvPr/>
        </p:nvSpPr>
        <p:spPr>
          <a:xfrm>
            <a:off x="11518555" y="8009035"/>
            <a:ext cx="1069848" cy="738664"/>
          </a:xfrm>
          <a:prstGeom prst="leftArrow">
            <a:avLst/>
          </a:prstGeom>
          <a:solidFill>
            <a:srgbClr val="12759A"/>
          </a:solidFill>
          <a:ln>
            <a:solidFill>
              <a:srgbClr val="1275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4" name="Arrow: Left 33">
            <a:extLst>
              <a:ext uri="{FF2B5EF4-FFF2-40B4-BE49-F238E27FC236}">
                <a16:creationId xmlns:a16="http://schemas.microsoft.com/office/drawing/2014/main" id="{960F35C5-6CA6-4CFC-9946-9EBA01CE16A6}"/>
              </a:ext>
            </a:extLst>
          </p:cNvPr>
          <p:cNvSpPr/>
          <p:nvPr/>
        </p:nvSpPr>
        <p:spPr>
          <a:xfrm>
            <a:off x="5725831" y="8093284"/>
            <a:ext cx="1069848" cy="738664"/>
          </a:xfrm>
          <a:prstGeom prst="leftArrow">
            <a:avLst/>
          </a:prstGeom>
          <a:solidFill>
            <a:srgbClr val="12759A"/>
          </a:solidFill>
          <a:ln>
            <a:solidFill>
              <a:srgbClr val="1275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6" name="TextBox 35">
            <a:extLst>
              <a:ext uri="{FF2B5EF4-FFF2-40B4-BE49-F238E27FC236}">
                <a16:creationId xmlns:a16="http://schemas.microsoft.com/office/drawing/2014/main" id="{AB4341A7-67E5-4980-BC5B-DFA18269FF31}"/>
              </a:ext>
            </a:extLst>
          </p:cNvPr>
          <p:cNvSpPr txBox="1"/>
          <p:nvPr/>
        </p:nvSpPr>
        <p:spPr>
          <a:xfrm>
            <a:off x="132466" y="2313047"/>
            <a:ext cx="7069833" cy="677108"/>
          </a:xfrm>
          <a:prstGeom prst="rect">
            <a:avLst/>
          </a:prstGeom>
          <a:noFill/>
        </p:spPr>
        <p:txBody>
          <a:bodyPr wrap="square" rtlCol="0">
            <a:spAutoFit/>
          </a:bodyPr>
          <a:lstStyle/>
          <a:p>
            <a:r>
              <a:rPr lang="en-US" sz="3800" dirty="0">
                <a:solidFill>
                  <a:srgbClr val="12759A"/>
                </a:solidFill>
                <a:latin typeface="League Spartan" panose="020B0604020202020204" charset="0"/>
              </a:rPr>
              <a:t>4.1. Process</a:t>
            </a:r>
            <a:endParaRPr lang="vi-VN" sz="3800" dirty="0">
              <a:solidFill>
                <a:srgbClr val="12759A"/>
              </a:solidFill>
            </a:endParaRPr>
          </a:p>
        </p:txBody>
      </p:sp>
      <p:grpSp>
        <p:nvGrpSpPr>
          <p:cNvPr id="32" name="Group 18">
            <a:extLst>
              <a:ext uri="{FF2B5EF4-FFF2-40B4-BE49-F238E27FC236}">
                <a16:creationId xmlns:a16="http://schemas.microsoft.com/office/drawing/2014/main" id="{D9EC63EB-8DEA-4548-A89C-D1DC60F2AEE5}"/>
              </a:ext>
            </a:extLst>
          </p:cNvPr>
          <p:cNvGrpSpPr/>
          <p:nvPr/>
        </p:nvGrpSpPr>
        <p:grpSpPr>
          <a:xfrm>
            <a:off x="12357" y="10389"/>
            <a:ext cx="18288000" cy="2060299"/>
            <a:chOff x="0" y="-38100"/>
            <a:chExt cx="5694120" cy="750693"/>
          </a:xfrm>
        </p:grpSpPr>
        <p:sp>
          <p:nvSpPr>
            <p:cNvPr id="37" name="Freeform 19">
              <a:extLst>
                <a:ext uri="{FF2B5EF4-FFF2-40B4-BE49-F238E27FC236}">
                  <a16:creationId xmlns:a16="http://schemas.microsoft.com/office/drawing/2014/main" id="{BC24DB8F-8068-433F-99C2-9533225DE354}"/>
                </a:ext>
              </a:extLst>
            </p:cNvPr>
            <p:cNvSpPr/>
            <p:nvPr/>
          </p:nvSpPr>
          <p:spPr>
            <a:xfrm>
              <a:off x="0" y="90054"/>
              <a:ext cx="5694119" cy="622539"/>
            </a:xfrm>
            <a:custGeom>
              <a:avLst/>
              <a:gdLst/>
              <a:ahLst/>
              <a:cxnLst/>
              <a:rect l="l" t="t" r="r" b="b"/>
              <a:pathLst>
                <a:path w="5694119" h="622539">
                  <a:moveTo>
                    <a:pt x="0" y="0"/>
                  </a:moveTo>
                  <a:lnTo>
                    <a:pt x="5694119" y="0"/>
                  </a:lnTo>
                  <a:lnTo>
                    <a:pt x="5694119" y="622539"/>
                  </a:lnTo>
                  <a:lnTo>
                    <a:pt x="0" y="622539"/>
                  </a:lnTo>
                  <a:close/>
                </a:path>
              </a:pathLst>
            </a:custGeom>
            <a:solidFill>
              <a:srgbClr val="545454"/>
            </a:solidFill>
          </p:spPr>
        </p:sp>
        <p:sp>
          <p:nvSpPr>
            <p:cNvPr id="38" name="TextBox 20">
              <a:extLst>
                <a:ext uri="{FF2B5EF4-FFF2-40B4-BE49-F238E27FC236}">
                  <a16:creationId xmlns:a16="http://schemas.microsoft.com/office/drawing/2014/main" id="{724C26FD-1792-4CDE-9559-B03AA3473B86}"/>
                </a:ext>
              </a:extLst>
            </p:cNvPr>
            <p:cNvSpPr txBox="1"/>
            <p:nvPr/>
          </p:nvSpPr>
          <p:spPr>
            <a:xfrm>
              <a:off x="0" y="-38100"/>
              <a:ext cx="5694120" cy="660639"/>
            </a:xfrm>
            <a:prstGeom prst="rect">
              <a:avLst/>
            </a:prstGeom>
          </p:spPr>
          <p:txBody>
            <a:bodyPr lIns="50800" tIns="50800" rIns="50800" bIns="50800" rtlCol="0" anchor="ctr"/>
            <a:lstStyle/>
            <a:p>
              <a:pPr algn="ctr">
                <a:lnSpc>
                  <a:spcPts val="2659"/>
                </a:lnSpc>
                <a:spcBef>
                  <a:spcPct val="0"/>
                </a:spcBef>
              </a:pPr>
              <a:endParaRPr/>
            </a:p>
          </p:txBody>
        </p:sp>
      </p:grpSp>
      <p:sp>
        <p:nvSpPr>
          <p:cNvPr id="39" name="TextBox 38">
            <a:extLst>
              <a:ext uri="{FF2B5EF4-FFF2-40B4-BE49-F238E27FC236}">
                <a16:creationId xmlns:a16="http://schemas.microsoft.com/office/drawing/2014/main" id="{276FE6A4-8F67-4435-9323-205BD10DC2E2}"/>
              </a:ext>
            </a:extLst>
          </p:cNvPr>
          <p:cNvSpPr txBox="1"/>
          <p:nvPr/>
        </p:nvSpPr>
        <p:spPr>
          <a:xfrm>
            <a:off x="245075" y="741839"/>
            <a:ext cx="8530282" cy="865622"/>
          </a:xfrm>
          <a:prstGeom prst="rect">
            <a:avLst/>
          </a:prstGeom>
        </p:spPr>
        <p:txBody>
          <a:bodyPr wrap="square" lIns="0" tIns="0" rIns="0" bIns="0" rtlCol="0" anchor="t">
            <a:spAutoFit/>
          </a:bodyPr>
          <a:lstStyle/>
          <a:p>
            <a:pPr>
              <a:lnSpc>
                <a:spcPts val="7000"/>
              </a:lnSpc>
            </a:pPr>
            <a:r>
              <a:rPr lang="en-US" sz="4800" dirty="0">
                <a:solidFill>
                  <a:srgbClr val="FFFFFF"/>
                </a:solidFill>
                <a:latin typeface="League Spartan"/>
                <a:ea typeface="League Spartan"/>
                <a:cs typeface="League Spartan"/>
                <a:sym typeface="League Spartan"/>
              </a:rPr>
              <a:t>4. Data Preparation</a:t>
            </a:r>
          </a:p>
        </p:txBody>
      </p:sp>
      <p:grpSp>
        <p:nvGrpSpPr>
          <p:cNvPr id="40" name="Group 18">
            <a:extLst>
              <a:ext uri="{FF2B5EF4-FFF2-40B4-BE49-F238E27FC236}">
                <a16:creationId xmlns:a16="http://schemas.microsoft.com/office/drawing/2014/main" id="{80EFE005-146A-4A6C-9963-9F6A3CE7A649}"/>
              </a:ext>
            </a:extLst>
          </p:cNvPr>
          <p:cNvGrpSpPr/>
          <p:nvPr/>
        </p:nvGrpSpPr>
        <p:grpSpPr>
          <a:xfrm>
            <a:off x="0" y="0"/>
            <a:ext cx="18288000" cy="2060299"/>
            <a:chOff x="0" y="-38100"/>
            <a:chExt cx="5694120" cy="750693"/>
          </a:xfrm>
        </p:grpSpPr>
        <p:sp>
          <p:nvSpPr>
            <p:cNvPr id="41" name="Freeform 19">
              <a:extLst>
                <a:ext uri="{FF2B5EF4-FFF2-40B4-BE49-F238E27FC236}">
                  <a16:creationId xmlns:a16="http://schemas.microsoft.com/office/drawing/2014/main" id="{6D7CA159-52A2-40A0-990A-512C06F0815C}"/>
                </a:ext>
              </a:extLst>
            </p:cNvPr>
            <p:cNvSpPr/>
            <p:nvPr/>
          </p:nvSpPr>
          <p:spPr>
            <a:xfrm>
              <a:off x="0" y="90054"/>
              <a:ext cx="5694119" cy="622539"/>
            </a:xfrm>
            <a:custGeom>
              <a:avLst/>
              <a:gdLst/>
              <a:ahLst/>
              <a:cxnLst/>
              <a:rect l="l" t="t" r="r" b="b"/>
              <a:pathLst>
                <a:path w="5694119" h="622539">
                  <a:moveTo>
                    <a:pt x="0" y="0"/>
                  </a:moveTo>
                  <a:lnTo>
                    <a:pt x="5694119" y="0"/>
                  </a:lnTo>
                  <a:lnTo>
                    <a:pt x="5694119" y="622539"/>
                  </a:lnTo>
                  <a:lnTo>
                    <a:pt x="0" y="622539"/>
                  </a:lnTo>
                  <a:close/>
                </a:path>
              </a:pathLst>
            </a:custGeom>
            <a:solidFill>
              <a:srgbClr val="545454"/>
            </a:solidFill>
          </p:spPr>
        </p:sp>
        <p:sp>
          <p:nvSpPr>
            <p:cNvPr id="42" name="TextBox 20">
              <a:extLst>
                <a:ext uri="{FF2B5EF4-FFF2-40B4-BE49-F238E27FC236}">
                  <a16:creationId xmlns:a16="http://schemas.microsoft.com/office/drawing/2014/main" id="{D58C3BEF-EA52-4FA6-9EDB-CDAC510E578B}"/>
                </a:ext>
              </a:extLst>
            </p:cNvPr>
            <p:cNvSpPr txBox="1"/>
            <p:nvPr/>
          </p:nvSpPr>
          <p:spPr>
            <a:xfrm>
              <a:off x="0" y="-38100"/>
              <a:ext cx="5694120" cy="660639"/>
            </a:xfrm>
            <a:prstGeom prst="rect">
              <a:avLst/>
            </a:prstGeom>
          </p:spPr>
          <p:txBody>
            <a:bodyPr lIns="50800" tIns="50800" rIns="50800" bIns="50800" rtlCol="0" anchor="ctr"/>
            <a:lstStyle/>
            <a:p>
              <a:pPr algn="ctr">
                <a:lnSpc>
                  <a:spcPts val="2659"/>
                </a:lnSpc>
                <a:spcBef>
                  <a:spcPct val="0"/>
                </a:spcBef>
              </a:pPr>
              <a:endParaRPr/>
            </a:p>
          </p:txBody>
        </p:sp>
      </p:grpSp>
      <p:sp>
        <p:nvSpPr>
          <p:cNvPr id="43" name="TextBox 42">
            <a:extLst>
              <a:ext uri="{FF2B5EF4-FFF2-40B4-BE49-F238E27FC236}">
                <a16:creationId xmlns:a16="http://schemas.microsoft.com/office/drawing/2014/main" id="{EB91FB5C-F85E-405C-9244-925AC9DCEFAE}"/>
              </a:ext>
            </a:extLst>
          </p:cNvPr>
          <p:cNvSpPr txBox="1"/>
          <p:nvPr/>
        </p:nvSpPr>
        <p:spPr>
          <a:xfrm>
            <a:off x="232718" y="731450"/>
            <a:ext cx="8530282" cy="865622"/>
          </a:xfrm>
          <a:prstGeom prst="rect">
            <a:avLst/>
          </a:prstGeom>
        </p:spPr>
        <p:txBody>
          <a:bodyPr wrap="square" lIns="0" tIns="0" rIns="0" bIns="0" rtlCol="0" anchor="t">
            <a:spAutoFit/>
          </a:bodyPr>
          <a:lstStyle/>
          <a:p>
            <a:pPr>
              <a:lnSpc>
                <a:spcPts val="7000"/>
              </a:lnSpc>
            </a:pPr>
            <a:r>
              <a:rPr lang="en-US" sz="4800" dirty="0">
                <a:solidFill>
                  <a:srgbClr val="FFFFFF"/>
                </a:solidFill>
                <a:latin typeface="League Spartan"/>
                <a:ea typeface="League Spartan"/>
                <a:cs typeface="League Spartan"/>
                <a:sym typeface="League Spartan"/>
              </a:rPr>
              <a:t>4. Data Preparation</a:t>
            </a:r>
          </a:p>
        </p:txBody>
      </p:sp>
    </p:spTree>
    <p:extLst>
      <p:ext uri="{BB962C8B-B14F-4D97-AF65-F5344CB8AC3E}">
        <p14:creationId xmlns:p14="http://schemas.microsoft.com/office/powerpoint/2010/main" val="39926914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eform 32">
            <a:extLst>
              <a:ext uri="{FF2B5EF4-FFF2-40B4-BE49-F238E27FC236}">
                <a16:creationId xmlns:a16="http://schemas.microsoft.com/office/drawing/2014/main" id="{B2238586-A73C-4084-B9F6-6EF83059674A}"/>
              </a:ext>
            </a:extLst>
          </p:cNvPr>
          <p:cNvSpPr/>
          <p:nvPr/>
        </p:nvSpPr>
        <p:spPr>
          <a:xfrm>
            <a:off x="-537367" y="9043168"/>
            <a:ext cx="1540171" cy="1243831"/>
          </a:xfrm>
          <a:custGeom>
            <a:avLst/>
            <a:gdLst/>
            <a:ahLst/>
            <a:cxnLst/>
            <a:rect l="l" t="t" r="r" b="b"/>
            <a:pathLst>
              <a:path w="3292689" h="2992231">
                <a:moveTo>
                  <a:pt x="0" y="0"/>
                </a:moveTo>
                <a:lnTo>
                  <a:pt x="3292689" y="0"/>
                </a:lnTo>
                <a:lnTo>
                  <a:pt x="3292689" y="2992231"/>
                </a:lnTo>
                <a:lnTo>
                  <a:pt x="0" y="299223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0" name="TextBox 9">
            <a:extLst>
              <a:ext uri="{FF2B5EF4-FFF2-40B4-BE49-F238E27FC236}">
                <a16:creationId xmlns:a16="http://schemas.microsoft.com/office/drawing/2014/main" id="{9D5627EC-8073-40BD-AC72-7652BF1F7C6D}"/>
              </a:ext>
            </a:extLst>
          </p:cNvPr>
          <p:cNvSpPr txBox="1"/>
          <p:nvPr/>
        </p:nvSpPr>
        <p:spPr>
          <a:xfrm>
            <a:off x="232718" y="2262721"/>
            <a:ext cx="7809611" cy="646331"/>
          </a:xfrm>
          <a:prstGeom prst="rect">
            <a:avLst/>
          </a:prstGeom>
          <a:noFill/>
        </p:spPr>
        <p:txBody>
          <a:bodyPr wrap="square" rtlCol="0">
            <a:spAutoFit/>
          </a:bodyPr>
          <a:lstStyle/>
          <a:p>
            <a:r>
              <a:rPr lang="en-US" sz="3600" dirty="0">
                <a:solidFill>
                  <a:srgbClr val="12759A"/>
                </a:solidFill>
                <a:latin typeface="League Spartan" panose="020B0604020202020204" charset="0"/>
              </a:rPr>
              <a:t>4.2. Summary About Dataset</a:t>
            </a:r>
            <a:endParaRPr lang="vi-VN" sz="3600" dirty="0">
              <a:solidFill>
                <a:srgbClr val="12759A"/>
              </a:solidFill>
            </a:endParaRPr>
          </a:p>
        </p:txBody>
      </p:sp>
      <p:sp>
        <p:nvSpPr>
          <p:cNvPr id="11" name="TextBox 10">
            <a:extLst>
              <a:ext uri="{FF2B5EF4-FFF2-40B4-BE49-F238E27FC236}">
                <a16:creationId xmlns:a16="http://schemas.microsoft.com/office/drawing/2014/main" id="{EB51D104-9DA2-402B-9C31-78587C7D84D3}"/>
              </a:ext>
            </a:extLst>
          </p:cNvPr>
          <p:cNvSpPr txBox="1"/>
          <p:nvPr/>
        </p:nvSpPr>
        <p:spPr>
          <a:xfrm>
            <a:off x="1347079" y="9665083"/>
            <a:ext cx="12801600" cy="707886"/>
          </a:xfrm>
          <a:prstGeom prst="rect">
            <a:avLst/>
          </a:prstGeom>
          <a:noFill/>
          <a:ln>
            <a:noFill/>
          </a:ln>
        </p:spPr>
        <p:txBody>
          <a:bodyPr spcFirstLastPara="1" wrap="square" lIns="91425" tIns="91425" rIns="91425" bIns="91425" anchor="t" anchorCtr="0">
            <a:noAutofit/>
          </a:bodyPr>
          <a:lstStyle>
            <a:defPPr>
              <a:defRPr lang="en-US"/>
            </a:defPPr>
            <a:lvl1pPr marR="0" lvl="0" indent="0" algn="just">
              <a:lnSpc>
                <a:spcPct val="100000"/>
              </a:lnSpc>
              <a:spcBef>
                <a:spcPts val="0"/>
              </a:spcBef>
              <a:spcAft>
                <a:spcPts val="0"/>
              </a:spcAft>
              <a:buNone/>
              <a:defRPr sz="2000" i="1" u="sng">
                <a:solidFill>
                  <a:schemeClr val="tx1">
                    <a:lumMod val="75000"/>
                    <a:lumOff val="25000"/>
                  </a:schemeClr>
                </a:solidFill>
                <a:latin typeface="Anybody"/>
                <a:ea typeface="Anybody"/>
                <a:cs typeface="Anybody"/>
              </a:defRPr>
            </a:lvl1pPr>
          </a:lstStyle>
          <a:p>
            <a:r>
              <a:rPr lang="vi-VN" dirty="0">
                <a:solidFill>
                  <a:schemeClr val="tx1"/>
                </a:solidFill>
                <a:hlinkClick r:id="rId4">
                  <a:extLst>
                    <a:ext uri="{A12FA001-AC4F-418D-AE19-62706E023703}">
                      <ahyp:hlinkClr xmlns:ahyp="http://schemas.microsoft.com/office/drawing/2018/hyperlinkcolor" val="tx"/>
                    </a:ext>
                  </a:extLst>
                </a:hlinkClick>
              </a:rPr>
              <a:t>https://www.kaggle.com/datasets/apoorvaappz/global-super-store-dataset?select=Global_Superstore2.csv</a:t>
            </a:r>
            <a:endParaRPr lang="vi-VN" dirty="0">
              <a:solidFill>
                <a:schemeClr val="tx1"/>
              </a:solidFill>
            </a:endParaRPr>
          </a:p>
        </p:txBody>
      </p:sp>
      <p:graphicFrame>
        <p:nvGraphicFramePr>
          <p:cNvPr id="15" name="Table 14">
            <a:extLst>
              <a:ext uri="{FF2B5EF4-FFF2-40B4-BE49-F238E27FC236}">
                <a16:creationId xmlns:a16="http://schemas.microsoft.com/office/drawing/2014/main" id="{EE7053B7-3288-4116-AEA4-D9EFD91583A8}"/>
              </a:ext>
            </a:extLst>
          </p:cNvPr>
          <p:cNvGraphicFramePr>
            <a:graphicFrameLocks noGrp="1"/>
          </p:cNvGraphicFramePr>
          <p:nvPr>
            <p:extLst>
              <p:ext uri="{D42A27DB-BD31-4B8C-83A1-F6EECF244321}">
                <p14:modId xmlns:p14="http://schemas.microsoft.com/office/powerpoint/2010/main" val="842545183"/>
              </p:ext>
            </p:extLst>
          </p:nvPr>
        </p:nvGraphicFramePr>
        <p:xfrm>
          <a:off x="1105792" y="3079467"/>
          <a:ext cx="7657208" cy="6350563"/>
        </p:xfrm>
        <a:graphic>
          <a:graphicData uri="http://schemas.openxmlformats.org/drawingml/2006/table">
            <a:tbl>
              <a:tblPr firstRow="1" firstCol="1" bandRow="1">
                <a:tableStyleId>{7E9639D4-E3E2-4D34-9284-5A2195B3D0D7}</a:tableStyleId>
              </a:tblPr>
              <a:tblGrid>
                <a:gridCol w="2376312">
                  <a:extLst>
                    <a:ext uri="{9D8B030D-6E8A-4147-A177-3AD203B41FA5}">
                      <a16:colId xmlns:a16="http://schemas.microsoft.com/office/drawing/2014/main" val="1303397996"/>
                    </a:ext>
                  </a:extLst>
                </a:gridCol>
                <a:gridCol w="5280896">
                  <a:extLst>
                    <a:ext uri="{9D8B030D-6E8A-4147-A177-3AD203B41FA5}">
                      <a16:colId xmlns:a16="http://schemas.microsoft.com/office/drawing/2014/main" val="949804532"/>
                    </a:ext>
                  </a:extLst>
                </a:gridCol>
              </a:tblGrid>
              <a:tr h="470003">
                <a:tc>
                  <a:txBody>
                    <a:bodyPr/>
                    <a:lstStyle/>
                    <a:p>
                      <a:pPr algn="ctr"/>
                      <a:r>
                        <a:rPr lang="vi-VN" sz="2000" dirty="0">
                          <a:latin typeface="Blinker" panose="020B0604020202020204" charset="0"/>
                        </a:rPr>
                        <a:t>Column Name</a:t>
                      </a:r>
                      <a:endParaRPr lang="vi-VN" sz="2000" dirty="0">
                        <a:latin typeface="Times New Roman (Heading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2759A"/>
                    </a:solidFill>
                  </a:tcPr>
                </a:tc>
                <a:tc>
                  <a:txBody>
                    <a:bodyPr/>
                    <a:lstStyle/>
                    <a:p>
                      <a:pPr algn="ctr"/>
                      <a:r>
                        <a:rPr lang="en-US" sz="2000" dirty="0">
                          <a:latin typeface="Blinker" panose="020B0604020202020204" charset="0"/>
                        </a:rPr>
                        <a:t>Explanation</a:t>
                      </a:r>
                      <a:endParaRPr lang="vi-VN" sz="2000" dirty="0">
                        <a:latin typeface="Times New Roman (Heading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2759A"/>
                    </a:solidFill>
                  </a:tcPr>
                </a:tc>
                <a:extLst>
                  <a:ext uri="{0D108BD9-81ED-4DB2-BD59-A6C34878D82A}">
                    <a16:rowId xmlns:a16="http://schemas.microsoft.com/office/drawing/2014/main" val="563110687"/>
                  </a:ext>
                </a:extLst>
              </a:tr>
              <a:tr h="476530">
                <a:tc>
                  <a:txBody>
                    <a:bodyPr/>
                    <a:lstStyle/>
                    <a:p>
                      <a:r>
                        <a:rPr lang="en-US" sz="2000" dirty="0" err="1">
                          <a:latin typeface="Blinker" panose="020B0604020202020204" charset="0"/>
                        </a:rPr>
                        <a:t>Row_ID</a:t>
                      </a:r>
                      <a:endParaRPr lang="vi-VN" sz="2000" dirty="0">
                        <a:latin typeface="Times New Roman (Heading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dirty="0">
                          <a:latin typeface="Blinker" panose="020B0604020202020204" charset="0"/>
                        </a:rPr>
                        <a:t>Unique identifier for the row</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08547174"/>
                  </a:ext>
                </a:extLst>
              </a:tr>
              <a:tr h="476530">
                <a:tc>
                  <a:txBody>
                    <a:bodyPr/>
                    <a:lstStyle/>
                    <a:p>
                      <a:r>
                        <a:rPr lang="en-US" sz="2000" dirty="0" err="1">
                          <a:latin typeface="Blinker" panose="020B0604020202020204" charset="0"/>
                        </a:rPr>
                        <a:t>Order_ID</a:t>
                      </a:r>
                      <a:endParaRPr lang="vi-VN" sz="2000" dirty="0">
                        <a:latin typeface="Times New Roman (Heading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dirty="0">
                          <a:latin typeface="Blinker" panose="020B0604020202020204" charset="0"/>
                        </a:rPr>
                        <a:t>Order ID</a:t>
                      </a:r>
                      <a:endParaRPr lang="vi-VN" sz="2000" dirty="0">
                        <a:latin typeface="Times New Roman (Heading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39401118"/>
                  </a:ext>
                </a:extLst>
              </a:tr>
              <a:tr h="476530">
                <a:tc>
                  <a:txBody>
                    <a:bodyPr/>
                    <a:lstStyle/>
                    <a:p>
                      <a:r>
                        <a:rPr lang="en-US" sz="2000" dirty="0" err="1">
                          <a:latin typeface="Blinker" panose="020B0604020202020204" charset="0"/>
                        </a:rPr>
                        <a:t>Order_Date</a:t>
                      </a:r>
                      <a:endParaRPr lang="vi-VN" sz="2000" dirty="0">
                        <a:latin typeface="Times New Roman (Heading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dirty="0">
                          <a:latin typeface="Blinker" panose="020B0604020202020204" charset="0"/>
                        </a:rPr>
                        <a:t>The date the order was created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85026462"/>
                  </a:ext>
                </a:extLst>
              </a:tr>
              <a:tr h="476530">
                <a:tc>
                  <a:txBody>
                    <a:bodyPr/>
                    <a:lstStyle/>
                    <a:p>
                      <a:r>
                        <a:rPr lang="en-US" sz="2000" dirty="0" err="1">
                          <a:latin typeface="Blinker" panose="020B0604020202020204" charset="0"/>
                        </a:rPr>
                        <a:t>Ship_Date</a:t>
                      </a:r>
                      <a:endParaRPr lang="vi-VN" sz="2000" dirty="0">
                        <a:latin typeface="Times New Roman (Heading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dirty="0">
                          <a:latin typeface="Blinker" panose="020B0604020202020204" charset="0"/>
                        </a:rPr>
                        <a:t>The shipping date for the order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48243616"/>
                  </a:ext>
                </a:extLst>
              </a:tr>
              <a:tr h="476530">
                <a:tc>
                  <a:txBody>
                    <a:bodyPr/>
                    <a:lstStyle/>
                    <a:p>
                      <a:r>
                        <a:rPr lang="en-US" sz="2000" dirty="0" err="1">
                          <a:latin typeface="Blinker" panose="020B0604020202020204" charset="0"/>
                        </a:rPr>
                        <a:t>Ship_Mode</a:t>
                      </a:r>
                      <a:endParaRPr lang="vi-VN" sz="2000" dirty="0">
                        <a:latin typeface="Times New Roman (Heading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dirty="0">
                          <a:latin typeface="Blinker" panose="020B0604020202020204" charset="0"/>
                        </a:rPr>
                        <a:t>Shipping method</a:t>
                      </a:r>
                      <a:endParaRPr lang="vi-VN" sz="2000" dirty="0">
                        <a:latin typeface="Times New Roman (Heading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46334280"/>
                  </a:ext>
                </a:extLst>
              </a:tr>
              <a:tr h="476530">
                <a:tc>
                  <a:txBody>
                    <a:bodyPr/>
                    <a:lstStyle/>
                    <a:p>
                      <a:r>
                        <a:rPr lang="en-US" sz="2000" dirty="0" err="1">
                          <a:latin typeface="Blinker" panose="020B0604020202020204" charset="0"/>
                        </a:rPr>
                        <a:t>Customer_ID</a:t>
                      </a:r>
                      <a:endParaRPr lang="vi-VN" sz="2000" dirty="0">
                        <a:latin typeface="Times New Roman (Heading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dirty="0">
                          <a:latin typeface="Blinker" panose="020B0604020202020204" charset="0"/>
                        </a:rPr>
                        <a:t>Customer ID</a:t>
                      </a:r>
                      <a:endParaRPr lang="vi-VN" sz="2000" dirty="0">
                        <a:latin typeface="Times New Roman (Heading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12881817"/>
                  </a:ext>
                </a:extLst>
              </a:tr>
              <a:tr h="476530">
                <a:tc>
                  <a:txBody>
                    <a:bodyPr/>
                    <a:lstStyle/>
                    <a:p>
                      <a:r>
                        <a:rPr lang="en-US" sz="2000" dirty="0" err="1">
                          <a:latin typeface="Blinker" panose="020B0604020202020204" charset="0"/>
                        </a:rPr>
                        <a:t>Customer_Name</a:t>
                      </a:r>
                      <a:endParaRPr lang="vi-VN" sz="2000" dirty="0">
                        <a:latin typeface="Times New Roman (Heading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dirty="0">
                          <a:latin typeface="Blinker" panose="020B0604020202020204" charset="0"/>
                        </a:rPr>
                        <a:t>Full name of the customer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47160128"/>
                  </a:ext>
                </a:extLst>
              </a:tr>
              <a:tr h="476530">
                <a:tc>
                  <a:txBody>
                    <a:bodyPr/>
                    <a:lstStyle/>
                    <a:p>
                      <a:r>
                        <a:rPr lang="en-US" sz="2000" dirty="0">
                          <a:latin typeface="Blinker" panose="020B0604020202020204" charset="0"/>
                        </a:rPr>
                        <a:t>Segment</a:t>
                      </a:r>
                      <a:endParaRPr lang="vi-VN" sz="2000" dirty="0">
                        <a:latin typeface="Times New Roman (Heading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dirty="0">
                          <a:latin typeface="Blinker" panose="020B0604020202020204" charset="0"/>
                        </a:rPr>
                        <a:t>Customer segment</a:t>
                      </a:r>
                      <a:endParaRPr lang="vi-VN" sz="2000" dirty="0">
                        <a:latin typeface="Times New Roman (Heading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30236322"/>
                  </a:ext>
                </a:extLst>
              </a:tr>
              <a:tr h="476530">
                <a:tc>
                  <a:txBody>
                    <a:bodyPr/>
                    <a:lstStyle/>
                    <a:p>
                      <a:r>
                        <a:rPr lang="en-US" sz="2000" dirty="0">
                          <a:latin typeface="Blinker" panose="020B0604020202020204" charset="0"/>
                        </a:rPr>
                        <a:t>City</a:t>
                      </a:r>
                      <a:endParaRPr lang="vi-VN" sz="2000" dirty="0">
                        <a:latin typeface="Times New Roman (Heading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dirty="0">
                          <a:latin typeface="Blinker" panose="020B0604020202020204" charset="0"/>
                        </a:rPr>
                        <a:t>City where the order is delivered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39711696"/>
                  </a:ext>
                </a:extLst>
              </a:tr>
              <a:tr h="476530">
                <a:tc>
                  <a:txBody>
                    <a:bodyPr/>
                    <a:lstStyle/>
                    <a:p>
                      <a:r>
                        <a:rPr lang="en-US" sz="2000" dirty="0">
                          <a:latin typeface="Blinker" panose="020B0604020202020204" charset="0"/>
                        </a:rPr>
                        <a:t>State</a:t>
                      </a:r>
                      <a:endParaRPr lang="vi-VN" sz="2000" dirty="0">
                        <a:latin typeface="Times New Roman (Heading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dirty="0">
                          <a:latin typeface="Blinker" panose="020B0604020202020204" charset="0"/>
                        </a:rPr>
                        <a:t>State/Province where the order is delivered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74925512"/>
                  </a:ext>
                </a:extLst>
              </a:tr>
              <a:tr h="638730">
                <a:tc>
                  <a:txBody>
                    <a:bodyPr/>
                    <a:lstStyle/>
                    <a:p>
                      <a:r>
                        <a:rPr lang="en-US" sz="2000" dirty="0">
                          <a:latin typeface="Blinker" panose="020B0604020202020204" charset="0"/>
                        </a:rPr>
                        <a:t>Country</a:t>
                      </a:r>
                      <a:endParaRPr lang="vi-VN" sz="2000" dirty="0">
                        <a:latin typeface="Times New Roman (Heading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dirty="0">
                          <a:latin typeface="Blinker" panose="020B0604020202020204" charset="0"/>
                        </a:rPr>
                        <a:t>Country where the order is delivered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40991388"/>
                  </a:ext>
                </a:extLst>
              </a:tr>
              <a:tr h="47653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err="1">
                          <a:latin typeface="Blinker" panose="020B0604020202020204" charset="0"/>
                        </a:rPr>
                        <a:t>Postal_Code</a:t>
                      </a:r>
                      <a:endParaRPr lang="vi-VN" sz="2000" dirty="0">
                        <a:latin typeface="Times New Roman (Heading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dirty="0">
                          <a:latin typeface="Blinker" panose="020B0604020202020204" charset="0"/>
                        </a:rPr>
                        <a:t>Postal code of the delivery location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49740949"/>
                  </a:ext>
                </a:extLst>
              </a:tr>
            </a:tbl>
          </a:graphicData>
        </a:graphic>
      </p:graphicFrame>
      <p:graphicFrame>
        <p:nvGraphicFramePr>
          <p:cNvPr id="16" name="Table 15">
            <a:extLst>
              <a:ext uri="{FF2B5EF4-FFF2-40B4-BE49-F238E27FC236}">
                <a16:creationId xmlns:a16="http://schemas.microsoft.com/office/drawing/2014/main" id="{47DE4617-2A53-47AC-A6A5-03897FBDF2C5}"/>
              </a:ext>
            </a:extLst>
          </p:cNvPr>
          <p:cNvGraphicFramePr>
            <a:graphicFrameLocks noGrp="1"/>
          </p:cNvGraphicFramePr>
          <p:nvPr>
            <p:extLst>
              <p:ext uri="{D42A27DB-BD31-4B8C-83A1-F6EECF244321}">
                <p14:modId xmlns:p14="http://schemas.microsoft.com/office/powerpoint/2010/main" val="375902490"/>
              </p:ext>
            </p:extLst>
          </p:nvPr>
        </p:nvGraphicFramePr>
        <p:xfrm>
          <a:off x="9829800" y="3079468"/>
          <a:ext cx="7657208" cy="6188362"/>
        </p:xfrm>
        <a:graphic>
          <a:graphicData uri="http://schemas.openxmlformats.org/drawingml/2006/table">
            <a:tbl>
              <a:tblPr firstRow="1" firstCol="1" bandRow="1">
                <a:tableStyleId>{7E9639D4-E3E2-4D34-9284-5A2195B3D0D7}</a:tableStyleId>
              </a:tblPr>
              <a:tblGrid>
                <a:gridCol w="2102122">
                  <a:extLst>
                    <a:ext uri="{9D8B030D-6E8A-4147-A177-3AD203B41FA5}">
                      <a16:colId xmlns:a16="http://schemas.microsoft.com/office/drawing/2014/main" val="1303397996"/>
                    </a:ext>
                  </a:extLst>
                </a:gridCol>
                <a:gridCol w="5555086">
                  <a:extLst>
                    <a:ext uri="{9D8B030D-6E8A-4147-A177-3AD203B41FA5}">
                      <a16:colId xmlns:a16="http://schemas.microsoft.com/office/drawing/2014/main" val="949804532"/>
                    </a:ext>
                  </a:extLst>
                </a:gridCol>
              </a:tblGrid>
              <a:tr h="470002">
                <a:tc>
                  <a:txBody>
                    <a:bodyPr/>
                    <a:lstStyle/>
                    <a:p>
                      <a:pPr algn="ctr"/>
                      <a:r>
                        <a:rPr lang="en-US" sz="2000" dirty="0">
                          <a:latin typeface="Blinker" panose="020B0604020202020204" charset="0"/>
                        </a:rPr>
                        <a:t>Column Name</a:t>
                      </a:r>
                      <a:endParaRPr lang="vi-VN" sz="2000" dirty="0">
                        <a:latin typeface="Times New Roman (Heading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2759A"/>
                    </a:solidFill>
                  </a:tcPr>
                </a:tc>
                <a:tc>
                  <a:txBody>
                    <a:bodyPr/>
                    <a:lstStyle/>
                    <a:p>
                      <a:pPr algn="ctr"/>
                      <a:r>
                        <a:rPr lang="en-US" sz="2000" kern="1200" dirty="0">
                          <a:latin typeface="Blinker" panose="020B0604020202020204" charset="0"/>
                        </a:rPr>
                        <a:t>Explanation</a:t>
                      </a:r>
                      <a:endParaRPr lang="vi-VN" sz="2000" dirty="0">
                        <a:latin typeface="Times New Roman (Heading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2759A"/>
                    </a:solidFill>
                  </a:tcPr>
                </a:tc>
                <a:extLst>
                  <a:ext uri="{0D108BD9-81ED-4DB2-BD59-A6C34878D82A}">
                    <a16:rowId xmlns:a16="http://schemas.microsoft.com/office/drawing/2014/main" val="563110687"/>
                  </a:ext>
                </a:extLst>
              </a:tr>
              <a:tr h="47653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latin typeface="Blinker" panose="020B0604020202020204" charset="0"/>
                        </a:rPr>
                        <a:t>Market</a:t>
                      </a:r>
                      <a:endParaRPr lang="vi-VN" sz="2000" dirty="0">
                        <a:latin typeface="Times New Roman (Heading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dirty="0">
                          <a:latin typeface="Blinker" panose="020B0604020202020204" charset="0"/>
                        </a:rPr>
                        <a:t>Market (where the order originates)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68985561"/>
                  </a:ext>
                </a:extLst>
              </a:tr>
              <a:tr h="476530">
                <a:tc>
                  <a:txBody>
                    <a:bodyPr/>
                    <a:lstStyle/>
                    <a:p>
                      <a:r>
                        <a:rPr lang="en-US" sz="2000" dirty="0">
                          <a:latin typeface="Blinker" panose="020B0604020202020204" charset="0"/>
                        </a:rPr>
                        <a:t>Region</a:t>
                      </a:r>
                      <a:endParaRPr lang="vi-VN" sz="2000" dirty="0">
                        <a:latin typeface="Times New Roman (Heading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dirty="0">
                          <a:latin typeface="Blinker" panose="020B0604020202020204" charset="0"/>
                        </a:rPr>
                        <a:t>Region where the order originates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85026462"/>
                  </a:ext>
                </a:extLst>
              </a:tr>
              <a:tr h="476530">
                <a:tc>
                  <a:txBody>
                    <a:bodyPr/>
                    <a:lstStyle/>
                    <a:p>
                      <a:r>
                        <a:rPr lang="en-US" sz="2000" b="1" dirty="0" err="1">
                          <a:latin typeface="Blinker" panose="020B0604020202020204" charset="0"/>
                        </a:rPr>
                        <a:t>Product_ID</a:t>
                      </a:r>
                      <a:endParaRPr lang="vi-VN" sz="2000" b="1" dirty="0">
                        <a:latin typeface="Times New Roman (Heading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dirty="0">
                          <a:latin typeface="Blinker" panose="020B0604020202020204" charset="0"/>
                        </a:rPr>
                        <a:t>Product ID </a:t>
                      </a:r>
                      <a:endParaRPr lang="vi-VN" sz="2000" dirty="0">
                        <a:latin typeface="Times New Roman (Heading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48243616"/>
                  </a:ext>
                </a:extLst>
              </a:tr>
              <a:tr h="476530">
                <a:tc>
                  <a:txBody>
                    <a:bodyPr/>
                    <a:lstStyle/>
                    <a:p>
                      <a:r>
                        <a:rPr lang="vi-VN" sz="2000" dirty="0">
                          <a:latin typeface="Blinker" panose="020B0604020202020204" charset="0"/>
                        </a:rPr>
                        <a:t>Category</a:t>
                      </a:r>
                      <a:endParaRPr lang="vi-VN" sz="2000" dirty="0">
                        <a:latin typeface="Times New Roman (Heading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vi-VN" sz="2000" dirty="0">
                          <a:latin typeface="Blinker" panose="020B0604020202020204" charset="0"/>
                        </a:rPr>
                        <a:t>Product category</a:t>
                      </a:r>
                      <a:endParaRPr lang="vi-VN" sz="2000" dirty="0">
                        <a:latin typeface="Times New Roman (Heading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46334280"/>
                  </a:ext>
                </a:extLst>
              </a:tr>
              <a:tr h="476530">
                <a:tc>
                  <a:txBody>
                    <a:bodyPr/>
                    <a:lstStyle/>
                    <a:p>
                      <a:r>
                        <a:rPr lang="en-US" sz="2000" dirty="0" err="1">
                          <a:latin typeface="Blinker" panose="020B0604020202020204" charset="0"/>
                        </a:rPr>
                        <a:t>Sub_Category</a:t>
                      </a:r>
                      <a:endParaRPr lang="vi-VN" sz="2000" dirty="0">
                        <a:latin typeface="Times New Roman (Heading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dirty="0">
                          <a:latin typeface="Blinker" panose="020B0604020202020204" charset="0"/>
                        </a:rPr>
                        <a:t>Subcategory of the product within its category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12881817"/>
                  </a:ext>
                </a:extLst>
              </a:tr>
              <a:tr h="476530">
                <a:tc>
                  <a:txBody>
                    <a:bodyPr/>
                    <a:lstStyle/>
                    <a:p>
                      <a:r>
                        <a:rPr lang="en-US" sz="2000" dirty="0" err="1">
                          <a:latin typeface="Blinker" panose="020B0604020202020204" charset="0"/>
                        </a:rPr>
                        <a:t>Product_Name</a:t>
                      </a:r>
                      <a:endParaRPr lang="vi-VN" sz="2000" dirty="0">
                        <a:latin typeface="Times New Roman (Heading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dirty="0">
                          <a:latin typeface="Blinker" panose="020B0604020202020204" charset="0"/>
                        </a:rPr>
                        <a:t>Full name of the product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47160128"/>
                  </a:ext>
                </a:extLst>
              </a:tr>
              <a:tr h="476530">
                <a:tc>
                  <a:txBody>
                    <a:bodyPr/>
                    <a:lstStyle/>
                    <a:p>
                      <a:r>
                        <a:rPr lang="en-US" sz="2000" dirty="0">
                          <a:latin typeface="Blinker" panose="020B0604020202020204" charset="0"/>
                        </a:rPr>
                        <a:t>Sales</a:t>
                      </a:r>
                      <a:endParaRPr lang="vi-VN" sz="2000" dirty="0">
                        <a:latin typeface="Times New Roman (Heading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dirty="0">
                          <a:latin typeface="Blinker" panose="020B0604020202020204" charset="0"/>
                        </a:rPr>
                        <a:t>Total sales value of the order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30236322"/>
                  </a:ext>
                </a:extLst>
              </a:tr>
              <a:tr h="476530">
                <a:tc>
                  <a:txBody>
                    <a:bodyPr/>
                    <a:lstStyle/>
                    <a:p>
                      <a:r>
                        <a:rPr lang="en-US" sz="2000" b="1" dirty="0">
                          <a:latin typeface="Blinker" panose="020B0604020202020204" charset="0"/>
                        </a:rPr>
                        <a:t>Quantity</a:t>
                      </a:r>
                      <a:endParaRPr lang="vi-VN" sz="2000" b="1" dirty="0">
                        <a:latin typeface="Times New Roman (Heading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dirty="0">
                          <a:latin typeface="Blinker" panose="020B0604020202020204" charset="0"/>
                        </a:rPr>
                        <a:t>Quantity of the product sold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39711696"/>
                  </a:ext>
                </a:extLst>
              </a:tr>
              <a:tr h="476530">
                <a:tc>
                  <a:txBody>
                    <a:bodyPr/>
                    <a:lstStyle/>
                    <a:p>
                      <a:r>
                        <a:rPr lang="en-US" sz="2000" dirty="0">
                          <a:latin typeface="Blinker" panose="020B0604020202020204" charset="0"/>
                        </a:rPr>
                        <a:t>Discount</a:t>
                      </a:r>
                      <a:endParaRPr lang="vi-VN" sz="2000" dirty="0">
                        <a:latin typeface="Times New Roman (Heading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dirty="0">
                          <a:latin typeface="Blinker" panose="020B0604020202020204" charset="0"/>
                        </a:rPr>
                        <a:t>Discount percentage for the order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74925512"/>
                  </a:ext>
                </a:extLst>
              </a:tr>
              <a:tr h="476530">
                <a:tc>
                  <a:txBody>
                    <a:bodyPr/>
                    <a:lstStyle/>
                    <a:p>
                      <a:r>
                        <a:rPr lang="en-US" sz="2000" dirty="0">
                          <a:latin typeface="Blinker" panose="020B0604020202020204" charset="0"/>
                        </a:rPr>
                        <a:t>Profit</a:t>
                      </a:r>
                      <a:endParaRPr lang="vi-VN" sz="2000" dirty="0">
                        <a:latin typeface="Times New Roman (Heading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dirty="0">
                          <a:latin typeface="Blinker" panose="020B0604020202020204" charset="0"/>
                        </a:rPr>
                        <a:t>Total profit from the order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40991388"/>
                  </a:ext>
                </a:extLst>
              </a:tr>
              <a:tr h="476530">
                <a:tc>
                  <a:txBody>
                    <a:bodyPr/>
                    <a:lstStyle/>
                    <a:p>
                      <a:r>
                        <a:rPr lang="en-US" sz="2000" dirty="0" err="1">
                          <a:latin typeface="Blinker" panose="020B0604020202020204" charset="0"/>
                        </a:rPr>
                        <a:t>Shipping_Cost</a:t>
                      </a:r>
                      <a:endParaRPr lang="vi-VN" sz="2000" dirty="0">
                        <a:latin typeface="Times New Roman (Heading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dirty="0">
                          <a:latin typeface="Blinker" panose="020B0604020202020204" charset="0"/>
                        </a:rPr>
                        <a:t>Cost of shipping the order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99978624"/>
                  </a:ext>
                </a:extLst>
              </a:tr>
              <a:tr h="476530">
                <a:tc>
                  <a:txBody>
                    <a:bodyPr/>
                    <a:lstStyle/>
                    <a:p>
                      <a:r>
                        <a:rPr lang="vi-VN" sz="2000" dirty="0">
                          <a:latin typeface="Blinker" panose="020B0604020202020204" charset="0"/>
                        </a:rPr>
                        <a:t>Order_Priority</a:t>
                      </a:r>
                      <a:endParaRPr lang="vi-VN" sz="2000" dirty="0">
                        <a:latin typeface="Times New Roman (Heading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dirty="0">
                          <a:latin typeface="Blinker" panose="020B0604020202020204" charset="0"/>
                        </a:rPr>
                        <a:t>Priority level of the order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7895442"/>
                  </a:ext>
                </a:extLst>
              </a:tr>
            </a:tbl>
          </a:graphicData>
        </a:graphic>
      </p:graphicFrame>
      <p:grpSp>
        <p:nvGrpSpPr>
          <p:cNvPr id="14" name="Group 18">
            <a:extLst>
              <a:ext uri="{FF2B5EF4-FFF2-40B4-BE49-F238E27FC236}">
                <a16:creationId xmlns:a16="http://schemas.microsoft.com/office/drawing/2014/main" id="{E851D0E9-3734-4FDE-9B71-CACFFDF179AC}"/>
              </a:ext>
            </a:extLst>
          </p:cNvPr>
          <p:cNvGrpSpPr/>
          <p:nvPr/>
        </p:nvGrpSpPr>
        <p:grpSpPr>
          <a:xfrm>
            <a:off x="0" y="0"/>
            <a:ext cx="18288000" cy="2060299"/>
            <a:chOff x="0" y="-38100"/>
            <a:chExt cx="5694120" cy="750693"/>
          </a:xfrm>
        </p:grpSpPr>
        <p:sp>
          <p:nvSpPr>
            <p:cNvPr id="17" name="Freeform 19">
              <a:extLst>
                <a:ext uri="{FF2B5EF4-FFF2-40B4-BE49-F238E27FC236}">
                  <a16:creationId xmlns:a16="http://schemas.microsoft.com/office/drawing/2014/main" id="{49926DA6-0D03-4A74-89E2-759C4CA81E76}"/>
                </a:ext>
              </a:extLst>
            </p:cNvPr>
            <p:cNvSpPr/>
            <p:nvPr/>
          </p:nvSpPr>
          <p:spPr>
            <a:xfrm>
              <a:off x="0" y="90054"/>
              <a:ext cx="5694119" cy="622539"/>
            </a:xfrm>
            <a:custGeom>
              <a:avLst/>
              <a:gdLst/>
              <a:ahLst/>
              <a:cxnLst/>
              <a:rect l="l" t="t" r="r" b="b"/>
              <a:pathLst>
                <a:path w="5694119" h="622539">
                  <a:moveTo>
                    <a:pt x="0" y="0"/>
                  </a:moveTo>
                  <a:lnTo>
                    <a:pt x="5694119" y="0"/>
                  </a:lnTo>
                  <a:lnTo>
                    <a:pt x="5694119" y="622539"/>
                  </a:lnTo>
                  <a:lnTo>
                    <a:pt x="0" y="622539"/>
                  </a:lnTo>
                  <a:close/>
                </a:path>
              </a:pathLst>
            </a:custGeom>
            <a:solidFill>
              <a:srgbClr val="545454"/>
            </a:solidFill>
          </p:spPr>
        </p:sp>
        <p:sp>
          <p:nvSpPr>
            <p:cNvPr id="18" name="TextBox 20">
              <a:extLst>
                <a:ext uri="{FF2B5EF4-FFF2-40B4-BE49-F238E27FC236}">
                  <a16:creationId xmlns:a16="http://schemas.microsoft.com/office/drawing/2014/main" id="{713E69B8-1C29-404C-8091-A7C5D71C1E95}"/>
                </a:ext>
              </a:extLst>
            </p:cNvPr>
            <p:cNvSpPr txBox="1"/>
            <p:nvPr/>
          </p:nvSpPr>
          <p:spPr>
            <a:xfrm>
              <a:off x="0" y="-38100"/>
              <a:ext cx="5694120" cy="660639"/>
            </a:xfrm>
            <a:prstGeom prst="rect">
              <a:avLst/>
            </a:prstGeom>
          </p:spPr>
          <p:txBody>
            <a:bodyPr lIns="50800" tIns="50800" rIns="50800" bIns="50800" rtlCol="0" anchor="ctr"/>
            <a:lstStyle/>
            <a:p>
              <a:pPr algn="ctr">
                <a:lnSpc>
                  <a:spcPts val="2659"/>
                </a:lnSpc>
                <a:spcBef>
                  <a:spcPct val="0"/>
                </a:spcBef>
              </a:pPr>
              <a:endParaRPr/>
            </a:p>
          </p:txBody>
        </p:sp>
      </p:grpSp>
      <p:sp>
        <p:nvSpPr>
          <p:cNvPr id="19" name="TextBox 18">
            <a:extLst>
              <a:ext uri="{FF2B5EF4-FFF2-40B4-BE49-F238E27FC236}">
                <a16:creationId xmlns:a16="http://schemas.microsoft.com/office/drawing/2014/main" id="{48FB6950-6AB6-4482-9AC1-1727A21D4FCD}"/>
              </a:ext>
            </a:extLst>
          </p:cNvPr>
          <p:cNvSpPr txBox="1"/>
          <p:nvPr/>
        </p:nvSpPr>
        <p:spPr>
          <a:xfrm>
            <a:off x="232718" y="731450"/>
            <a:ext cx="8530282" cy="865622"/>
          </a:xfrm>
          <a:prstGeom prst="rect">
            <a:avLst/>
          </a:prstGeom>
        </p:spPr>
        <p:txBody>
          <a:bodyPr wrap="square" lIns="0" tIns="0" rIns="0" bIns="0" rtlCol="0" anchor="t">
            <a:spAutoFit/>
          </a:bodyPr>
          <a:lstStyle/>
          <a:p>
            <a:pPr>
              <a:lnSpc>
                <a:spcPts val="7000"/>
              </a:lnSpc>
            </a:pPr>
            <a:r>
              <a:rPr lang="en-US" sz="4800" dirty="0">
                <a:solidFill>
                  <a:srgbClr val="FFFFFF"/>
                </a:solidFill>
                <a:latin typeface="League Spartan"/>
                <a:ea typeface="League Spartan"/>
                <a:cs typeface="League Spartan"/>
                <a:sym typeface="League Spartan"/>
              </a:rPr>
              <a:t>4. Data Preparation</a:t>
            </a:r>
          </a:p>
        </p:txBody>
      </p:sp>
    </p:spTree>
    <p:extLst>
      <p:ext uri="{BB962C8B-B14F-4D97-AF65-F5344CB8AC3E}">
        <p14:creationId xmlns:p14="http://schemas.microsoft.com/office/powerpoint/2010/main" val="33931631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144344" y="2414792"/>
            <a:ext cx="7063787" cy="1456152"/>
            <a:chOff x="0" y="0"/>
            <a:chExt cx="2103833" cy="373776"/>
          </a:xfrm>
          <a:solidFill>
            <a:srgbClr val="12759A"/>
          </a:solidFill>
        </p:grpSpPr>
        <p:sp>
          <p:nvSpPr>
            <p:cNvPr id="3" name="Freeform 3"/>
            <p:cNvSpPr/>
            <p:nvPr/>
          </p:nvSpPr>
          <p:spPr>
            <a:xfrm>
              <a:off x="0" y="0"/>
              <a:ext cx="2103833" cy="373776"/>
            </a:xfrm>
            <a:custGeom>
              <a:avLst/>
              <a:gdLst/>
              <a:ahLst/>
              <a:cxnLst/>
              <a:rect l="l" t="t" r="r" b="b"/>
              <a:pathLst>
                <a:path w="2103833" h="373776">
                  <a:moveTo>
                    <a:pt x="0" y="0"/>
                  </a:moveTo>
                  <a:lnTo>
                    <a:pt x="2103833" y="0"/>
                  </a:lnTo>
                  <a:lnTo>
                    <a:pt x="2103833" y="373776"/>
                  </a:lnTo>
                  <a:lnTo>
                    <a:pt x="0" y="373776"/>
                  </a:lnTo>
                  <a:close/>
                </a:path>
              </a:pathLst>
            </a:custGeom>
            <a:grpFill/>
          </p:spPr>
        </p:sp>
        <p:sp>
          <p:nvSpPr>
            <p:cNvPr id="4" name="TextBox 4"/>
            <p:cNvSpPr txBox="1"/>
            <p:nvPr/>
          </p:nvSpPr>
          <p:spPr>
            <a:xfrm>
              <a:off x="0" y="-38100"/>
              <a:ext cx="2103833" cy="411876"/>
            </a:xfrm>
            <a:prstGeom prst="rect">
              <a:avLst/>
            </a:prstGeom>
            <a:grpFill/>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2144344" y="4379200"/>
            <a:ext cx="7063787" cy="1456152"/>
            <a:chOff x="0" y="0"/>
            <a:chExt cx="2103833" cy="373776"/>
          </a:xfrm>
          <a:solidFill>
            <a:srgbClr val="12759A"/>
          </a:solidFill>
        </p:grpSpPr>
        <p:sp>
          <p:nvSpPr>
            <p:cNvPr id="6" name="Freeform 6"/>
            <p:cNvSpPr/>
            <p:nvPr/>
          </p:nvSpPr>
          <p:spPr>
            <a:xfrm>
              <a:off x="0" y="0"/>
              <a:ext cx="2103833" cy="373776"/>
            </a:xfrm>
            <a:custGeom>
              <a:avLst/>
              <a:gdLst/>
              <a:ahLst/>
              <a:cxnLst/>
              <a:rect l="l" t="t" r="r" b="b"/>
              <a:pathLst>
                <a:path w="2103833" h="373776">
                  <a:moveTo>
                    <a:pt x="0" y="0"/>
                  </a:moveTo>
                  <a:lnTo>
                    <a:pt x="2103833" y="0"/>
                  </a:lnTo>
                  <a:lnTo>
                    <a:pt x="2103833" y="373776"/>
                  </a:lnTo>
                  <a:lnTo>
                    <a:pt x="0" y="373776"/>
                  </a:lnTo>
                  <a:close/>
                </a:path>
              </a:pathLst>
            </a:custGeom>
            <a:grpFill/>
          </p:spPr>
        </p:sp>
        <p:sp>
          <p:nvSpPr>
            <p:cNvPr id="7" name="TextBox 7"/>
            <p:cNvSpPr txBox="1"/>
            <p:nvPr/>
          </p:nvSpPr>
          <p:spPr>
            <a:xfrm>
              <a:off x="0" y="-38100"/>
              <a:ext cx="2103833" cy="411876"/>
            </a:xfrm>
            <a:prstGeom prst="rect">
              <a:avLst/>
            </a:prstGeom>
            <a:grpFill/>
          </p:spPr>
          <p:txBody>
            <a:bodyPr lIns="50800" tIns="50800" rIns="50800" bIns="50800" rtlCol="0" anchor="ctr"/>
            <a:lstStyle/>
            <a:p>
              <a:pPr algn="ctr">
                <a:lnSpc>
                  <a:spcPts val="2659"/>
                </a:lnSpc>
                <a:spcBef>
                  <a:spcPct val="0"/>
                </a:spcBef>
              </a:pPr>
              <a:endParaRPr dirty="0"/>
            </a:p>
          </p:txBody>
        </p:sp>
      </p:grpSp>
      <p:grpSp>
        <p:nvGrpSpPr>
          <p:cNvPr id="8" name="Group 8"/>
          <p:cNvGrpSpPr/>
          <p:nvPr/>
        </p:nvGrpSpPr>
        <p:grpSpPr>
          <a:xfrm>
            <a:off x="2144344" y="6351631"/>
            <a:ext cx="7063787" cy="1456152"/>
            <a:chOff x="0" y="0"/>
            <a:chExt cx="2103833" cy="373776"/>
          </a:xfrm>
          <a:solidFill>
            <a:srgbClr val="12759A"/>
          </a:solidFill>
        </p:grpSpPr>
        <p:sp>
          <p:nvSpPr>
            <p:cNvPr id="9" name="Freeform 9"/>
            <p:cNvSpPr/>
            <p:nvPr/>
          </p:nvSpPr>
          <p:spPr>
            <a:xfrm>
              <a:off x="0" y="0"/>
              <a:ext cx="2103833" cy="373776"/>
            </a:xfrm>
            <a:custGeom>
              <a:avLst/>
              <a:gdLst/>
              <a:ahLst/>
              <a:cxnLst/>
              <a:rect l="l" t="t" r="r" b="b"/>
              <a:pathLst>
                <a:path w="2103833" h="373776">
                  <a:moveTo>
                    <a:pt x="0" y="0"/>
                  </a:moveTo>
                  <a:lnTo>
                    <a:pt x="2103833" y="0"/>
                  </a:lnTo>
                  <a:lnTo>
                    <a:pt x="2103833" y="373776"/>
                  </a:lnTo>
                  <a:lnTo>
                    <a:pt x="0" y="373776"/>
                  </a:lnTo>
                  <a:close/>
                </a:path>
              </a:pathLst>
            </a:custGeom>
            <a:grpFill/>
          </p:spPr>
        </p:sp>
        <p:sp>
          <p:nvSpPr>
            <p:cNvPr id="10" name="TextBox 10"/>
            <p:cNvSpPr txBox="1"/>
            <p:nvPr/>
          </p:nvSpPr>
          <p:spPr>
            <a:xfrm>
              <a:off x="0" y="-38100"/>
              <a:ext cx="2103833" cy="411876"/>
            </a:xfrm>
            <a:prstGeom prst="rect">
              <a:avLst/>
            </a:prstGeom>
            <a:grpFill/>
          </p:spPr>
          <p:txBody>
            <a:bodyPr lIns="50800" tIns="50800" rIns="50800" bIns="50800" rtlCol="0" anchor="ctr"/>
            <a:lstStyle/>
            <a:p>
              <a:pPr algn="ctr">
                <a:lnSpc>
                  <a:spcPts val="2659"/>
                </a:lnSpc>
                <a:spcBef>
                  <a:spcPct val="0"/>
                </a:spcBef>
              </a:pPr>
              <a:endParaRPr/>
            </a:p>
          </p:txBody>
        </p:sp>
      </p:grpSp>
      <p:grpSp>
        <p:nvGrpSpPr>
          <p:cNvPr id="11" name="Group 11"/>
          <p:cNvGrpSpPr/>
          <p:nvPr/>
        </p:nvGrpSpPr>
        <p:grpSpPr>
          <a:xfrm>
            <a:off x="9842107" y="2414792"/>
            <a:ext cx="7063787" cy="1456152"/>
            <a:chOff x="0" y="0"/>
            <a:chExt cx="2103833" cy="373776"/>
          </a:xfrm>
          <a:solidFill>
            <a:srgbClr val="12759A"/>
          </a:solidFill>
        </p:grpSpPr>
        <p:sp>
          <p:nvSpPr>
            <p:cNvPr id="12" name="Freeform 12"/>
            <p:cNvSpPr/>
            <p:nvPr/>
          </p:nvSpPr>
          <p:spPr>
            <a:xfrm>
              <a:off x="0" y="0"/>
              <a:ext cx="2103833" cy="373776"/>
            </a:xfrm>
            <a:custGeom>
              <a:avLst/>
              <a:gdLst/>
              <a:ahLst/>
              <a:cxnLst/>
              <a:rect l="l" t="t" r="r" b="b"/>
              <a:pathLst>
                <a:path w="2103833" h="373776">
                  <a:moveTo>
                    <a:pt x="0" y="0"/>
                  </a:moveTo>
                  <a:lnTo>
                    <a:pt x="2103833" y="0"/>
                  </a:lnTo>
                  <a:lnTo>
                    <a:pt x="2103833" y="373776"/>
                  </a:lnTo>
                  <a:lnTo>
                    <a:pt x="0" y="373776"/>
                  </a:lnTo>
                  <a:close/>
                </a:path>
              </a:pathLst>
            </a:custGeom>
            <a:grpFill/>
          </p:spPr>
        </p:sp>
        <p:sp>
          <p:nvSpPr>
            <p:cNvPr id="13" name="TextBox 13"/>
            <p:cNvSpPr txBox="1"/>
            <p:nvPr/>
          </p:nvSpPr>
          <p:spPr>
            <a:xfrm>
              <a:off x="0" y="-38100"/>
              <a:ext cx="2103833" cy="411876"/>
            </a:xfrm>
            <a:prstGeom prst="rect">
              <a:avLst/>
            </a:prstGeom>
            <a:grpFill/>
          </p:spPr>
          <p:txBody>
            <a:bodyPr lIns="50800" tIns="50800" rIns="50800" bIns="50800" rtlCol="0" anchor="ctr"/>
            <a:lstStyle/>
            <a:p>
              <a:pPr algn="ctr">
                <a:lnSpc>
                  <a:spcPts val="2659"/>
                </a:lnSpc>
                <a:spcBef>
                  <a:spcPct val="0"/>
                </a:spcBef>
              </a:pPr>
              <a:endParaRPr/>
            </a:p>
          </p:txBody>
        </p:sp>
      </p:grpSp>
      <p:grpSp>
        <p:nvGrpSpPr>
          <p:cNvPr id="14" name="Group 14"/>
          <p:cNvGrpSpPr/>
          <p:nvPr/>
        </p:nvGrpSpPr>
        <p:grpSpPr>
          <a:xfrm>
            <a:off x="9842107" y="4379200"/>
            <a:ext cx="7063787" cy="1456152"/>
            <a:chOff x="0" y="0"/>
            <a:chExt cx="2103833" cy="373776"/>
          </a:xfrm>
          <a:solidFill>
            <a:srgbClr val="12759A"/>
          </a:solidFill>
        </p:grpSpPr>
        <p:sp>
          <p:nvSpPr>
            <p:cNvPr id="15" name="Freeform 15"/>
            <p:cNvSpPr/>
            <p:nvPr/>
          </p:nvSpPr>
          <p:spPr>
            <a:xfrm>
              <a:off x="0" y="0"/>
              <a:ext cx="2103833" cy="373776"/>
            </a:xfrm>
            <a:custGeom>
              <a:avLst/>
              <a:gdLst/>
              <a:ahLst/>
              <a:cxnLst/>
              <a:rect l="l" t="t" r="r" b="b"/>
              <a:pathLst>
                <a:path w="2103833" h="373776">
                  <a:moveTo>
                    <a:pt x="0" y="0"/>
                  </a:moveTo>
                  <a:lnTo>
                    <a:pt x="2103833" y="0"/>
                  </a:lnTo>
                  <a:lnTo>
                    <a:pt x="2103833" y="373776"/>
                  </a:lnTo>
                  <a:lnTo>
                    <a:pt x="0" y="373776"/>
                  </a:lnTo>
                  <a:close/>
                </a:path>
              </a:pathLst>
            </a:custGeom>
            <a:grpFill/>
          </p:spPr>
        </p:sp>
        <p:sp>
          <p:nvSpPr>
            <p:cNvPr id="16" name="TextBox 16"/>
            <p:cNvSpPr txBox="1"/>
            <p:nvPr/>
          </p:nvSpPr>
          <p:spPr>
            <a:xfrm>
              <a:off x="0" y="-38100"/>
              <a:ext cx="2103833" cy="411876"/>
            </a:xfrm>
            <a:prstGeom prst="rect">
              <a:avLst/>
            </a:prstGeom>
            <a:grpFill/>
          </p:spPr>
          <p:txBody>
            <a:bodyPr lIns="50800" tIns="50800" rIns="50800" bIns="50800" rtlCol="0" anchor="ctr"/>
            <a:lstStyle/>
            <a:p>
              <a:pPr algn="ctr">
                <a:lnSpc>
                  <a:spcPts val="2659"/>
                </a:lnSpc>
                <a:spcBef>
                  <a:spcPct val="0"/>
                </a:spcBef>
              </a:pPr>
              <a:endParaRPr/>
            </a:p>
          </p:txBody>
        </p:sp>
      </p:grpSp>
      <p:grpSp>
        <p:nvGrpSpPr>
          <p:cNvPr id="17" name="Group 17"/>
          <p:cNvGrpSpPr/>
          <p:nvPr/>
        </p:nvGrpSpPr>
        <p:grpSpPr>
          <a:xfrm>
            <a:off x="9842107" y="6324787"/>
            <a:ext cx="7063787" cy="1456152"/>
            <a:chOff x="0" y="0"/>
            <a:chExt cx="2103833" cy="373776"/>
          </a:xfrm>
          <a:solidFill>
            <a:srgbClr val="12759A"/>
          </a:solidFill>
        </p:grpSpPr>
        <p:sp>
          <p:nvSpPr>
            <p:cNvPr id="18" name="Freeform 18"/>
            <p:cNvSpPr/>
            <p:nvPr/>
          </p:nvSpPr>
          <p:spPr>
            <a:xfrm>
              <a:off x="0" y="0"/>
              <a:ext cx="2103833" cy="373776"/>
            </a:xfrm>
            <a:custGeom>
              <a:avLst/>
              <a:gdLst/>
              <a:ahLst/>
              <a:cxnLst/>
              <a:rect l="l" t="t" r="r" b="b"/>
              <a:pathLst>
                <a:path w="2103833" h="373776">
                  <a:moveTo>
                    <a:pt x="0" y="0"/>
                  </a:moveTo>
                  <a:lnTo>
                    <a:pt x="2103833" y="0"/>
                  </a:lnTo>
                  <a:lnTo>
                    <a:pt x="2103833" y="373776"/>
                  </a:lnTo>
                  <a:lnTo>
                    <a:pt x="0" y="373776"/>
                  </a:lnTo>
                  <a:close/>
                </a:path>
              </a:pathLst>
            </a:custGeom>
            <a:grpFill/>
          </p:spPr>
        </p:sp>
        <p:sp>
          <p:nvSpPr>
            <p:cNvPr id="19" name="TextBox 19"/>
            <p:cNvSpPr txBox="1"/>
            <p:nvPr/>
          </p:nvSpPr>
          <p:spPr>
            <a:xfrm>
              <a:off x="0" y="-38100"/>
              <a:ext cx="2103833" cy="411876"/>
            </a:xfrm>
            <a:prstGeom prst="rect">
              <a:avLst/>
            </a:prstGeom>
            <a:grpFill/>
          </p:spPr>
          <p:txBody>
            <a:bodyPr lIns="50800" tIns="50800" rIns="50800" bIns="50800" rtlCol="0" anchor="ctr"/>
            <a:lstStyle/>
            <a:p>
              <a:pPr algn="ctr">
                <a:lnSpc>
                  <a:spcPts val="2659"/>
                </a:lnSpc>
                <a:spcBef>
                  <a:spcPct val="0"/>
                </a:spcBef>
              </a:pPr>
              <a:endParaRPr/>
            </a:p>
          </p:txBody>
        </p:sp>
      </p:grpSp>
      <p:sp>
        <p:nvSpPr>
          <p:cNvPr id="33" name="TextBox 33"/>
          <p:cNvSpPr txBox="1"/>
          <p:nvPr/>
        </p:nvSpPr>
        <p:spPr>
          <a:xfrm>
            <a:off x="2235081" y="2547345"/>
            <a:ext cx="5152120" cy="721351"/>
          </a:xfrm>
          <a:prstGeom prst="rect">
            <a:avLst/>
          </a:prstGeom>
        </p:spPr>
        <p:txBody>
          <a:bodyPr wrap="square" lIns="0" tIns="0" rIns="0" bIns="0" rtlCol="0" anchor="t">
            <a:spAutoFit/>
          </a:bodyPr>
          <a:lstStyle/>
          <a:p>
            <a:pPr algn="l">
              <a:lnSpc>
                <a:spcPts val="6114"/>
              </a:lnSpc>
            </a:pPr>
            <a:r>
              <a:rPr lang="en-US" sz="3500" b="1" dirty="0">
                <a:solidFill>
                  <a:srgbClr val="FFFFFF"/>
                </a:solidFill>
                <a:latin typeface="League Spartan" panose="020B0604020202020204" charset="0"/>
                <a:ea typeface="Blinker"/>
                <a:cs typeface="Blinker"/>
                <a:sym typeface="Blinker"/>
              </a:rPr>
              <a:t>Introduction</a:t>
            </a:r>
          </a:p>
        </p:txBody>
      </p:sp>
      <p:sp>
        <p:nvSpPr>
          <p:cNvPr id="34" name="TextBox 34"/>
          <p:cNvSpPr txBox="1"/>
          <p:nvPr/>
        </p:nvSpPr>
        <p:spPr>
          <a:xfrm>
            <a:off x="2235081" y="4546736"/>
            <a:ext cx="6387483" cy="721351"/>
          </a:xfrm>
          <a:prstGeom prst="rect">
            <a:avLst/>
          </a:prstGeom>
        </p:spPr>
        <p:txBody>
          <a:bodyPr wrap="square" lIns="0" tIns="0" rIns="0" bIns="0" rtlCol="0" anchor="t">
            <a:spAutoFit/>
          </a:bodyPr>
          <a:lstStyle/>
          <a:p>
            <a:pPr algn="l">
              <a:lnSpc>
                <a:spcPts val="6114"/>
              </a:lnSpc>
            </a:pPr>
            <a:r>
              <a:rPr lang="en-US" sz="3500" b="1" dirty="0">
                <a:solidFill>
                  <a:srgbClr val="FFFFFF"/>
                </a:solidFill>
                <a:latin typeface="League Spartan" panose="020B0604020202020204" charset="0"/>
                <a:ea typeface="Blinker"/>
                <a:cs typeface="Blinker"/>
                <a:sym typeface="Blinker"/>
              </a:rPr>
              <a:t>Domain Knowledge - Tools</a:t>
            </a:r>
          </a:p>
        </p:txBody>
      </p:sp>
      <p:sp>
        <p:nvSpPr>
          <p:cNvPr id="35" name="TextBox 35"/>
          <p:cNvSpPr txBox="1"/>
          <p:nvPr/>
        </p:nvSpPr>
        <p:spPr>
          <a:xfrm>
            <a:off x="2256756" y="6467531"/>
            <a:ext cx="6140410" cy="725199"/>
          </a:xfrm>
          <a:prstGeom prst="rect">
            <a:avLst/>
          </a:prstGeom>
        </p:spPr>
        <p:txBody>
          <a:bodyPr wrap="square" lIns="0" tIns="0" rIns="0" bIns="0" rtlCol="0" anchor="t">
            <a:spAutoFit/>
          </a:bodyPr>
          <a:lstStyle/>
          <a:p>
            <a:pPr algn="l">
              <a:lnSpc>
                <a:spcPts val="6114"/>
              </a:lnSpc>
            </a:pPr>
            <a:r>
              <a:rPr lang="en-US" sz="3500" b="1" dirty="0">
                <a:solidFill>
                  <a:srgbClr val="FFFFFF"/>
                </a:solidFill>
                <a:latin typeface="League Spartan" panose="020B0604020202020204" charset="0"/>
                <a:ea typeface="Blinker"/>
                <a:cs typeface="Blinker"/>
                <a:sym typeface="Blinker"/>
              </a:rPr>
              <a:t>Customer Segmentation</a:t>
            </a:r>
          </a:p>
        </p:txBody>
      </p:sp>
      <p:sp>
        <p:nvSpPr>
          <p:cNvPr id="37" name="TextBox 37"/>
          <p:cNvSpPr txBox="1"/>
          <p:nvPr/>
        </p:nvSpPr>
        <p:spPr>
          <a:xfrm>
            <a:off x="9980183" y="4546736"/>
            <a:ext cx="4309601" cy="725199"/>
          </a:xfrm>
          <a:prstGeom prst="rect">
            <a:avLst/>
          </a:prstGeom>
        </p:spPr>
        <p:txBody>
          <a:bodyPr wrap="square" lIns="0" tIns="0" rIns="0" bIns="0" rtlCol="0" anchor="t">
            <a:spAutoFit/>
          </a:bodyPr>
          <a:lstStyle/>
          <a:p>
            <a:pPr algn="l">
              <a:lnSpc>
                <a:spcPts val="6114"/>
              </a:lnSpc>
            </a:pPr>
            <a:r>
              <a:rPr lang="en-US" sz="3500" b="1" dirty="0">
                <a:solidFill>
                  <a:srgbClr val="FFFFFF"/>
                </a:solidFill>
                <a:latin typeface="League Spartan" panose="020B0604020202020204" charset="0"/>
                <a:ea typeface="Blinker"/>
                <a:cs typeface="Blinker"/>
                <a:sym typeface="Blinker"/>
              </a:rPr>
              <a:t>Data Preparation</a:t>
            </a:r>
          </a:p>
        </p:txBody>
      </p:sp>
      <p:sp>
        <p:nvSpPr>
          <p:cNvPr id="38" name="TextBox 38"/>
          <p:cNvSpPr txBox="1"/>
          <p:nvPr/>
        </p:nvSpPr>
        <p:spPr>
          <a:xfrm>
            <a:off x="9976554" y="6433212"/>
            <a:ext cx="6023708" cy="700961"/>
          </a:xfrm>
          <a:prstGeom prst="rect">
            <a:avLst/>
          </a:prstGeom>
        </p:spPr>
        <p:txBody>
          <a:bodyPr wrap="square" lIns="0" tIns="0" rIns="0" bIns="0" rtlCol="0" anchor="t">
            <a:spAutoFit/>
          </a:bodyPr>
          <a:lstStyle>
            <a:defPPr>
              <a:defRPr lang="en-US"/>
            </a:defPPr>
            <a:lvl1pPr>
              <a:lnSpc>
                <a:spcPts val="6114"/>
              </a:lnSpc>
              <a:defRPr sz="3500" b="1">
                <a:solidFill>
                  <a:srgbClr val="FFFFFF"/>
                </a:solidFill>
                <a:latin typeface="League Spartan" panose="020B0604020202020204" charset="0"/>
                <a:ea typeface="Blinker"/>
                <a:cs typeface="Blinker"/>
              </a:defRPr>
            </a:lvl1pPr>
          </a:lstStyle>
          <a:p>
            <a:r>
              <a:rPr lang="en-US" dirty="0">
                <a:sym typeface="Blinker"/>
              </a:rPr>
              <a:t>Cross Sell</a:t>
            </a:r>
          </a:p>
        </p:txBody>
      </p:sp>
      <p:sp>
        <p:nvSpPr>
          <p:cNvPr id="42" name="TextBox 33">
            <a:extLst>
              <a:ext uri="{FF2B5EF4-FFF2-40B4-BE49-F238E27FC236}">
                <a16:creationId xmlns:a16="http://schemas.microsoft.com/office/drawing/2014/main" id="{6DFFA365-9926-47D0-B1E9-4D788FC7FCBB}"/>
              </a:ext>
            </a:extLst>
          </p:cNvPr>
          <p:cNvSpPr txBox="1"/>
          <p:nvPr/>
        </p:nvSpPr>
        <p:spPr>
          <a:xfrm>
            <a:off x="9980183" y="2563513"/>
            <a:ext cx="6750563" cy="721351"/>
          </a:xfrm>
          <a:prstGeom prst="rect">
            <a:avLst/>
          </a:prstGeom>
        </p:spPr>
        <p:txBody>
          <a:bodyPr wrap="square" lIns="0" tIns="0" rIns="0" bIns="0" rtlCol="0" anchor="t">
            <a:spAutoFit/>
          </a:bodyPr>
          <a:lstStyle/>
          <a:p>
            <a:pPr>
              <a:lnSpc>
                <a:spcPts val="6114"/>
              </a:lnSpc>
            </a:pPr>
            <a:r>
              <a:rPr lang="en-US" sz="3500" b="1" dirty="0">
                <a:solidFill>
                  <a:srgbClr val="FFFFFF"/>
                </a:solidFill>
                <a:latin typeface="League Spartan" panose="020B0604020202020204" charset="0"/>
                <a:ea typeface="Blinker"/>
                <a:cs typeface="Blinker"/>
                <a:sym typeface="Blinker"/>
              </a:rPr>
              <a:t>Business Goals – Work Scope</a:t>
            </a:r>
          </a:p>
        </p:txBody>
      </p:sp>
      <p:sp>
        <p:nvSpPr>
          <p:cNvPr id="43" name="TextBox 10">
            <a:extLst>
              <a:ext uri="{FF2B5EF4-FFF2-40B4-BE49-F238E27FC236}">
                <a16:creationId xmlns:a16="http://schemas.microsoft.com/office/drawing/2014/main" id="{99938C8D-27C5-423A-9975-E84A2FC5C3FF}"/>
              </a:ext>
            </a:extLst>
          </p:cNvPr>
          <p:cNvSpPr txBox="1"/>
          <p:nvPr/>
        </p:nvSpPr>
        <p:spPr>
          <a:xfrm>
            <a:off x="2144344" y="8060501"/>
            <a:ext cx="7063787" cy="1604581"/>
          </a:xfrm>
          <a:prstGeom prst="rect">
            <a:avLst/>
          </a:prstGeom>
          <a:solidFill>
            <a:srgbClr val="12759A"/>
          </a:solidFill>
        </p:spPr>
        <p:txBody>
          <a:bodyPr lIns="50800" tIns="50800" rIns="50800" bIns="50800" rtlCol="0" anchor="ctr"/>
          <a:lstStyle/>
          <a:p>
            <a:pPr algn="ctr">
              <a:lnSpc>
                <a:spcPts val="2659"/>
              </a:lnSpc>
              <a:spcBef>
                <a:spcPct val="0"/>
              </a:spcBef>
            </a:pPr>
            <a:endParaRPr/>
          </a:p>
        </p:txBody>
      </p:sp>
      <p:sp>
        <p:nvSpPr>
          <p:cNvPr id="44" name="TextBox 10">
            <a:extLst>
              <a:ext uri="{FF2B5EF4-FFF2-40B4-BE49-F238E27FC236}">
                <a16:creationId xmlns:a16="http://schemas.microsoft.com/office/drawing/2014/main" id="{7D992BAA-C9C0-4008-B1E3-913AC70920CA}"/>
              </a:ext>
            </a:extLst>
          </p:cNvPr>
          <p:cNvSpPr txBox="1"/>
          <p:nvPr/>
        </p:nvSpPr>
        <p:spPr>
          <a:xfrm>
            <a:off x="9842107" y="8060501"/>
            <a:ext cx="7063787" cy="1604581"/>
          </a:xfrm>
          <a:prstGeom prst="rect">
            <a:avLst/>
          </a:prstGeom>
          <a:solidFill>
            <a:srgbClr val="12759A"/>
          </a:solidFill>
        </p:spPr>
        <p:txBody>
          <a:bodyPr lIns="50800" tIns="50800" rIns="50800" bIns="50800" rtlCol="0" anchor="ctr"/>
          <a:lstStyle/>
          <a:p>
            <a:pPr algn="ctr">
              <a:lnSpc>
                <a:spcPts val="2659"/>
              </a:lnSpc>
              <a:spcBef>
                <a:spcPct val="0"/>
              </a:spcBef>
            </a:pPr>
            <a:endParaRPr/>
          </a:p>
        </p:txBody>
      </p:sp>
      <p:sp>
        <p:nvSpPr>
          <p:cNvPr id="45" name="TextBox 35">
            <a:extLst>
              <a:ext uri="{FF2B5EF4-FFF2-40B4-BE49-F238E27FC236}">
                <a16:creationId xmlns:a16="http://schemas.microsoft.com/office/drawing/2014/main" id="{AE430D0F-E4E7-4A7C-B885-BA6D076E86AD}"/>
              </a:ext>
            </a:extLst>
          </p:cNvPr>
          <p:cNvSpPr txBox="1"/>
          <p:nvPr/>
        </p:nvSpPr>
        <p:spPr>
          <a:xfrm>
            <a:off x="2235081" y="8325396"/>
            <a:ext cx="6140410" cy="700961"/>
          </a:xfrm>
          <a:prstGeom prst="rect">
            <a:avLst/>
          </a:prstGeom>
        </p:spPr>
        <p:txBody>
          <a:bodyPr wrap="square" lIns="0" tIns="0" rIns="0" bIns="0" rtlCol="0" anchor="t">
            <a:spAutoFit/>
          </a:bodyPr>
          <a:lstStyle>
            <a:defPPr>
              <a:defRPr lang="en-US"/>
            </a:defPPr>
            <a:lvl1pPr>
              <a:lnSpc>
                <a:spcPts val="6114"/>
              </a:lnSpc>
              <a:defRPr sz="3500" b="1">
                <a:solidFill>
                  <a:srgbClr val="FFFFFF"/>
                </a:solidFill>
                <a:latin typeface="League Spartan" panose="020B0604020202020204" charset="0"/>
                <a:ea typeface="Blinker"/>
                <a:cs typeface="Blinker"/>
              </a:defRPr>
            </a:lvl1pPr>
          </a:lstStyle>
          <a:p>
            <a:r>
              <a:rPr lang="en-US" dirty="0">
                <a:sym typeface="Blinker"/>
              </a:rPr>
              <a:t>Data Analysis</a:t>
            </a:r>
          </a:p>
        </p:txBody>
      </p:sp>
      <p:sp>
        <p:nvSpPr>
          <p:cNvPr id="46" name="TextBox 35">
            <a:extLst>
              <a:ext uri="{FF2B5EF4-FFF2-40B4-BE49-F238E27FC236}">
                <a16:creationId xmlns:a16="http://schemas.microsoft.com/office/drawing/2014/main" id="{1E757E91-0940-4C75-A9FA-4084E76D0903}"/>
              </a:ext>
            </a:extLst>
          </p:cNvPr>
          <p:cNvSpPr txBox="1"/>
          <p:nvPr/>
        </p:nvSpPr>
        <p:spPr>
          <a:xfrm>
            <a:off x="9919766" y="8342207"/>
            <a:ext cx="6140410" cy="721351"/>
          </a:xfrm>
          <a:prstGeom prst="rect">
            <a:avLst/>
          </a:prstGeom>
        </p:spPr>
        <p:txBody>
          <a:bodyPr wrap="square" lIns="0" tIns="0" rIns="0" bIns="0" rtlCol="0" anchor="t">
            <a:spAutoFit/>
          </a:bodyPr>
          <a:lstStyle>
            <a:defPPr>
              <a:defRPr lang="en-US"/>
            </a:defPPr>
            <a:lvl1pPr>
              <a:lnSpc>
                <a:spcPts val="6114"/>
              </a:lnSpc>
              <a:defRPr sz="3500" b="1">
                <a:solidFill>
                  <a:srgbClr val="FFFFFF"/>
                </a:solidFill>
                <a:latin typeface="League Spartan" panose="020B0604020202020204" charset="0"/>
                <a:ea typeface="Blinker"/>
                <a:cs typeface="Blinker"/>
              </a:defRPr>
            </a:lvl1pPr>
          </a:lstStyle>
          <a:p>
            <a:r>
              <a:rPr lang="en-US" dirty="0">
                <a:sym typeface="Blinker"/>
              </a:rPr>
              <a:t>Conclusion</a:t>
            </a:r>
          </a:p>
        </p:txBody>
      </p:sp>
      <p:sp>
        <p:nvSpPr>
          <p:cNvPr id="39" name="Freeform 32">
            <a:extLst>
              <a:ext uri="{FF2B5EF4-FFF2-40B4-BE49-F238E27FC236}">
                <a16:creationId xmlns:a16="http://schemas.microsoft.com/office/drawing/2014/main" id="{9BBFFE7C-748E-4D1E-8C65-B36615E9C19E}"/>
              </a:ext>
            </a:extLst>
          </p:cNvPr>
          <p:cNvSpPr/>
          <p:nvPr/>
        </p:nvSpPr>
        <p:spPr>
          <a:xfrm>
            <a:off x="-537367" y="9043168"/>
            <a:ext cx="1540171" cy="1243831"/>
          </a:xfrm>
          <a:custGeom>
            <a:avLst/>
            <a:gdLst/>
            <a:ahLst/>
            <a:cxnLst/>
            <a:rect l="l" t="t" r="r" b="b"/>
            <a:pathLst>
              <a:path w="3292689" h="2992231">
                <a:moveTo>
                  <a:pt x="0" y="0"/>
                </a:moveTo>
                <a:lnTo>
                  <a:pt x="3292689" y="0"/>
                </a:lnTo>
                <a:lnTo>
                  <a:pt x="3292689" y="2992231"/>
                </a:lnTo>
                <a:lnTo>
                  <a:pt x="0" y="299223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49" name="Group 18">
            <a:extLst>
              <a:ext uri="{FF2B5EF4-FFF2-40B4-BE49-F238E27FC236}">
                <a16:creationId xmlns:a16="http://schemas.microsoft.com/office/drawing/2014/main" id="{C2A65698-4D15-489D-9CB6-AFCEBBCC346D}"/>
              </a:ext>
            </a:extLst>
          </p:cNvPr>
          <p:cNvGrpSpPr/>
          <p:nvPr/>
        </p:nvGrpSpPr>
        <p:grpSpPr>
          <a:xfrm>
            <a:off x="0" y="-117199"/>
            <a:ext cx="18288000" cy="2060299"/>
            <a:chOff x="0" y="-38100"/>
            <a:chExt cx="5694120" cy="750693"/>
          </a:xfrm>
        </p:grpSpPr>
        <p:sp>
          <p:nvSpPr>
            <p:cNvPr id="50" name="Freeform 19">
              <a:extLst>
                <a:ext uri="{FF2B5EF4-FFF2-40B4-BE49-F238E27FC236}">
                  <a16:creationId xmlns:a16="http://schemas.microsoft.com/office/drawing/2014/main" id="{81EAA14F-A355-4CAD-8743-1A01B80D9D0C}"/>
                </a:ext>
              </a:extLst>
            </p:cNvPr>
            <p:cNvSpPr/>
            <p:nvPr/>
          </p:nvSpPr>
          <p:spPr>
            <a:xfrm>
              <a:off x="0" y="90054"/>
              <a:ext cx="5694119" cy="622539"/>
            </a:xfrm>
            <a:custGeom>
              <a:avLst/>
              <a:gdLst/>
              <a:ahLst/>
              <a:cxnLst/>
              <a:rect l="l" t="t" r="r" b="b"/>
              <a:pathLst>
                <a:path w="5694119" h="622539">
                  <a:moveTo>
                    <a:pt x="0" y="0"/>
                  </a:moveTo>
                  <a:lnTo>
                    <a:pt x="5694119" y="0"/>
                  </a:lnTo>
                  <a:lnTo>
                    <a:pt x="5694119" y="622539"/>
                  </a:lnTo>
                  <a:lnTo>
                    <a:pt x="0" y="622539"/>
                  </a:lnTo>
                  <a:close/>
                </a:path>
              </a:pathLst>
            </a:custGeom>
            <a:solidFill>
              <a:srgbClr val="545454"/>
            </a:solidFill>
          </p:spPr>
        </p:sp>
        <p:sp>
          <p:nvSpPr>
            <p:cNvPr id="51" name="TextBox 20">
              <a:extLst>
                <a:ext uri="{FF2B5EF4-FFF2-40B4-BE49-F238E27FC236}">
                  <a16:creationId xmlns:a16="http://schemas.microsoft.com/office/drawing/2014/main" id="{B1D2F6A6-1E95-4902-B0D2-5689D64DBACD}"/>
                </a:ext>
              </a:extLst>
            </p:cNvPr>
            <p:cNvSpPr txBox="1"/>
            <p:nvPr/>
          </p:nvSpPr>
          <p:spPr>
            <a:xfrm>
              <a:off x="0" y="-38100"/>
              <a:ext cx="5694120" cy="660639"/>
            </a:xfrm>
            <a:prstGeom prst="rect">
              <a:avLst/>
            </a:prstGeom>
          </p:spPr>
          <p:txBody>
            <a:bodyPr lIns="50800" tIns="50800" rIns="50800" bIns="50800" rtlCol="0" anchor="ctr"/>
            <a:lstStyle/>
            <a:p>
              <a:pPr algn="ctr">
                <a:lnSpc>
                  <a:spcPts val="2659"/>
                </a:lnSpc>
                <a:spcBef>
                  <a:spcPct val="0"/>
                </a:spcBef>
              </a:pPr>
              <a:endParaRPr/>
            </a:p>
          </p:txBody>
        </p:sp>
      </p:grpSp>
      <p:sp>
        <p:nvSpPr>
          <p:cNvPr id="52" name="TextBox 24">
            <a:extLst>
              <a:ext uri="{FF2B5EF4-FFF2-40B4-BE49-F238E27FC236}">
                <a16:creationId xmlns:a16="http://schemas.microsoft.com/office/drawing/2014/main" id="{3D14DCA0-C8AC-4761-9BD2-C9AB113D9836}"/>
              </a:ext>
            </a:extLst>
          </p:cNvPr>
          <p:cNvSpPr txBox="1"/>
          <p:nvPr/>
        </p:nvSpPr>
        <p:spPr>
          <a:xfrm>
            <a:off x="232718" y="614251"/>
            <a:ext cx="6535658" cy="857927"/>
          </a:xfrm>
          <a:prstGeom prst="rect">
            <a:avLst/>
          </a:prstGeom>
        </p:spPr>
        <p:txBody>
          <a:bodyPr wrap="square" lIns="0" tIns="0" rIns="0" bIns="0" rtlCol="0" anchor="t">
            <a:spAutoFit/>
          </a:bodyPr>
          <a:lstStyle/>
          <a:p>
            <a:pPr>
              <a:lnSpc>
                <a:spcPts val="7000"/>
              </a:lnSpc>
            </a:pPr>
            <a:r>
              <a:rPr lang="en-US" sz="4800" dirty="0">
                <a:solidFill>
                  <a:srgbClr val="FFFFFF"/>
                </a:solidFill>
                <a:latin typeface="League Spartan"/>
                <a:ea typeface="League Spartan"/>
                <a:cs typeface="League Spartan"/>
                <a:sym typeface="League Spartan"/>
              </a:rPr>
              <a:t>Table Of Content</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AutoShape 2" descr="Power BI png images | PNGWing">
            <a:extLst>
              <a:ext uri="{FF2B5EF4-FFF2-40B4-BE49-F238E27FC236}">
                <a16:creationId xmlns:a16="http://schemas.microsoft.com/office/drawing/2014/main" id="{0B771F7A-6688-4B27-8BCF-4ECB0558DD04}"/>
              </a:ext>
            </a:extLst>
          </p:cNvPr>
          <p:cNvSpPr>
            <a:spLocks noChangeAspect="1" noChangeArrowheads="1"/>
          </p:cNvSpPr>
          <p:nvPr/>
        </p:nvSpPr>
        <p:spPr bwMode="auto">
          <a:xfrm>
            <a:off x="9651645" y="4359341"/>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vi-VN"/>
          </a:p>
        </p:txBody>
      </p:sp>
      <p:sp>
        <p:nvSpPr>
          <p:cNvPr id="18" name="AutoShape 4" descr="Power BI png images | PNGWing">
            <a:extLst>
              <a:ext uri="{FF2B5EF4-FFF2-40B4-BE49-F238E27FC236}">
                <a16:creationId xmlns:a16="http://schemas.microsoft.com/office/drawing/2014/main" id="{5BF61948-1B51-4361-9D98-1D5495C0C918}"/>
              </a:ext>
            </a:extLst>
          </p:cNvPr>
          <p:cNvSpPr>
            <a:spLocks noChangeAspect="1" noChangeArrowheads="1"/>
          </p:cNvSpPr>
          <p:nvPr/>
        </p:nvSpPr>
        <p:spPr bwMode="auto">
          <a:xfrm>
            <a:off x="9804045" y="4511741"/>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vi-VN"/>
          </a:p>
        </p:txBody>
      </p:sp>
      <p:sp>
        <p:nvSpPr>
          <p:cNvPr id="91" name="Left Bracket 90">
            <a:extLst>
              <a:ext uri="{FF2B5EF4-FFF2-40B4-BE49-F238E27FC236}">
                <a16:creationId xmlns:a16="http://schemas.microsoft.com/office/drawing/2014/main" id="{FB7425C1-4329-4682-9184-94A85D48B88D}"/>
              </a:ext>
            </a:extLst>
          </p:cNvPr>
          <p:cNvSpPr/>
          <p:nvPr/>
        </p:nvSpPr>
        <p:spPr>
          <a:xfrm>
            <a:off x="7741986" y="2802694"/>
            <a:ext cx="137000" cy="824316"/>
          </a:xfrm>
          <a:prstGeom prst="leftBracket">
            <a:avLst/>
          </a:prstGeom>
          <a:ln w="19050">
            <a:solidFill>
              <a:srgbClr val="12759A"/>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ln>
                <a:solidFill>
                  <a:schemeClr val="accent1"/>
                </a:solidFill>
              </a:ln>
              <a:latin typeface="Blinker" panose="020B0604020202020204" charset="0"/>
            </a:endParaRPr>
          </a:p>
        </p:txBody>
      </p:sp>
      <p:cxnSp>
        <p:nvCxnSpPr>
          <p:cNvPr id="92" name="Straight Connector 91">
            <a:extLst>
              <a:ext uri="{FF2B5EF4-FFF2-40B4-BE49-F238E27FC236}">
                <a16:creationId xmlns:a16="http://schemas.microsoft.com/office/drawing/2014/main" id="{9411D853-D43E-48BB-9EC9-B83255C64CBD}"/>
              </a:ext>
            </a:extLst>
          </p:cNvPr>
          <p:cNvCxnSpPr>
            <a:cxnSpLocks/>
            <a:stCxn id="91" idx="1"/>
          </p:cNvCxnSpPr>
          <p:nvPr/>
        </p:nvCxnSpPr>
        <p:spPr>
          <a:xfrm flipH="1">
            <a:off x="7399086" y="3214852"/>
            <a:ext cx="342900" cy="0"/>
          </a:xfrm>
          <a:prstGeom prst="line">
            <a:avLst/>
          </a:prstGeom>
          <a:ln w="19050">
            <a:solidFill>
              <a:srgbClr val="12759A"/>
            </a:solidFill>
          </a:ln>
        </p:spPr>
        <p:style>
          <a:lnRef idx="1">
            <a:schemeClr val="dk1"/>
          </a:lnRef>
          <a:fillRef idx="0">
            <a:schemeClr val="dk1"/>
          </a:fillRef>
          <a:effectRef idx="0">
            <a:schemeClr val="dk1"/>
          </a:effectRef>
          <a:fontRef idx="minor">
            <a:schemeClr val="tx1"/>
          </a:fontRef>
        </p:style>
      </p:cxnSp>
      <p:sp>
        <p:nvSpPr>
          <p:cNvPr id="93" name="TextBox 92">
            <a:extLst>
              <a:ext uri="{FF2B5EF4-FFF2-40B4-BE49-F238E27FC236}">
                <a16:creationId xmlns:a16="http://schemas.microsoft.com/office/drawing/2014/main" id="{93D6F081-9E12-4E59-870B-A660416731AD}"/>
              </a:ext>
            </a:extLst>
          </p:cNvPr>
          <p:cNvSpPr txBox="1"/>
          <p:nvPr/>
        </p:nvSpPr>
        <p:spPr>
          <a:xfrm>
            <a:off x="7996896" y="2680229"/>
            <a:ext cx="1265917" cy="323165"/>
          </a:xfrm>
          <a:prstGeom prst="rect">
            <a:avLst/>
          </a:prstGeom>
          <a:noFill/>
        </p:spPr>
        <p:txBody>
          <a:bodyPr wrap="square" rtlCol="0">
            <a:spAutoFit/>
          </a:bodyPr>
          <a:lstStyle/>
          <a:p>
            <a:r>
              <a:rPr lang="en-US" sz="1500" dirty="0">
                <a:latin typeface="Blinker" panose="020B0604020202020204" charset="0"/>
              </a:rPr>
              <a:t>Column-wise</a:t>
            </a:r>
          </a:p>
        </p:txBody>
      </p:sp>
      <p:sp>
        <p:nvSpPr>
          <p:cNvPr id="94" name="TextBox 93">
            <a:extLst>
              <a:ext uri="{FF2B5EF4-FFF2-40B4-BE49-F238E27FC236}">
                <a16:creationId xmlns:a16="http://schemas.microsoft.com/office/drawing/2014/main" id="{36BFD281-B9C7-48EC-B93F-AD14AE3804D3}"/>
              </a:ext>
            </a:extLst>
          </p:cNvPr>
          <p:cNvSpPr txBox="1"/>
          <p:nvPr/>
        </p:nvSpPr>
        <p:spPr>
          <a:xfrm>
            <a:off x="7996896" y="3478190"/>
            <a:ext cx="1008642" cy="323165"/>
          </a:xfrm>
          <a:prstGeom prst="rect">
            <a:avLst/>
          </a:prstGeom>
          <a:noFill/>
        </p:spPr>
        <p:txBody>
          <a:bodyPr wrap="square" rtlCol="0">
            <a:spAutoFit/>
          </a:bodyPr>
          <a:lstStyle/>
          <a:p>
            <a:r>
              <a:rPr lang="en-US" sz="1500" dirty="0">
                <a:latin typeface="Blinker" panose="020B0604020202020204" charset="0"/>
              </a:rPr>
              <a:t>Row-wise</a:t>
            </a:r>
          </a:p>
        </p:txBody>
      </p:sp>
      <p:grpSp>
        <p:nvGrpSpPr>
          <p:cNvPr id="95" name="Group 94">
            <a:extLst>
              <a:ext uri="{FF2B5EF4-FFF2-40B4-BE49-F238E27FC236}">
                <a16:creationId xmlns:a16="http://schemas.microsoft.com/office/drawing/2014/main" id="{5206D0BC-D677-4863-AFA6-EA4F7AA73DB0}"/>
              </a:ext>
            </a:extLst>
          </p:cNvPr>
          <p:cNvGrpSpPr/>
          <p:nvPr/>
        </p:nvGrpSpPr>
        <p:grpSpPr>
          <a:xfrm>
            <a:off x="901070" y="5747954"/>
            <a:ext cx="3075701" cy="1262102"/>
            <a:chOff x="555550" y="1336768"/>
            <a:chExt cx="1535873" cy="491165"/>
          </a:xfrm>
          <a:solidFill>
            <a:srgbClr val="12759A"/>
          </a:solidFill>
        </p:grpSpPr>
        <p:sp>
          <p:nvSpPr>
            <p:cNvPr id="96" name="Rounded Rectangle 10">
              <a:extLst>
                <a:ext uri="{FF2B5EF4-FFF2-40B4-BE49-F238E27FC236}">
                  <a16:creationId xmlns:a16="http://schemas.microsoft.com/office/drawing/2014/main" id="{A50453CA-87B3-494D-AFEB-5A93F94962D1}"/>
                </a:ext>
              </a:extLst>
            </p:cNvPr>
            <p:cNvSpPr/>
            <p:nvPr/>
          </p:nvSpPr>
          <p:spPr>
            <a:xfrm>
              <a:off x="555550" y="1336768"/>
              <a:ext cx="1535873" cy="491165"/>
            </a:xfrm>
            <a:prstGeom prst="roundRect">
              <a:avLst>
                <a:gd name="adj" fmla="val 10000"/>
              </a:avLst>
            </a:prstGeom>
            <a:grpFill/>
            <a:ln>
              <a:solidFill>
                <a:srgbClr val="12759A"/>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97" name="Rounded Rectangle 4">
              <a:extLst>
                <a:ext uri="{FF2B5EF4-FFF2-40B4-BE49-F238E27FC236}">
                  <a16:creationId xmlns:a16="http://schemas.microsoft.com/office/drawing/2014/main" id="{5D50F7D8-CC85-4036-90D9-B06A26DFE838}"/>
                </a:ext>
              </a:extLst>
            </p:cNvPr>
            <p:cNvSpPr txBox="1"/>
            <p:nvPr/>
          </p:nvSpPr>
          <p:spPr>
            <a:xfrm>
              <a:off x="569936" y="1359734"/>
              <a:ext cx="1499772" cy="445155"/>
            </a:xfrm>
            <a:prstGeom prst="rect">
              <a:avLst/>
            </a:prstGeom>
            <a:solidFill>
              <a:srgbClr val="12759A"/>
            </a:solidFill>
            <a:ln>
              <a:solidFill>
                <a:srgbClr val="12759A"/>
              </a:solidFill>
            </a:ln>
          </p:spPr>
          <p:style>
            <a:lnRef idx="0">
              <a:scrgbClr r="0" g="0" b="0"/>
            </a:lnRef>
            <a:fillRef idx="0">
              <a:scrgbClr r="0" g="0" b="0"/>
            </a:fillRef>
            <a:effectRef idx="0">
              <a:scrgbClr r="0" g="0" b="0"/>
            </a:effectRef>
            <a:fontRef idx="minor">
              <a:schemeClr val="lt1"/>
            </a:fontRef>
          </p:style>
          <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sz="2000" b="1" kern="1200" dirty="0">
                  <a:solidFill>
                    <a:schemeClr val="bg1"/>
                  </a:solidFill>
                  <a:latin typeface="Blinker" panose="020B0604020202020204" charset="0"/>
                  <a:ea typeface="Times" panose="020B0500000000000000" pitchFamily="34" charset="-93"/>
                  <a:cs typeface="Times" panose="020B0500000000000000" pitchFamily="34" charset="-93"/>
                </a:rPr>
                <a:t>Data Cleaning Checklist</a:t>
              </a:r>
            </a:p>
          </p:txBody>
        </p:sp>
      </p:grpSp>
      <p:sp>
        <p:nvSpPr>
          <p:cNvPr id="98" name="Left Bracket 97">
            <a:extLst>
              <a:ext uri="{FF2B5EF4-FFF2-40B4-BE49-F238E27FC236}">
                <a16:creationId xmlns:a16="http://schemas.microsoft.com/office/drawing/2014/main" id="{FC6F5669-C2FD-446A-89EC-30037787C6D0}"/>
              </a:ext>
            </a:extLst>
          </p:cNvPr>
          <p:cNvSpPr/>
          <p:nvPr/>
        </p:nvSpPr>
        <p:spPr>
          <a:xfrm>
            <a:off x="4560501" y="3113787"/>
            <a:ext cx="488811" cy="6601712"/>
          </a:xfrm>
          <a:prstGeom prst="leftBracket">
            <a:avLst/>
          </a:prstGeom>
          <a:ln w="19050">
            <a:solidFill>
              <a:srgbClr val="12759A"/>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ln w="28575">
                <a:solidFill>
                  <a:schemeClr val="accent1"/>
                </a:solidFill>
              </a:ln>
              <a:latin typeface="Blinker" panose="020B0604020202020204" charset="0"/>
            </a:endParaRPr>
          </a:p>
        </p:txBody>
      </p:sp>
      <p:sp>
        <p:nvSpPr>
          <p:cNvPr id="104" name="Rounded Rectangle 57">
            <a:extLst>
              <a:ext uri="{FF2B5EF4-FFF2-40B4-BE49-F238E27FC236}">
                <a16:creationId xmlns:a16="http://schemas.microsoft.com/office/drawing/2014/main" id="{905AD697-AF76-4661-9F16-79F470B8947A}"/>
              </a:ext>
            </a:extLst>
          </p:cNvPr>
          <p:cNvSpPr/>
          <p:nvPr/>
        </p:nvSpPr>
        <p:spPr>
          <a:xfrm>
            <a:off x="10380420" y="2823809"/>
            <a:ext cx="4748005" cy="758952"/>
          </a:xfrm>
          <a:prstGeom prst="round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1500" dirty="0">
                <a:solidFill>
                  <a:sysClr val="windowText" lastClr="000000"/>
                </a:solidFill>
                <a:latin typeface="Blinker" panose="020B0604020202020204" charset="0"/>
              </a:rPr>
              <a:t>Only if you are sure that a piece of data is unimportant, you may drop it.</a:t>
            </a:r>
          </a:p>
        </p:txBody>
      </p:sp>
      <p:grpSp>
        <p:nvGrpSpPr>
          <p:cNvPr id="105" name="Group 104">
            <a:extLst>
              <a:ext uri="{FF2B5EF4-FFF2-40B4-BE49-F238E27FC236}">
                <a16:creationId xmlns:a16="http://schemas.microsoft.com/office/drawing/2014/main" id="{A5B20BD7-08DA-45A5-A1EC-5C6B02954C76}"/>
              </a:ext>
            </a:extLst>
          </p:cNvPr>
          <p:cNvGrpSpPr/>
          <p:nvPr/>
        </p:nvGrpSpPr>
        <p:grpSpPr>
          <a:xfrm>
            <a:off x="5239750" y="2823809"/>
            <a:ext cx="2008176" cy="758952"/>
            <a:chOff x="3240394" y="605"/>
            <a:chExt cx="874987" cy="206621"/>
          </a:xfrm>
          <a:solidFill>
            <a:schemeClr val="tx1">
              <a:lumMod val="75000"/>
              <a:lumOff val="25000"/>
            </a:schemeClr>
          </a:solidFill>
        </p:grpSpPr>
        <p:sp>
          <p:nvSpPr>
            <p:cNvPr id="106" name="Rounded Rectangle 83">
              <a:extLst>
                <a:ext uri="{FF2B5EF4-FFF2-40B4-BE49-F238E27FC236}">
                  <a16:creationId xmlns:a16="http://schemas.microsoft.com/office/drawing/2014/main" id="{73F3CB31-B5A1-4F26-8A20-E6AF7912D8BE}"/>
                </a:ext>
              </a:extLst>
            </p:cNvPr>
            <p:cNvSpPr/>
            <p:nvPr/>
          </p:nvSpPr>
          <p:spPr>
            <a:xfrm>
              <a:off x="3240394" y="605"/>
              <a:ext cx="874987" cy="206621"/>
            </a:xfrm>
            <a:prstGeom prst="roundRect">
              <a:avLst>
                <a:gd name="adj" fmla="val 10000"/>
              </a:avLst>
            </a:prstGeom>
            <a:grpFill/>
            <a:ln>
              <a:solidFill>
                <a:schemeClr val="tx1">
                  <a:lumMod val="75000"/>
                  <a:lumOff val="25000"/>
                </a:schemeClr>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107" name="Rounded Rectangle 4">
              <a:extLst>
                <a:ext uri="{FF2B5EF4-FFF2-40B4-BE49-F238E27FC236}">
                  <a16:creationId xmlns:a16="http://schemas.microsoft.com/office/drawing/2014/main" id="{A1DFF784-5D78-4537-9DF8-807BFF208171}"/>
                </a:ext>
              </a:extLst>
            </p:cNvPr>
            <p:cNvSpPr txBox="1"/>
            <p:nvPr/>
          </p:nvSpPr>
          <p:spPr>
            <a:xfrm>
              <a:off x="3253350" y="2822"/>
              <a:ext cx="853486" cy="196255"/>
            </a:xfrm>
            <a:prstGeom prst="rect">
              <a:avLst/>
            </a:prstGeom>
            <a:grpFill/>
            <a:ln>
              <a:solidFill>
                <a:schemeClr val="tx1">
                  <a:lumMod val="75000"/>
                  <a:lumOff val="25000"/>
                </a:schemeClr>
              </a:solidFill>
            </a:ln>
          </p:spPr>
          <p:style>
            <a:lnRef idx="0">
              <a:scrgbClr r="0" g="0" b="0"/>
            </a:lnRef>
            <a:fillRef idx="0">
              <a:scrgbClr r="0" g="0" b="0"/>
            </a:fillRef>
            <a:effectRef idx="0">
              <a:scrgbClr r="0" g="0" b="0"/>
            </a:effectRef>
            <a:fontRef idx="minor">
              <a:schemeClr val="lt1"/>
            </a:fontRef>
          </p:style>
          <p:txBody>
            <a:bodyPr spcFirstLastPara="0" vert="horz" wrap="square" lIns="4445" tIns="4445" rIns="4445" bIns="4445" numCol="1" spcCol="1270" anchor="ctr" anchorCtr="0">
              <a:noAutofit/>
            </a:bodyPr>
            <a:lstStyle/>
            <a:p>
              <a:pPr lvl="0" algn="ctr" defTabSz="311150">
                <a:lnSpc>
                  <a:spcPct val="90000"/>
                </a:lnSpc>
                <a:spcBef>
                  <a:spcPct val="0"/>
                </a:spcBef>
                <a:spcAft>
                  <a:spcPct val="35000"/>
                </a:spcAft>
              </a:pPr>
              <a:r>
                <a:rPr lang="en-US" sz="1600" b="1" kern="1200" dirty="0">
                  <a:solidFill>
                    <a:schemeClr val="bg2"/>
                  </a:solidFill>
                  <a:latin typeface="Blinker" panose="020B0604020202020204" charset="0"/>
                </a:rPr>
                <a:t>Irrelevant data</a:t>
              </a:r>
            </a:p>
          </p:txBody>
        </p:sp>
      </p:grpSp>
      <p:grpSp>
        <p:nvGrpSpPr>
          <p:cNvPr id="108" name="Group 107">
            <a:extLst>
              <a:ext uri="{FF2B5EF4-FFF2-40B4-BE49-F238E27FC236}">
                <a16:creationId xmlns:a16="http://schemas.microsoft.com/office/drawing/2014/main" id="{84C913D4-E651-43A0-8CEF-95F9E1C6F3A2}"/>
              </a:ext>
            </a:extLst>
          </p:cNvPr>
          <p:cNvGrpSpPr/>
          <p:nvPr/>
        </p:nvGrpSpPr>
        <p:grpSpPr>
          <a:xfrm>
            <a:off x="5239750" y="3892117"/>
            <a:ext cx="2008176" cy="759458"/>
            <a:chOff x="3240394" y="411021"/>
            <a:chExt cx="874987" cy="206621"/>
          </a:xfrm>
          <a:solidFill>
            <a:schemeClr val="tx1">
              <a:lumMod val="75000"/>
              <a:lumOff val="25000"/>
            </a:schemeClr>
          </a:solidFill>
        </p:grpSpPr>
        <p:sp>
          <p:nvSpPr>
            <p:cNvPr id="109" name="Rounded Rectangle 81">
              <a:extLst>
                <a:ext uri="{FF2B5EF4-FFF2-40B4-BE49-F238E27FC236}">
                  <a16:creationId xmlns:a16="http://schemas.microsoft.com/office/drawing/2014/main" id="{CCCED344-4B0A-4271-AA0D-51E4A2786557}"/>
                </a:ext>
              </a:extLst>
            </p:cNvPr>
            <p:cNvSpPr/>
            <p:nvPr/>
          </p:nvSpPr>
          <p:spPr>
            <a:xfrm>
              <a:off x="3240394" y="411021"/>
              <a:ext cx="874987" cy="206621"/>
            </a:xfrm>
            <a:prstGeom prst="roundRect">
              <a:avLst>
                <a:gd name="adj" fmla="val 10000"/>
              </a:avLst>
            </a:prstGeom>
            <a:grpFill/>
            <a:ln>
              <a:solidFill>
                <a:schemeClr val="tx1">
                  <a:lumMod val="75000"/>
                  <a:lumOff val="25000"/>
                </a:schemeClr>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110" name="Rounded Rectangle 6">
              <a:extLst>
                <a:ext uri="{FF2B5EF4-FFF2-40B4-BE49-F238E27FC236}">
                  <a16:creationId xmlns:a16="http://schemas.microsoft.com/office/drawing/2014/main" id="{47B1132E-6908-4DD8-BA5E-787303AA96F0}"/>
                </a:ext>
              </a:extLst>
            </p:cNvPr>
            <p:cNvSpPr txBox="1"/>
            <p:nvPr/>
          </p:nvSpPr>
          <p:spPr>
            <a:xfrm>
              <a:off x="3256809" y="417073"/>
              <a:ext cx="840082" cy="200569"/>
            </a:xfrm>
            <a:prstGeom prst="rect">
              <a:avLst/>
            </a:prstGeom>
            <a:grpFill/>
            <a:ln>
              <a:solidFill>
                <a:schemeClr val="tx1">
                  <a:lumMod val="75000"/>
                  <a:lumOff val="25000"/>
                </a:schemeClr>
              </a:solidFill>
            </a:ln>
          </p:spPr>
          <p:style>
            <a:lnRef idx="0">
              <a:scrgbClr r="0" g="0" b="0"/>
            </a:lnRef>
            <a:fillRef idx="0">
              <a:scrgbClr r="0" g="0" b="0"/>
            </a:fillRef>
            <a:effectRef idx="0">
              <a:scrgbClr r="0" g="0" b="0"/>
            </a:effectRef>
            <a:fontRef idx="minor">
              <a:schemeClr val="lt1"/>
            </a:fontRef>
          </p:style>
          <p:txBody>
            <a:bodyPr spcFirstLastPara="0" vert="horz" wrap="square" lIns="4445" tIns="4445" rIns="4445" bIns="4445" numCol="1" spcCol="1270" anchor="ctr" anchorCtr="0">
              <a:noAutofit/>
            </a:bodyPr>
            <a:lstStyle/>
            <a:p>
              <a:pPr lvl="0" algn="ctr" defTabSz="311150">
                <a:lnSpc>
                  <a:spcPct val="90000"/>
                </a:lnSpc>
                <a:spcBef>
                  <a:spcPct val="0"/>
                </a:spcBef>
                <a:spcAft>
                  <a:spcPct val="35000"/>
                </a:spcAft>
              </a:pPr>
              <a:r>
                <a:rPr lang="en-US" sz="1600" b="1" kern="1200" dirty="0">
                  <a:solidFill>
                    <a:schemeClr val="bg2"/>
                  </a:solidFill>
                  <a:latin typeface="Blinker" panose="020B0604020202020204" charset="0"/>
                </a:rPr>
                <a:t>Duplicates</a:t>
              </a:r>
            </a:p>
          </p:txBody>
        </p:sp>
      </p:grpSp>
      <p:grpSp>
        <p:nvGrpSpPr>
          <p:cNvPr id="111" name="Group 110">
            <a:extLst>
              <a:ext uri="{FF2B5EF4-FFF2-40B4-BE49-F238E27FC236}">
                <a16:creationId xmlns:a16="http://schemas.microsoft.com/office/drawing/2014/main" id="{6B15C7FD-8E90-44B3-B964-DF1CFDFDC57B}"/>
              </a:ext>
            </a:extLst>
          </p:cNvPr>
          <p:cNvGrpSpPr/>
          <p:nvPr/>
        </p:nvGrpSpPr>
        <p:grpSpPr>
          <a:xfrm>
            <a:off x="5239750" y="4981958"/>
            <a:ext cx="2008176" cy="759458"/>
            <a:chOff x="3240394" y="821438"/>
            <a:chExt cx="874987" cy="206621"/>
          </a:xfrm>
          <a:solidFill>
            <a:schemeClr val="tx1">
              <a:lumMod val="75000"/>
              <a:lumOff val="25000"/>
            </a:schemeClr>
          </a:solidFill>
        </p:grpSpPr>
        <p:sp>
          <p:nvSpPr>
            <p:cNvPr id="112" name="Rounded Rectangle 79">
              <a:extLst>
                <a:ext uri="{FF2B5EF4-FFF2-40B4-BE49-F238E27FC236}">
                  <a16:creationId xmlns:a16="http://schemas.microsoft.com/office/drawing/2014/main" id="{2016BD66-931F-4884-B5FD-19303A79730C}"/>
                </a:ext>
              </a:extLst>
            </p:cNvPr>
            <p:cNvSpPr/>
            <p:nvPr/>
          </p:nvSpPr>
          <p:spPr>
            <a:xfrm>
              <a:off x="3240394" y="821438"/>
              <a:ext cx="874987" cy="206621"/>
            </a:xfrm>
            <a:prstGeom prst="roundRect">
              <a:avLst>
                <a:gd name="adj" fmla="val 10000"/>
              </a:avLst>
            </a:prstGeom>
            <a:grpFill/>
            <a:ln>
              <a:solidFill>
                <a:schemeClr val="tx1">
                  <a:lumMod val="75000"/>
                  <a:lumOff val="25000"/>
                </a:schemeClr>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113" name="Rounded Rectangle 8">
              <a:extLst>
                <a:ext uri="{FF2B5EF4-FFF2-40B4-BE49-F238E27FC236}">
                  <a16:creationId xmlns:a16="http://schemas.microsoft.com/office/drawing/2014/main" id="{906CA4C1-BFAF-4437-A14C-342A009B5947}"/>
                </a:ext>
              </a:extLst>
            </p:cNvPr>
            <p:cNvSpPr txBox="1"/>
            <p:nvPr/>
          </p:nvSpPr>
          <p:spPr>
            <a:xfrm>
              <a:off x="3247019" y="837544"/>
              <a:ext cx="856497" cy="179152"/>
            </a:xfrm>
            <a:prstGeom prst="rect">
              <a:avLst/>
            </a:prstGeom>
            <a:grpFill/>
            <a:ln>
              <a:solidFill>
                <a:schemeClr val="tx1">
                  <a:lumMod val="75000"/>
                  <a:lumOff val="25000"/>
                </a:schemeClr>
              </a:solidFill>
            </a:ln>
          </p:spPr>
          <p:style>
            <a:lnRef idx="0">
              <a:scrgbClr r="0" g="0" b="0"/>
            </a:lnRef>
            <a:fillRef idx="0">
              <a:scrgbClr r="0" g="0" b="0"/>
            </a:fillRef>
            <a:effectRef idx="0">
              <a:scrgbClr r="0" g="0" b="0"/>
            </a:effectRef>
            <a:fontRef idx="minor">
              <a:schemeClr val="lt1"/>
            </a:fontRef>
          </p:style>
          <p:txBody>
            <a:bodyPr spcFirstLastPara="0" vert="horz" wrap="square" lIns="4445" tIns="4445" rIns="4445" bIns="4445" numCol="1" spcCol="1270" anchor="ctr" anchorCtr="0">
              <a:noAutofit/>
            </a:bodyPr>
            <a:lstStyle/>
            <a:p>
              <a:pPr lvl="0" algn="ctr" defTabSz="311150">
                <a:lnSpc>
                  <a:spcPct val="90000"/>
                </a:lnSpc>
                <a:spcBef>
                  <a:spcPct val="0"/>
                </a:spcBef>
                <a:spcAft>
                  <a:spcPct val="35000"/>
                </a:spcAft>
              </a:pPr>
              <a:r>
                <a:rPr lang="en-US" sz="1600" b="1" kern="1200" dirty="0">
                  <a:solidFill>
                    <a:schemeClr val="bg2"/>
                  </a:solidFill>
                  <a:latin typeface="Blinker" panose="020B0604020202020204" charset="0"/>
                </a:rPr>
                <a:t>Type convention</a:t>
              </a:r>
            </a:p>
          </p:txBody>
        </p:sp>
      </p:grpSp>
      <p:grpSp>
        <p:nvGrpSpPr>
          <p:cNvPr id="114" name="Group 113">
            <a:extLst>
              <a:ext uri="{FF2B5EF4-FFF2-40B4-BE49-F238E27FC236}">
                <a16:creationId xmlns:a16="http://schemas.microsoft.com/office/drawing/2014/main" id="{E2EE750B-BC97-452C-ADB4-C3144C0D3501}"/>
              </a:ext>
            </a:extLst>
          </p:cNvPr>
          <p:cNvGrpSpPr/>
          <p:nvPr/>
        </p:nvGrpSpPr>
        <p:grpSpPr>
          <a:xfrm>
            <a:off x="5239750" y="6071799"/>
            <a:ext cx="2008176" cy="759458"/>
            <a:chOff x="3240394" y="1231854"/>
            <a:chExt cx="874987" cy="206621"/>
          </a:xfrm>
          <a:solidFill>
            <a:schemeClr val="tx1">
              <a:lumMod val="75000"/>
              <a:lumOff val="25000"/>
            </a:schemeClr>
          </a:solidFill>
        </p:grpSpPr>
        <p:sp>
          <p:nvSpPr>
            <p:cNvPr id="115" name="Rounded Rectangle 77">
              <a:extLst>
                <a:ext uri="{FF2B5EF4-FFF2-40B4-BE49-F238E27FC236}">
                  <a16:creationId xmlns:a16="http://schemas.microsoft.com/office/drawing/2014/main" id="{6C16C7F9-1412-49CF-9305-25C7EC6F4A51}"/>
                </a:ext>
              </a:extLst>
            </p:cNvPr>
            <p:cNvSpPr/>
            <p:nvPr/>
          </p:nvSpPr>
          <p:spPr>
            <a:xfrm>
              <a:off x="3240394" y="1231854"/>
              <a:ext cx="874987" cy="206621"/>
            </a:xfrm>
            <a:prstGeom prst="roundRect">
              <a:avLst>
                <a:gd name="adj" fmla="val 10000"/>
              </a:avLst>
            </a:prstGeom>
            <a:grpFill/>
            <a:ln>
              <a:solidFill>
                <a:schemeClr val="tx1">
                  <a:lumMod val="75000"/>
                  <a:lumOff val="25000"/>
                </a:schemeClr>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116" name="Rounded Rectangle 10">
              <a:extLst>
                <a:ext uri="{FF2B5EF4-FFF2-40B4-BE49-F238E27FC236}">
                  <a16:creationId xmlns:a16="http://schemas.microsoft.com/office/drawing/2014/main" id="{6D54145A-7A2B-48A3-AE03-884079FBF228}"/>
                </a:ext>
              </a:extLst>
            </p:cNvPr>
            <p:cNvSpPr txBox="1"/>
            <p:nvPr/>
          </p:nvSpPr>
          <p:spPr>
            <a:xfrm>
              <a:off x="3256809" y="1248804"/>
              <a:ext cx="840083" cy="161184"/>
            </a:xfrm>
            <a:prstGeom prst="rect">
              <a:avLst/>
            </a:prstGeom>
            <a:grpFill/>
            <a:ln>
              <a:solidFill>
                <a:schemeClr val="tx1">
                  <a:lumMod val="75000"/>
                  <a:lumOff val="25000"/>
                </a:schemeClr>
              </a:solidFill>
            </a:ln>
          </p:spPr>
          <p:style>
            <a:lnRef idx="0">
              <a:scrgbClr r="0" g="0" b="0"/>
            </a:lnRef>
            <a:fillRef idx="0">
              <a:scrgbClr r="0" g="0" b="0"/>
            </a:fillRef>
            <a:effectRef idx="0">
              <a:scrgbClr r="0" g="0" b="0"/>
            </a:effectRef>
            <a:fontRef idx="minor">
              <a:schemeClr val="lt1"/>
            </a:fontRef>
          </p:style>
          <p:txBody>
            <a:bodyPr spcFirstLastPara="0" vert="horz" wrap="square" lIns="4445" tIns="4445" rIns="4445" bIns="4445" numCol="1" spcCol="1270" anchor="ctr" anchorCtr="0">
              <a:noAutofit/>
            </a:bodyPr>
            <a:lstStyle/>
            <a:p>
              <a:pPr lvl="0" algn="ctr" defTabSz="311150">
                <a:lnSpc>
                  <a:spcPct val="90000"/>
                </a:lnSpc>
                <a:spcBef>
                  <a:spcPct val="0"/>
                </a:spcBef>
                <a:spcAft>
                  <a:spcPct val="35000"/>
                </a:spcAft>
              </a:pPr>
              <a:r>
                <a:rPr lang="en-US" sz="1600" b="1" kern="1200" dirty="0">
                  <a:solidFill>
                    <a:schemeClr val="bg2"/>
                  </a:solidFill>
                  <a:latin typeface="Blinker" panose="020B0604020202020204" charset="0"/>
                </a:rPr>
                <a:t>Syntax errors</a:t>
              </a:r>
            </a:p>
          </p:txBody>
        </p:sp>
      </p:grpSp>
      <p:grpSp>
        <p:nvGrpSpPr>
          <p:cNvPr id="117" name="Group 116">
            <a:extLst>
              <a:ext uri="{FF2B5EF4-FFF2-40B4-BE49-F238E27FC236}">
                <a16:creationId xmlns:a16="http://schemas.microsoft.com/office/drawing/2014/main" id="{0450B49E-FE07-4C10-BFFE-C44F81B476AC}"/>
              </a:ext>
            </a:extLst>
          </p:cNvPr>
          <p:cNvGrpSpPr/>
          <p:nvPr/>
        </p:nvGrpSpPr>
        <p:grpSpPr>
          <a:xfrm>
            <a:off x="5239750" y="7159118"/>
            <a:ext cx="2008176" cy="737923"/>
            <a:chOff x="3240394" y="1642270"/>
            <a:chExt cx="874987" cy="206621"/>
          </a:xfrm>
          <a:solidFill>
            <a:schemeClr val="tx1">
              <a:lumMod val="75000"/>
              <a:lumOff val="25000"/>
            </a:schemeClr>
          </a:solidFill>
        </p:grpSpPr>
        <p:sp>
          <p:nvSpPr>
            <p:cNvPr id="118" name="Rounded Rectangle 75">
              <a:extLst>
                <a:ext uri="{FF2B5EF4-FFF2-40B4-BE49-F238E27FC236}">
                  <a16:creationId xmlns:a16="http://schemas.microsoft.com/office/drawing/2014/main" id="{57DD7481-E6AA-4DF7-A1A8-2EC0C5EF9C81}"/>
                </a:ext>
              </a:extLst>
            </p:cNvPr>
            <p:cNvSpPr/>
            <p:nvPr/>
          </p:nvSpPr>
          <p:spPr>
            <a:xfrm>
              <a:off x="3240394" y="1642270"/>
              <a:ext cx="874987" cy="206621"/>
            </a:xfrm>
            <a:prstGeom prst="roundRect">
              <a:avLst>
                <a:gd name="adj" fmla="val 10000"/>
              </a:avLst>
            </a:prstGeom>
            <a:grpFill/>
            <a:ln>
              <a:solidFill>
                <a:schemeClr val="tx1">
                  <a:lumMod val="75000"/>
                  <a:lumOff val="25000"/>
                </a:schemeClr>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119" name="Rounded Rectangle 12">
              <a:extLst>
                <a:ext uri="{FF2B5EF4-FFF2-40B4-BE49-F238E27FC236}">
                  <a16:creationId xmlns:a16="http://schemas.microsoft.com/office/drawing/2014/main" id="{C8F134EF-2D25-4E7D-83D6-DEA196E3814E}"/>
                </a:ext>
              </a:extLst>
            </p:cNvPr>
            <p:cNvSpPr txBox="1"/>
            <p:nvPr/>
          </p:nvSpPr>
          <p:spPr>
            <a:xfrm>
              <a:off x="3256809" y="1648612"/>
              <a:ext cx="823714" cy="193987"/>
            </a:xfrm>
            <a:prstGeom prst="rect">
              <a:avLst/>
            </a:prstGeom>
            <a:grpFill/>
            <a:ln>
              <a:solidFill>
                <a:schemeClr val="tx1">
                  <a:lumMod val="75000"/>
                  <a:lumOff val="25000"/>
                </a:schemeClr>
              </a:solidFill>
            </a:ln>
          </p:spPr>
          <p:style>
            <a:lnRef idx="0">
              <a:scrgbClr r="0" g="0" b="0"/>
            </a:lnRef>
            <a:fillRef idx="0">
              <a:scrgbClr r="0" g="0" b="0"/>
            </a:fillRef>
            <a:effectRef idx="0">
              <a:scrgbClr r="0" g="0" b="0"/>
            </a:effectRef>
            <a:fontRef idx="minor">
              <a:schemeClr val="lt1"/>
            </a:fontRef>
          </p:style>
          <p:txBody>
            <a:bodyPr spcFirstLastPara="0" vert="horz" wrap="square" lIns="4445" tIns="4445" rIns="4445" bIns="4445" numCol="1" spcCol="1270" anchor="ctr" anchorCtr="0">
              <a:noAutofit/>
            </a:bodyPr>
            <a:lstStyle/>
            <a:p>
              <a:pPr lvl="0" algn="ctr" defTabSz="311150">
                <a:lnSpc>
                  <a:spcPct val="90000"/>
                </a:lnSpc>
                <a:spcBef>
                  <a:spcPct val="0"/>
                </a:spcBef>
                <a:spcAft>
                  <a:spcPct val="35000"/>
                </a:spcAft>
              </a:pPr>
              <a:r>
                <a:rPr lang="en-US" sz="1600" b="1" kern="1200" dirty="0">
                  <a:solidFill>
                    <a:schemeClr val="bg2"/>
                  </a:solidFill>
                  <a:latin typeface="Blinker" panose="020B0604020202020204" charset="0"/>
                </a:rPr>
                <a:t>Missing values</a:t>
              </a:r>
            </a:p>
          </p:txBody>
        </p:sp>
      </p:grpSp>
      <p:grpSp>
        <p:nvGrpSpPr>
          <p:cNvPr id="120" name="Group 119">
            <a:extLst>
              <a:ext uri="{FF2B5EF4-FFF2-40B4-BE49-F238E27FC236}">
                <a16:creationId xmlns:a16="http://schemas.microsoft.com/office/drawing/2014/main" id="{0F4E9A29-2ACE-4CB3-A651-3AE0BC06C4BB}"/>
              </a:ext>
            </a:extLst>
          </p:cNvPr>
          <p:cNvGrpSpPr/>
          <p:nvPr/>
        </p:nvGrpSpPr>
        <p:grpSpPr>
          <a:xfrm>
            <a:off x="5239750" y="8227425"/>
            <a:ext cx="2008176" cy="759458"/>
            <a:chOff x="3240394" y="2052687"/>
            <a:chExt cx="874987" cy="206621"/>
          </a:xfrm>
          <a:solidFill>
            <a:schemeClr val="tx1">
              <a:lumMod val="75000"/>
              <a:lumOff val="25000"/>
            </a:schemeClr>
          </a:solidFill>
        </p:grpSpPr>
        <p:sp>
          <p:nvSpPr>
            <p:cNvPr id="121" name="Rounded Rectangle 73">
              <a:extLst>
                <a:ext uri="{FF2B5EF4-FFF2-40B4-BE49-F238E27FC236}">
                  <a16:creationId xmlns:a16="http://schemas.microsoft.com/office/drawing/2014/main" id="{A7DE5BC0-FCDD-40CE-88AA-2F4C64CB9CEE}"/>
                </a:ext>
              </a:extLst>
            </p:cNvPr>
            <p:cNvSpPr/>
            <p:nvPr/>
          </p:nvSpPr>
          <p:spPr>
            <a:xfrm>
              <a:off x="3240394" y="2052687"/>
              <a:ext cx="874987" cy="206621"/>
            </a:xfrm>
            <a:prstGeom prst="roundRect">
              <a:avLst>
                <a:gd name="adj" fmla="val 10000"/>
              </a:avLst>
            </a:prstGeom>
            <a:grpFill/>
            <a:ln>
              <a:solidFill>
                <a:schemeClr val="tx1">
                  <a:lumMod val="75000"/>
                  <a:lumOff val="25000"/>
                </a:schemeClr>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122" name="Rounded Rectangle 14">
              <a:extLst>
                <a:ext uri="{FF2B5EF4-FFF2-40B4-BE49-F238E27FC236}">
                  <a16:creationId xmlns:a16="http://schemas.microsoft.com/office/drawing/2014/main" id="{9EC71881-F634-4BDC-AF69-AD3CAE3EE42E}"/>
                </a:ext>
              </a:extLst>
            </p:cNvPr>
            <p:cNvSpPr txBox="1"/>
            <p:nvPr/>
          </p:nvSpPr>
          <p:spPr>
            <a:xfrm>
              <a:off x="3246446" y="2058739"/>
              <a:ext cx="862883" cy="194517"/>
            </a:xfrm>
            <a:prstGeom prst="rect">
              <a:avLst/>
            </a:prstGeom>
            <a:grpFill/>
            <a:ln>
              <a:solidFill>
                <a:schemeClr val="tx1">
                  <a:lumMod val="75000"/>
                  <a:lumOff val="25000"/>
                </a:schemeClr>
              </a:solidFill>
            </a:ln>
          </p:spPr>
          <p:style>
            <a:lnRef idx="0">
              <a:scrgbClr r="0" g="0" b="0"/>
            </a:lnRef>
            <a:fillRef idx="0">
              <a:scrgbClr r="0" g="0" b="0"/>
            </a:fillRef>
            <a:effectRef idx="0">
              <a:scrgbClr r="0" g="0" b="0"/>
            </a:effectRef>
            <a:fontRef idx="minor">
              <a:schemeClr val="lt1"/>
            </a:fontRef>
          </p:style>
          <p:txBody>
            <a:bodyPr spcFirstLastPara="0" vert="horz" wrap="square" lIns="4445" tIns="4445" rIns="4445" bIns="4445" numCol="1" spcCol="1270" anchor="ctr" anchorCtr="0">
              <a:noAutofit/>
            </a:bodyPr>
            <a:lstStyle/>
            <a:p>
              <a:pPr lvl="0" algn="ctr" defTabSz="311150">
                <a:lnSpc>
                  <a:spcPct val="90000"/>
                </a:lnSpc>
                <a:spcBef>
                  <a:spcPct val="0"/>
                </a:spcBef>
                <a:spcAft>
                  <a:spcPct val="35000"/>
                </a:spcAft>
              </a:pPr>
              <a:r>
                <a:rPr lang="en-US" sz="1600" b="1" kern="1200" dirty="0">
                  <a:solidFill>
                    <a:schemeClr val="bg2"/>
                  </a:solidFill>
                  <a:latin typeface="Blinker" panose="020B0604020202020204" charset="0"/>
                </a:rPr>
                <a:t>Outliers</a:t>
              </a:r>
            </a:p>
          </p:txBody>
        </p:sp>
      </p:grpSp>
      <p:grpSp>
        <p:nvGrpSpPr>
          <p:cNvPr id="123" name="Group 122">
            <a:extLst>
              <a:ext uri="{FF2B5EF4-FFF2-40B4-BE49-F238E27FC236}">
                <a16:creationId xmlns:a16="http://schemas.microsoft.com/office/drawing/2014/main" id="{F97063BE-240E-404C-B0D0-7DAF889C0298}"/>
              </a:ext>
            </a:extLst>
          </p:cNvPr>
          <p:cNvGrpSpPr/>
          <p:nvPr/>
        </p:nvGrpSpPr>
        <p:grpSpPr>
          <a:xfrm>
            <a:off x="5239750" y="9314741"/>
            <a:ext cx="2008176" cy="737923"/>
            <a:chOff x="3240394" y="2463103"/>
            <a:chExt cx="874987" cy="206621"/>
          </a:xfrm>
          <a:solidFill>
            <a:schemeClr val="tx1">
              <a:lumMod val="75000"/>
              <a:lumOff val="25000"/>
            </a:schemeClr>
          </a:solidFill>
        </p:grpSpPr>
        <p:sp>
          <p:nvSpPr>
            <p:cNvPr id="124" name="Rounded Rectangle 71">
              <a:extLst>
                <a:ext uri="{FF2B5EF4-FFF2-40B4-BE49-F238E27FC236}">
                  <a16:creationId xmlns:a16="http://schemas.microsoft.com/office/drawing/2014/main" id="{03BA05E8-5698-48A2-9561-D4320D0472DD}"/>
                </a:ext>
              </a:extLst>
            </p:cNvPr>
            <p:cNvSpPr/>
            <p:nvPr/>
          </p:nvSpPr>
          <p:spPr>
            <a:xfrm>
              <a:off x="3240394" y="2463103"/>
              <a:ext cx="874987" cy="206621"/>
            </a:xfrm>
            <a:prstGeom prst="roundRect">
              <a:avLst>
                <a:gd name="adj" fmla="val 10000"/>
              </a:avLst>
            </a:prstGeom>
            <a:grpFill/>
            <a:ln>
              <a:solidFill>
                <a:schemeClr val="tx1">
                  <a:lumMod val="75000"/>
                  <a:lumOff val="25000"/>
                </a:schemeClr>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125" name="Rounded Rectangle 16">
              <a:extLst>
                <a:ext uri="{FF2B5EF4-FFF2-40B4-BE49-F238E27FC236}">
                  <a16:creationId xmlns:a16="http://schemas.microsoft.com/office/drawing/2014/main" id="{54C7CCFF-E910-49BA-A8ED-A306F43F3539}"/>
                </a:ext>
              </a:extLst>
            </p:cNvPr>
            <p:cNvSpPr txBox="1"/>
            <p:nvPr/>
          </p:nvSpPr>
          <p:spPr>
            <a:xfrm>
              <a:off x="3246446" y="2469155"/>
              <a:ext cx="856832" cy="192592"/>
            </a:xfrm>
            <a:prstGeom prst="rect">
              <a:avLst/>
            </a:prstGeom>
            <a:grpFill/>
            <a:ln>
              <a:solidFill>
                <a:schemeClr val="tx1">
                  <a:lumMod val="75000"/>
                  <a:lumOff val="25000"/>
                </a:schemeClr>
              </a:solidFill>
            </a:ln>
          </p:spPr>
          <p:style>
            <a:lnRef idx="0">
              <a:scrgbClr r="0" g="0" b="0"/>
            </a:lnRef>
            <a:fillRef idx="0">
              <a:scrgbClr r="0" g="0" b="0"/>
            </a:fillRef>
            <a:effectRef idx="0">
              <a:scrgbClr r="0" g="0" b="0"/>
            </a:effectRef>
            <a:fontRef idx="minor">
              <a:schemeClr val="lt1"/>
            </a:fontRef>
          </p:style>
          <p:txBody>
            <a:bodyPr spcFirstLastPara="0" vert="horz" wrap="square" lIns="4445" tIns="4445" rIns="4445" bIns="4445" numCol="1" spcCol="1270" anchor="ctr" anchorCtr="0">
              <a:noAutofit/>
            </a:bodyPr>
            <a:lstStyle/>
            <a:p>
              <a:pPr lvl="0" algn="ctr" defTabSz="311150">
                <a:lnSpc>
                  <a:spcPct val="90000"/>
                </a:lnSpc>
                <a:spcBef>
                  <a:spcPct val="0"/>
                </a:spcBef>
                <a:spcAft>
                  <a:spcPct val="35000"/>
                </a:spcAft>
              </a:pPr>
              <a:r>
                <a:rPr lang="en-US" sz="1600" b="1" kern="1200" dirty="0">
                  <a:solidFill>
                    <a:schemeClr val="bg2"/>
                  </a:solidFill>
                  <a:latin typeface="Blinker" panose="020B0604020202020204" charset="0"/>
                </a:rPr>
                <a:t>Normalization &amp;</a:t>
              </a:r>
            </a:p>
            <a:p>
              <a:pPr lvl="0" algn="ctr" defTabSz="311150">
                <a:lnSpc>
                  <a:spcPct val="90000"/>
                </a:lnSpc>
                <a:spcBef>
                  <a:spcPct val="0"/>
                </a:spcBef>
                <a:spcAft>
                  <a:spcPct val="35000"/>
                </a:spcAft>
              </a:pPr>
              <a:r>
                <a:rPr lang="en-US" sz="1600" b="1" kern="1200" dirty="0">
                  <a:solidFill>
                    <a:schemeClr val="bg2"/>
                  </a:solidFill>
                  <a:latin typeface="Blinker" panose="020B0604020202020204" charset="0"/>
                </a:rPr>
                <a:t> Scale data</a:t>
              </a:r>
            </a:p>
          </p:txBody>
        </p:sp>
      </p:grpSp>
      <p:sp>
        <p:nvSpPr>
          <p:cNvPr id="126" name="Rounded Rectangle 85">
            <a:extLst>
              <a:ext uri="{FF2B5EF4-FFF2-40B4-BE49-F238E27FC236}">
                <a16:creationId xmlns:a16="http://schemas.microsoft.com/office/drawing/2014/main" id="{A4644FEE-68A6-4674-A04A-D5A52ED47EB3}"/>
              </a:ext>
            </a:extLst>
          </p:cNvPr>
          <p:cNvSpPr/>
          <p:nvPr/>
        </p:nvSpPr>
        <p:spPr>
          <a:xfrm>
            <a:off x="10382689" y="3894857"/>
            <a:ext cx="4745736" cy="758952"/>
          </a:xfrm>
          <a:prstGeom prst="round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1500" dirty="0">
                <a:solidFill>
                  <a:sysClr val="windowText" lastClr="000000"/>
                </a:solidFill>
                <a:latin typeface="Blinker" panose="020B0604020202020204" charset="0"/>
              </a:rPr>
              <a:t>Duplicates are data points that are repeated in your dataset, therefore, they simply should removed.</a:t>
            </a:r>
          </a:p>
        </p:txBody>
      </p:sp>
      <p:sp>
        <p:nvSpPr>
          <p:cNvPr id="128" name="TextBox 127">
            <a:extLst>
              <a:ext uri="{FF2B5EF4-FFF2-40B4-BE49-F238E27FC236}">
                <a16:creationId xmlns:a16="http://schemas.microsoft.com/office/drawing/2014/main" id="{E80B272E-DB78-4807-AF94-9C2A7649E411}"/>
              </a:ext>
            </a:extLst>
          </p:cNvPr>
          <p:cNvSpPr txBox="1"/>
          <p:nvPr/>
        </p:nvSpPr>
        <p:spPr>
          <a:xfrm>
            <a:off x="8043251" y="5216515"/>
            <a:ext cx="980459" cy="323165"/>
          </a:xfrm>
          <a:prstGeom prst="rect">
            <a:avLst/>
          </a:prstGeom>
          <a:noFill/>
        </p:spPr>
        <p:txBody>
          <a:bodyPr wrap="square" rtlCol="0">
            <a:spAutoFit/>
          </a:bodyPr>
          <a:lstStyle/>
          <a:p>
            <a:r>
              <a:rPr lang="en-US" sz="1500" dirty="0">
                <a:latin typeface="Blinker" panose="020B0604020202020204" charset="0"/>
              </a:rPr>
              <a:t>Category</a:t>
            </a:r>
          </a:p>
        </p:txBody>
      </p:sp>
      <p:sp>
        <p:nvSpPr>
          <p:cNvPr id="129" name="TextBox 128">
            <a:extLst>
              <a:ext uri="{FF2B5EF4-FFF2-40B4-BE49-F238E27FC236}">
                <a16:creationId xmlns:a16="http://schemas.microsoft.com/office/drawing/2014/main" id="{38339D47-410E-4FA2-8A68-2B1372C6E589}"/>
              </a:ext>
            </a:extLst>
          </p:cNvPr>
          <p:cNvSpPr txBox="1"/>
          <p:nvPr/>
        </p:nvSpPr>
        <p:spPr>
          <a:xfrm>
            <a:off x="8047326" y="4807163"/>
            <a:ext cx="980459" cy="323165"/>
          </a:xfrm>
          <a:prstGeom prst="rect">
            <a:avLst/>
          </a:prstGeom>
          <a:noFill/>
        </p:spPr>
        <p:txBody>
          <a:bodyPr wrap="square" rtlCol="0">
            <a:spAutoFit/>
          </a:bodyPr>
          <a:lstStyle/>
          <a:p>
            <a:r>
              <a:rPr lang="en-US" sz="1500" dirty="0">
                <a:latin typeface="Blinker" panose="020B0604020202020204" charset="0"/>
              </a:rPr>
              <a:t>Number</a:t>
            </a:r>
          </a:p>
        </p:txBody>
      </p:sp>
      <p:sp>
        <p:nvSpPr>
          <p:cNvPr id="130" name="TextBox 129">
            <a:extLst>
              <a:ext uri="{FF2B5EF4-FFF2-40B4-BE49-F238E27FC236}">
                <a16:creationId xmlns:a16="http://schemas.microsoft.com/office/drawing/2014/main" id="{13971727-617A-48EE-B766-59BD6D723C21}"/>
              </a:ext>
            </a:extLst>
          </p:cNvPr>
          <p:cNvSpPr txBox="1"/>
          <p:nvPr/>
        </p:nvSpPr>
        <p:spPr>
          <a:xfrm>
            <a:off x="8042969" y="5625868"/>
            <a:ext cx="1008641" cy="323165"/>
          </a:xfrm>
          <a:prstGeom prst="rect">
            <a:avLst/>
          </a:prstGeom>
          <a:noFill/>
        </p:spPr>
        <p:txBody>
          <a:bodyPr wrap="square" rtlCol="0">
            <a:spAutoFit/>
          </a:bodyPr>
          <a:lstStyle/>
          <a:p>
            <a:r>
              <a:rPr lang="en-US" sz="1500" dirty="0">
                <a:latin typeface="Blinker" panose="020B0604020202020204" charset="0"/>
              </a:rPr>
              <a:t>Date</a:t>
            </a:r>
          </a:p>
        </p:txBody>
      </p:sp>
      <p:sp>
        <p:nvSpPr>
          <p:cNvPr id="131" name="TextBox 130">
            <a:extLst>
              <a:ext uri="{FF2B5EF4-FFF2-40B4-BE49-F238E27FC236}">
                <a16:creationId xmlns:a16="http://schemas.microsoft.com/office/drawing/2014/main" id="{45A7B111-8450-411C-B759-9D980BB593F6}"/>
              </a:ext>
            </a:extLst>
          </p:cNvPr>
          <p:cNvSpPr txBox="1"/>
          <p:nvPr/>
        </p:nvSpPr>
        <p:spPr>
          <a:xfrm>
            <a:off x="7775778" y="7308615"/>
            <a:ext cx="2950565" cy="323165"/>
          </a:xfrm>
          <a:prstGeom prst="rect">
            <a:avLst/>
          </a:prstGeom>
          <a:noFill/>
        </p:spPr>
        <p:txBody>
          <a:bodyPr wrap="square" rtlCol="0">
            <a:spAutoFit/>
          </a:bodyPr>
          <a:lstStyle/>
          <a:p>
            <a:r>
              <a:rPr lang="en-US" sz="1500" dirty="0">
                <a:latin typeface="Blinker" panose="020B0604020202020204" charset="0"/>
              </a:rPr>
              <a:t>Rarely happen &amp; occur at random</a:t>
            </a:r>
          </a:p>
        </p:txBody>
      </p:sp>
      <p:sp>
        <p:nvSpPr>
          <p:cNvPr id="133" name="TextBox 132">
            <a:extLst>
              <a:ext uri="{FF2B5EF4-FFF2-40B4-BE49-F238E27FC236}">
                <a16:creationId xmlns:a16="http://schemas.microsoft.com/office/drawing/2014/main" id="{A135DF9B-5517-4787-9D94-BB941338558B}"/>
              </a:ext>
            </a:extLst>
          </p:cNvPr>
          <p:cNvSpPr txBox="1"/>
          <p:nvPr/>
        </p:nvSpPr>
        <p:spPr>
          <a:xfrm>
            <a:off x="11021970" y="7281144"/>
            <a:ext cx="3374317" cy="553998"/>
          </a:xfrm>
          <a:prstGeom prst="rect">
            <a:avLst/>
          </a:prstGeom>
          <a:noFill/>
        </p:spPr>
        <p:txBody>
          <a:bodyPr wrap="square" rtlCol="0">
            <a:spAutoFit/>
          </a:bodyPr>
          <a:lstStyle/>
          <a:p>
            <a:pPr algn="just"/>
            <a:r>
              <a:rPr lang="en-US" sz="1500" dirty="0">
                <a:latin typeface="Blinker" panose="020B0604020202020204" charset="0"/>
              </a:rPr>
              <a:t>Impute with mean, median, mode but maybe cause unbiased data</a:t>
            </a:r>
          </a:p>
        </p:txBody>
      </p:sp>
      <p:sp>
        <p:nvSpPr>
          <p:cNvPr id="134" name="TextBox 133">
            <a:extLst>
              <a:ext uri="{FF2B5EF4-FFF2-40B4-BE49-F238E27FC236}">
                <a16:creationId xmlns:a16="http://schemas.microsoft.com/office/drawing/2014/main" id="{AACECAA5-659C-4470-8645-204B51D692AA}"/>
              </a:ext>
            </a:extLst>
          </p:cNvPr>
          <p:cNvSpPr txBox="1"/>
          <p:nvPr/>
        </p:nvSpPr>
        <p:spPr>
          <a:xfrm>
            <a:off x="11020259" y="6972300"/>
            <a:ext cx="2667044" cy="323165"/>
          </a:xfrm>
          <a:prstGeom prst="rect">
            <a:avLst/>
          </a:prstGeom>
          <a:noFill/>
        </p:spPr>
        <p:txBody>
          <a:bodyPr wrap="square" rtlCol="0">
            <a:spAutoFit/>
          </a:bodyPr>
          <a:lstStyle/>
          <a:p>
            <a:r>
              <a:rPr lang="en-US" sz="1500" dirty="0">
                <a:latin typeface="Blinker" panose="020B0604020202020204" charset="0"/>
              </a:rPr>
              <a:t>Drop to avoid biased results</a:t>
            </a:r>
          </a:p>
        </p:txBody>
      </p:sp>
      <p:sp>
        <p:nvSpPr>
          <p:cNvPr id="135" name="TextBox 134">
            <a:extLst>
              <a:ext uri="{FF2B5EF4-FFF2-40B4-BE49-F238E27FC236}">
                <a16:creationId xmlns:a16="http://schemas.microsoft.com/office/drawing/2014/main" id="{DC891BFF-A44C-4128-A1FB-3AAB9EBF7D0A}"/>
              </a:ext>
            </a:extLst>
          </p:cNvPr>
          <p:cNvSpPr txBox="1"/>
          <p:nvPr/>
        </p:nvSpPr>
        <p:spPr>
          <a:xfrm>
            <a:off x="11044071" y="7774654"/>
            <a:ext cx="771307" cy="323165"/>
          </a:xfrm>
          <a:prstGeom prst="rect">
            <a:avLst/>
          </a:prstGeom>
          <a:noFill/>
        </p:spPr>
        <p:txBody>
          <a:bodyPr wrap="square" rtlCol="0">
            <a:spAutoFit/>
          </a:bodyPr>
          <a:lstStyle/>
          <a:p>
            <a:r>
              <a:rPr lang="en-US" sz="1500" dirty="0">
                <a:latin typeface="Blinker" panose="020B0604020202020204" charset="0"/>
              </a:rPr>
              <a:t>Date</a:t>
            </a:r>
          </a:p>
        </p:txBody>
      </p:sp>
      <p:sp>
        <p:nvSpPr>
          <p:cNvPr id="137" name="TextBox 136">
            <a:extLst>
              <a:ext uri="{FF2B5EF4-FFF2-40B4-BE49-F238E27FC236}">
                <a16:creationId xmlns:a16="http://schemas.microsoft.com/office/drawing/2014/main" id="{0B0EDBA8-C4EB-4302-A076-5F600A1BF2A0}"/>
              </a:ext>
            </a:extLst>
          </p:cNvPr>
          <p:cNvSpPr txBox="1"/>
          <p:nvPr/>
        </p:nvSpPr>
        <p:spPr>
          <a:xfrm>
            <a:off x="14903728" y="7283340"/>
            <a:ext cx="2926405" cy="323165"/>
          </a:xfrm>
          <a:prstGeom prst="rect">
            <a:avLst/>
          </a:prstGeom>
          <a:noFill/>
        </p:spPr>
        <p:txBody>
          <a:bodyPr wrap="square" rtlCol="0">
            <a:spAutoFit/>
          </a:bodyPr>
          <a:lstStyle/>
          <a:p>
            <a:r>
              <a:rPr lang="en-US" sz="1500" dirty="0">
                <a:latin typeface="Blinker" panose="020B0604020202020204" charset="0"/>
              </a:rPr>
              <a:t>Median </a:t>
            </a:r>
            <a:r>
              <a:rPr lang="en-US" sz="1500" dirty="0">
                <a:latin typeface="Blinker" panose="020B0604020202020204" charset="0"/>
                <a:sym typeface="Wingdings" panose="05000000000000000000" pitchFamily="2" charset="2"/>
              </a:rPr>
              <a:t> Not sensitive to outliers</a:t>
            </a:r>
            <a:endParaRPr lang="en-US" sz="1500" dirty="0">
              <a:latin typeface="Blinker" panose="020B0604020202020204" charset="0"/>
            </a:endParaRPr>
          </a:p>
        </p:txBody>
      </p:sp>
      <p:sp>
        <p:nvSpPr>
          <p:cNvPr id="138" name="TextBox 137">
            <a:extLst>
              <a:ext uri="{FF2B5EF4-FFF2-40B4-BE49-F238E27FC236}">
                <a16:creationId xmlns:a16="http://schemas.microsoft.com/office/drawing/2014/main" id="{116587E5-31AB-4C5F-9026-D41872F97CD6}"/>
              </a:ext>
            </a:extLst>
          </p:cNvPr>
          <p:cNvSpPr txBox="1"/>
          <p:nvPr/>
        </p:nvSpPr>
        <p:spPr>
          <a:xfrm>
            <a:off x="14908304" y="6872955"/>
            <a:ext cx="1811186" cy="323165"/>
          </a:xfrm>
          <a:prstGeom prst="rect">
            <a:avLst/>
          </a:prstGeom>
          <a:noFill/>
        </p:spPr>
        <p:txBody>
          <a:bodyPr wrap="square" rtlCol="0">
            <a:spAutoFit/>
          </a:bodyPr>
          <a:lstStyle/>
          <a:p>
            <a:r>
              <a:rPr lang="en-US" sz="1500" dirty="0">
                <a:latin typeface="Blinker" panose="020B0604020202020204" charset="0"/>
              </a:rPr>
              <a:t>Mean </a:t>
            </a:r>
            <a:r>
              <a:rPr lang="en-US" sz="1500" dirty="0">
                <a:latin typeface="Blinker" panose="020B0604020202020204" charset="0"/>
                <a:sym typeface="Wingdings" panose="05000000000000000000" pitchFamily="2" charset="2"/>
              </a:rPr>
              <a:t> Not skewed</a:t>
            </a:r>
            <a:endParaRPr lang="en-US" sz="1500" dirty="0">
              <a:latin typeface="Blinker" panose="020B0604020202020204" charset="0"/>
            </a:endParaRPr>
          </a:p>
        </p:txBody>
      </p:sp>
      <p:sp>
        <p:nvSpPr>
          <p:cNvPr id="139" name="TextBox 138">
            <a:extLst>
              <a:ext uri="{FF2B5EF4-FFF2-40B4-BE49-F238E27FC236}">
                <a16:creationId xmlns:a16="http://schemas.microsoft.com/office/drawing/2014/main" id="{C42CAA40-131D-47B6-A972-C8497760E73F}"/>
              </a:ext>
            </a:extLst>
          </p:cNvPr>
          <p:cNvSpPr txBox="1"/>
          <p:nvPr/>
        </p:nvSpPr>
        <p:spPr>
          <a:xfrm>
            <a:off x="14907743" y="7661881"/>
            <a:ext cx="2769990" cy="323165"/>
          </a:xfrm>
          <a:prstGeom prst="rect">
            <a:avLst/>
          </a:prstGeom>
          <a:noFill/>
        </p:spPr>
        <p:txBody>
          <a:bodyPr wrap="square" rtlCol="0">
            <a:spAutoFit/>
          </a:bodyPr>
          <a:lstStyle/>
          <a:p>
            <a:r>
              <a:rPr lang="en-US" sz="1500" dirty="0">
                <a:latin typeface="Blinker" panose="020B0604020202020204" charset="0"/>
              </a:rPr>
              <a:t>Mode </a:t>
            </a:r>
            <a:r>
              <a:rPr lang="en-US" sz="1500" dirty="0">
                <a:latin typeface="Blinker" panose="020B0604020202020204" charset="0"/>
                <a:sym typeface="Wingdings" panose="05000000000000000000" pitchFamily="2" charset="2"/>
              </a:rPr>
              <a:t> Categorical data type</a:t>
            </a:r>
            <a:endParaRPr lang="en-US" sz="1500" dirty="0">
              <a:latin typeface="Blinker" panose="020B0604020202020204" charset="0"/>
            </a:endParaRPr>
          </a:p>
        </p:txBody>
      </p:sp>
      <p:cxnSp>
        <p:nvCxnSpPr>
          <p:cNvPr id="140" name="Straight Connector 139">
            <a:extLst>
              <a:ext uri="{FF2B5EF4-FFF2-40B4-BE49-F238E27FC236}">
                <a16:creationId xmlns:a16="http://schemas.microsoft.com/office/drawing/2014/main" id="{469B0E27-409B-4E0D-9800-A153A5BF054F}"/>
              </a:ext>
            </a:extLst>
          </p:cNvPr>
          <p:cNvCxnSpPr>
            <a:cxnSpLocks/>
          </p:cNvCxnSpPr>
          <p:nvPr/>
        </p:nvCxnSpPr>
        <p:spPr>
          <a:xfrm>
            <a:off x="7384492" y="7479054"/>
            <a:ext cx="394836" cy="0"/>
          </a:xfrm>
          <a:prstGeom prst="line">
            <a:avLst/>
          </a:prstGeom>
          <a:ln w="19050">
            <a:solidFill>
              <a:srgbClr val="12759A"/>
            </a:solidFill>
          </a:ln>
        </p:spPr>
        <p:style>
          <a:lnRef idx="1">
            <a:schemeClr val="dk1"/>
          </a:lnRef>
          <a:fillRef idx="0">
            <a:schemeClr val="dk1"/>
          </a:fillRef>
          <a:effectRef idx="0">
            <a:schemeClr val="dk1"/>
          </a:effectRef>
          <a:fontRef idx="minor">
            <a:schemeClr val="tx1"/>
          </a:fontRef>
        </p:style>
      </p:cxnSp>
      <p:sp>
        <p:nvSpPr>
          <p:cNvPr id="141" name="Rounded Rectangle 108">
            <a:extLst>
              <a:ext uri="{FF2B5EF4-FFF2-40B4-BE49-F238E27FC236}">
                <a16:creationId xmlns:a16="http://schemas.microsoft.com/office/drawing/2014/main" id="{C1DDFCDF-7E38-4E3C-B4BC-07E2505B397A}"/>
              </a:ext>
            </a:extLst>
          </p:cNvPr>
          <p:cNvSpPr/>
          <p:nvPr/>
        </p:nvSpPr>
        <p:spPr>
          <a:xfrm>
            <a:off x="10382689" y="8232017"/>
            <a:ext cx="4745736" cy="758952"/>
          </a:xfrm>
          <a:prstGeom prst="round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1500" dirty="0">
                <a:solidFill>
                  <a:sysClr val="windowText" lastClr="000000"/>
                </a:solidFill>
                <a:latin typeface="Blinker" panose="020B0604020202020204" charset="0"/>
              </a:rPr>
              <a:t>Outliers are innocent until proven guilty. With that being said, they should not be removed unless there is a good reason for that.</a:t>
            </a:r>
          </a:p>
        </p:txBody>
      </p:sp>
      <p:cxnSp>
        <p:nvCxnSpPr>
          <p:cNvPr id="153" name="Straight Connector 152">
            <a:extLst>
              <a:ext uri="{FF2B5EF4-FFF2-40B4-BE49-F238E27FC236}">
                <a16:creationId xmlns:a16="http://schemas.microsoft.com/office/drawing/2014/main" id="{7EBFE02D-E3EB-4F36-B378-48D272518005}"/>
              </a:ext>
            </a:extLst>
          </p:cNvPr>
          <p:cNvCxnSpPr>
            <a:cxnSpLocks/>
          </p:cNvCxnSpPr>
          <p:nvPr/>
        </p:nvCxnSpPr>
        <p:spPr>
          <a:xfrm>
            <a:off x="4103301" y="6393211"/>
            <a:ext cx="914400" cy="0"/>
          </a:xfrm>
          <a:prstGeom prst="line">
            <a:avLst/>
          </a:prstGeom>
          <a:ln w="19050">
            <a:solidFill>
              <a:srgbClr val="12759A"/>
            </a:solidFill>
          </a:ln>
        </p:spPr>
        <p:style>
          <a:lnRef idx="1">
            <a:schemeClr val="dk1"/>
          </a:lnRef>
          <a:fillRef idx="0">
            <a:schemeClr val="dk1"/>
          </a:fillRef>
          <a:effectRef idx="0">
            <a:schemeClr val="dk1"/>
          </a:effectRef>
          <a:fontRef idx="minor">
            <a:schemeClr val="tx1"/>
          </a:fontRef>
        </p:style>
      </p:cxnSp>
      <p:sp>
        <p:nvSpPr>
          <p:cNvPr id="158" name="Left Bracket 157">
            <a:extLst>
              <a:ext uri="{FF2B5EF4-FFF2-40B4-BE49-F238E27FC236}">
                <a16:creationId xmlns:a16="http://schemas.microsoft.com/office/drawing/2014/main" id="{18BDC6E2-9FBE-4C0C-BF9B-A2F8B948B81B}"/>
              </a:ext>
            </a:extLst>
          </p:cNvPr>
          <p:cNvSpPr/>
          <p:nvPr/>
        </p:nvSpPr>
        <p:spPr>
          <a:xfrm>
            <a:off x="7739522" y="4949610"/>
            <a:ext cx="137000" cy="824316"/>
          </a:xfrm>
          <a:prstGeom prst="leftBracket">
            <a:avLst/>
          </a:prstGeom>
          <a:ln w="19050">
            <a:solidFill>
              <a:srgbClr val="12759A"/>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ln>
                <a:solidFill>
                  <a:schemeClr val="accent1"/>
                </a:solidFill>
              </a:ln>
              <a:latin typeface="Blinker" panose="020B0604020202020204" charset="0"/>
            </a:endParaRPr>
          </a:p>
        </p:txBody>
      </p:sp>
      <p:cxnSp>
        <p:nvCxnSpPr>
          <p:cNvPr id="159" name="Straight Connector 158">
            <a:extLst>
              <a:ext uri="{FF2B5EF4-FFF2-40B4-BE49-F238E27FC236}">
                <a16:creationId xmlns:a16="http://schemas.microsoft.com/office/drawing/2014/main" id="{83F50640-6C33-4142-BCA5-3056C623BA1B}"/>
              </a:ext>
            </a:extLst>
          </p:cNvPr>
          <p:cNvCxnSpPr>
            <a:cxnSpLocks/>
          </p:cNvCxnSpPr>
          <p:nvPr/>
        </p:nvCxnSpPr>
        <p:spPr>
          <a:xfrm flipH="1">
            <a:off x="7396622" y="5380438"/>
            <a:ext cx="479900" cy="0"/>
          </a:xfrm>
          <a:prstGeom prst="line">
            <a:avLst/>
          </a:prstGeom>
          <a:ln w="19050">
            <a:solidFill>
              <a:srgbClr val="12759A"/>
            </a:solidFill>
          </a:ln>
        </p:spPr>
        <p:style>
          <a:lnRef idx="1">
            <a:schemeClr val="dk1"/>
          </a:lnRef>
          <a:fillRef idx="0">
            <a:schemeClr val="dk1"/>
          </a:fillRef>
          <a:effectRef idx="0">
            <a:schemeClr val="dk1"/>
          </a:effectRef>
          <a:fontRef idx="minor">
            <a:schemeClr val="tx1"/>
          </a:fontRef>
        </p:style>
      </p:cxnSp>
      <p:sp>
        <p:nvSpPr>
          <p:cNvPr id="163" name="Left Bracket 162">
            <a:extLst>
              <a:ext uri="{FF2B5EF4-FFF2-40B4-BE49-F238E27FC236}">
                <a16:creationId xmlns:a16="http://schemas.microsoft.com/office/drawing/2014/main" id="{6D68B87B-76A9-47BE-B2D5-8256D4EA42A8}"/>
              </a:ext>
            </a:extLst>
          </p:cNvPr>
          <p:cNvSpPr/>
          <p:nvPr/>
        </p:nvSpPr>
        <p:spPr>
          <a:xfrm>
            <a:off x="10766645" y="7087944"/>
            <a:ext cx="137000" cy="824316"/>
          </a:xfrm>
          <a:prstGeom prst="leftBracket">
            <a:avLst/>
          </a:prstGeom>
          <a:ln w="19050">
            <a:solidFill>
              <a:srgbClr val="12759A"/>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ln>
                <a:solidFill>
                  <a:schemeClr val="accent1"/>
                </a:solidFill>
              </a:ln>
              <a:latin typeface="Blinker" panose="020B0604020202020204" charset="0"/>
            </a:endParaRPr>
          </a:p>
        </p:txBody>
      </p:sp>
      <p:cxnSp>
        <p:nvCxnSpPr>
          <p:cNvPr id="164" name="Straight Connector 163">
            <a:extLst>
              <a:ext uri="{FF2B5EF4-FFF2-40B4-BE49-F238E27FC236}">
                <a16:creationId xmlns:a16="http://schemas.microsoft.com/office/drawing/2014/main" id="{11A14D11-075D-45B7-A592-2254F480CB63}"/>
              </a:ext>
            </a:extLst>
          </p:cNvPr>
          <p:cNvCxnSpPr>
            <a:cxnSpLocks/>
          </p:cNvCxnSpPr>
          <p:nvPr/>
        </p:nvCxnSpPr>
        <p:spPr>
          <a:xfrm flipH="1">
            <a:off x="10612053" y="7516839"/>
            <a:ext cx="309804" cy="0"/>
          </a:xfrm>
          <a:prstGeom prst="line">
            <a:avLst/>
          </a:prstGeom>
          <a:ln w="19050">
            <a:solidFill>
              <a:srgbClr val="12759A"/>
            </a:solidFill>
          </a:ln>
        </p:spPr>
        <p:style>
          <a:lnRef idx="1">
            <a:schemeClr val="dk1"/>
          </a:lnRef>
          <a:fillRef idx="0">
            <a:schemeClr val="dk1"/>
          </a:fillRef>
          <a:effectRef idx="0">
            <a:schemeClr val="dk1"/>
          </a:effectRef>
          <a:fontRef idx="minor">
            <a:schemeClr val="tx1"/>
          </a:fontRef>
        </p:style>
      </p:cxnSp>
      <p:sp>
        <p:nvSpPr>
          <p:cNvPr id="168" name="Left Bracket 167">
            <a:extLst>
              <a:ext uri="{FF2B5EF4-FFF2-40B4-BE49-F238E27FC236}">
                <a16:creationId xmlns:a16="http://schemas.microsoft.com/office/drawing/2014/main" id="{D7DE4BAC-4318-4B63-BF9D-4ECA01A8F970}"/>
              </a:ext>
            </a:extLst>
          </p:cNvPr>
          <p:cNvSpPr/>
          <p:nvPr/>
        </p:nvSpPr>
        <p:spPr>
          <a:xfrm>
            <a:off x="14618873" y="7007016"/>
            <a:ext cx="137000" cy="824316"/>
          </a:xfrm>
          <a:prstGeom prst="leftBracket">
            <a:avLst/>
          </a:prstGeom>
          <a:ln w="19050">
            <a:solidFill>
              <a:srgbClr val="12759A"/>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ln>
                <a:solidFill>
                  <a:schemeClr val="accent1"/>
                </a:solidFill>
              </a:ln>
              <a:latin typeface="Blinker" panose="020B0604020202020204" charset="0"/>
            </a:endParaRPr>
          </a:p>
        </p:txBody>
      </p:sp>
      <p:cxnSp>
        <p:nvCxnSpPr>
          <p:cNvPr id="169" name="Straight Connector 168">
            <a:extLst>
              <a:ext uri="{FF2B5EF4-FFF2-40B4-BE49-F238E27FC236}">
                <a16:creationId xmlns:a16="http://schemas.microsoft.com/office/drawing/2014/main" id="{32B25715-1422-4586-9AA0-0D5700654D27}"/>
              </a:ext>
            </a:extLst>
          </p:cNvPr>
          <p:cNvCxnSpPr>
            <a:cxnSpLocks/>
          </p:cNvCxnSpPr>
          <p:nvPr/>
        </p:nvCxnSpPr>
        <p:spPr>
          <a:xfrm flipH="1">
            <a:off x="14463971" y="7435911"/>
            <a:ext cx="309804" cy="0"/>
          </a:xfrm>
          <a:prstGeom prst="line">
            <a:avLst/>
          </a:prstGeom>
          <a:ln w="19050">
            <a:solidFill>
              <a:srgbClr val="12759A"/>
            </a:solidFill>
          </a:ln>
        </p:spPr>
        <p:style>
          <a:lnRef idx="1">
            <a:schemeClr val="dk1"/>
          </a:lnRef>
          <a:fillRef idx="0">
            <a:schemeClr val="dk1"/>
          </a:fillRef>
          <a:effectRef idx="0">
            <a:schemeClr val="dk1"/>
          </a:effectRef>
          <a:fontRef idx="minor">
            <a:schemeClr val="tx1"/>
          </a:fontRef>
        </p:style>
      </p:cxnSp>
      <p:sp>
        <p:nvSpPr>
          <p:cNvPr id="60" name="Freeform 32">
            <a:extLst>
              <a:ext uri="{FF2B5EF4-FFF2-40B4-BE49-F238E27FC236}">
                <a16:creationId xmlns:a16="http://schemas.microsoft.com/office/drawing/2014/main" id="{9ECFE3C4-67DA-4AFE-A746-D17ED55C0637}"/>
              </a:ext>
            </a:extLst>
          </p:cNvPr>
          <p:cNvSpPr/>
          <p:nvPr/>
        </p:nvSpPr>
        <p:spPr>
          <a:xfrm>
            <a:off x="-537367" y="9043168"/>
            <a:ext cx="1540171" cy="1243831"/>
          </a:xfrm>
          <a:custGeom>
            <a:avLst/>
            <a:gdLst/>
            <a:ahLst/>
            <a:cxnLst/>
            <a:rect l="l" t="t" r="r" b="b"/>
            <a:pathLst>
              <a:path w="3292689" h="2992231">
                <a:moveTo>
                  <a:pt x="0" y="0"/>
                </a:moveTo>
                <a:lnTo>
                  <a:pt x="3292689" y="0"/>
                </a:lnTo>
                <a:lnTo>
                  <a:pt x="3292689" y="2992231"/>
                </a:lnTo>
                <a:lnTo>
                  <a:pt x="0" y="299223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9" name="TextBox 98">
            <a:extLst>
              <a:ext uri="{FF2B5EF4-FFF2-40B4-BE49-F238E27FC236}">
                <a16:creationId xmlns:a16="http://schemas.microsoft.com/office/drawing/2014/main" id="{80F9483F-3513-40C4-8B81-CC8888651AF9}"/>
              </a:ext>
            </a:extLst>
          </p:cNvPr>
          <p:cNvSpPr txBox="1"/>
          <p:nvPr/>
        </p:nvSpPr>
        <p:spPr>
          <a:xfrm>
            <a:off x="232718" y="2208342"/>
            <a:ext cx="5415369" cy="646331"/>
          </a:xfrm>
          <a:prstGeom prst="rect">
            <a:avLst/>
          </a:prstGeom>
          <a:noFill/>
        </p:spPr>
        <p:txBody>
          <a:bodyPr wrap="square" rtlCol="0">
            <a:spAutoFit/>
          </a:bodyPr>
          <a:lstStyle/>
          <a:p>
            <a:r>
              <a:rPr lang="en-US" sz="3600" dirty="0">
                <a:solidFill>
                  <a:srgbClr val="12759A"/>
                </a:solidFill>
                <a:latin typeface="League Spartan" panose="020B0604020202020204" charset="0"/>
              </a:rPr>
              <a:t>4.3. Data Cleaning</a:t>
            </a:r>
            <a:endParaRPr lang="vi-VN" sz="3600" dirty="0">
              <a:solidFill>
                <a:srgbClr val="12759A"/>
              </a:solidFill>
            </a:endParaRPr>
          </a:p>
        </p:txBody>
      </p:sp>
      <p:grpSp>
        <p:nvGrpSpPr>
          <p:cNvPr id="100" name="Group 18">
            <a:extLst>
              <a:ext uri="{FF2B5EF4-FFF2-40B4-BE49-F238E27FC236}">
                <a16:creationId xmlns:a16="http://schemas.microsoft.com/office/drawing/2014/main" id="{10D8EBA0-1481-4984-A00B-28E147804B6E}"/>
              </a:ext>
            </a:extLst>
          </p:cNvPr>
          <p:cNvGrpSpPr/>
          <p:nvPr/>
        </p:nvGrpSpPr>
        <p:grpSpPr>
          <a:xfrm>
            <a:off x="0" y="0"/>
            <a:ext cx="18288000" cy="2060299"/>
            <a:chOff x="0" y="-38100"/>
            <a:chExt cx="5694120" cy="750693"/>
          </a:xfrm>
        </p:grpSpPr>
        <p:sp>
          <p:nvSpPr>
            <p:cNvPr id="101" name="Freeform 19">
              <a:extLst>
                <a:ext uri="{FF2B5EF4-FFF2-40B4-BE49-F238E27FC236}">
                  <a16:creationId xmlns:a16="http://schemas.microsoft.com/office/drawing/2014/main" id="{8CB28BC6-C990-4EC9-88E6-49822CBF67A0}"/>
                </a:ext>
              </a:extLst>
            </p:cNvPr>
            <p:cNvSpPr/>
            <p:nvPr/>
          </p:nvSpPr>
          <p:spPr>
            <a:xfrm>
              <a:off x="0" y="90054"/>
              <a:ext cx="5694119" cy="622539"/>
            </a:xfrm>
            <a:custGeom>
              <a:avLst/>
              <a:gdLst/>
              <a:ahLst/>
              <a:cxnLst/>
              <a:rect l="l" t="t" r="r" b="b"/>
              <a:pathLst>
                <a:path w="5694119" h="622539">
                  <a:moveTo>
                    <a:pt x="0" y="0"/>
                  </a:moveTo>
                  <a:lnTo>
                    <a:pt x="5694119" y="0"/>
                  </a:lnTo>
                  <a:lnTo>
                    <a:pt x="5694119" y="622539"/>
                  </a:lnTo>
                  <a:lnTo>
                    <a:pt x="0" y="622539"/>
                  </a:lnTo>
                  <a:close/>
                </a:path>
              </a:pathLst>
            </a:custGeom>
            <a:solidFill>
              <a:srgbClr val="545454"/>
            </a:solidFill>
          </p:spPr>
        </p:sp>
        <p:sp>
          <p:nvSpPr>
            <p:cNvPr id="102" name="TextBox 20">
              <a:extLst>
                <a:ext uri="{FF2B5EF4-FFF2-40B4-BE49-F238E27FC236}">
                  <a16:creationId xmlns:a16="http://schemas.microsoft.com/office/drawing/2014/main" id="{DF4A77B0-ADE4-4A77-825E-45BBE186181F}"/>
                </a:ext>
              </a:extLst>
            </p:cNvPr>
            <p:cNvSpPr txBox="1"/>
            <p:nvPr/>
          </p:nvSpPr>
          <p:spPr>
            <a:xfrm>
              <a:off x="0" y="-38100"/>
              <a:ext cx="5694120" cy="660639"/>
            </a:xfrm>
            <a:prstGeom prst="rect">
              <a:avLst/>
            </a:prstGeom>
          </p:spPr>
          <p:txBody>
            <a:bodyPr lIns="50800" tIns="50800" rIns="50800" bIns="50800" rtlCol="0" anchor="ctr"/>
            <a:lstStyle/>
            <a:p>
              <a:pPr algn="ctr">
                <a:lnSpc>
                  <a:spcPts val="2659"/>
                </a:lnSpc>
                <a:spcBef>
                  <a:spcPct val="0"/>
                </a:spcBef>
              </a:pPr>
              <a:endParaRPr/>
            </a:p>
          </p:txBody>
        </p:sp>
      </p:grpSp>
      <p:sp>
        <p:nvSpPr>
          <p:cNvPr id="103" name="TextBox 102">
            <a:extLst>
              <a:ext uri="{FF2B5EF4-FFF2-40B4-BE49-F238E27FC236}">
                <a16:creationId xmlns:a16="http://schemas.microsoft.com/office/drawing/2014/main" id="{4F03CB99-A8F1-4AA6-897B-D82C79CCF29E}"/>
              </a:ext>
            </a:extLst>
          </p:cNvPr>
          <p:cNvSpPr txBox="1"/>
          <p:nvPr/>
        </p:nvSpPr>
        <p:spPr>
          <a:xfrm>
            <a:off x="232718" y="731450"/>
            <a:ext cx="8530282" cy="865622"/>
          </a:xfrm>
          <a:prstGeom prst="rect">
            <a:avLst/>
          </a:prstGeom>
        </p:spPr>
        <p:txBody>
          <a:bodyPr wrap="square" lIns="0" tIns="0" rIns="0" bIns="0" rtlCol="0" anchor="t">
            <a:spAutoFit/>
          </a:bodyPr>
          <a:lstStyle/>
          <a:p>
            <a:pPr>
              <a:lnSpc>
                <a:spcPts val="7000"/>
              </a:lnSpc>
            </a:pPr>
            <a:r>
              <a:rPr lang="en-US" sz="4800" dirty="0">
                <a:solidFill>
                  <a:srgbClr val="FFFFFF"/>
                </a:solidFill>
                <a:latin typeface="League Spartan"/>
                <a:ea typeface="League Spartan"/>
                <a:cs typeface="League Spartan"/>
                <a:sym typeface="League Spartan"/>
              </a:rPr>
              <a:t>4. Data Preparation</a:t>
            </a:r>
          </a:p>
        </p:txBody>
      </p:sp>
    </p:spTree>
    <p:extLst>
      <p:ext uri="{BB962C8B-B14F-4D97-AF65-F5344CB8AC3E}">
        <p14:creationId xmlns:p14="http://schemas.microsoft.com/office/powerpoint/2010/main" val="22311624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Rounded Corners 15">
            <a:extLst>
              <a:ext uri="{FF2B5EF4-FFF2-40B4-BE49-F238E27FC236}">
                <a16:creationId xmlns:a16="http://schemas.microsoft.com/office/drawing/2014/main" id="{2A9FD5BF-EEC3-40F6-AE39-57E98319D66C}"/>
              </a:ext>
            </a:extLst>
          </p:cNvPr>
          <p:cNvSpPr/>
          <p:nvPr/>
        </p:nvSpPr>
        <p:spPr>
          <a:xfrm>
            <a:off x="1794871" y="3041477"/>
            <a:ext cx="4953000" cy="3712450"/>
          </a:xfrm>
          <a:prstGeom prst="roundRect">
            <a:avLst>
              <a:gd name="adj" fmla="val 7680"/>
            </a:avLst>
          </a:prstGeom>
          <a:noFill/>
          <a:ln>
            <a:solidFill>
              <a:srgbClr val="1275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4" name="TextBox 13">
            <a:extLst>
              <a:ext uri="{FF2B5EF4-FFF2-40B4-BE49-F238E27FC236}">
                <a16:creationId xmlns:a16="http://schemas.microsoft.com/office/drawing/2014/main" id="{C0C305C4-E5FC-4B89-A477-41C2AFE2AE3D}"/>
              </a:ext>
            </a:extLst>
          </p:cNvPr>
          <p:cNvSpPr txBox="1"/>
          <p:nvPr/>
        </p:nvSpPr>
        <p:spPr>
          <a:xfrm>
            <a:off x="211936" y="2227508"/>
            <a:ext cx="10028933" cy="646331"/>
          </a:xfrm>
          <a:prstGeom prst="rect">
            <a:avLst/>
          </a:prstGeom>
          <a:noFill/>
        </p:spPr>
        <p:txBody>
          <a:bodyPr wrap="square" rtlCol="0">
            <a:spAutoFit/>
          </a:bodyPr>
          <a:lstStyle/>
          <a:p>
            <a:r>
              <a:rPr lang="en-US" sz="3600" dirty="0">
                <a:solidFill>
                  <a:srgbClr val="12759A"/>
                </a:solidFill>
                <a:latin typeface="League Spartan" panose="020B0604020202020204" charset="0"/>
              </a:rPr>
              <a:t>4.4. Create Fact &amp; Dimension Tables</a:t>
            </a:r>
            <a:endParaRPr lang="vi-VN" sz="3600" dirty="0">
              <a:solidFill>
                <a:srgbClr val="12759A"/>
              </a:solidFill>
            </a:endParaRPr>
          </a:p>
        </p:txBody>
      </p:sp>
      <p:pic>
        <p:nvPicPr>
          <p:cNvPr id="15" name="Picture 14">
            <a:extLst>
              <a:ext uri="{FF2B5EF4-FFF2-40B4-BE49-F238E27FC236}">
                <a16:creationId xmlns:a16="http://schemas.microsoft.com/office/drawing/2014/main" id="{C1EF77A9-5F17-4E3D-AF82-C479D0439646}"/>
              </a:ext>
            </a:extLst>
          </p:cNvPr>
          <p:cNvPicPr>
            <a:picLocks noChangeAspect="1"/>
          </p:cNvPicPr>
          <p:nvPr/>
        </p:nvPicPr>
        <p:blipFill>
          <a:blip r:embed="rId2"/>
          <a:stretch>
            <a:fillRect/>
          </a:stretch>
        </p:blipFill>
        <p:spPr>
          <a:xfrm>
            <a:off x="2147628" y="3095764"/>
            <a:ext cx="2491634" cy="3629395"/>
          </a:xfrm>
          <a:prstGeom prst="rect">
            <a:avLst/>
          </a:prstGeom>
        </p:spPr>
      </p:pic>
      <p:pic>
        <p:nvPicPr>
          <p:cNvPr id="17" name="Picture 16">
            <a:extLst>
              <a:ext uri="{FF2B5EF4-FFF2-40B4-BE49-F238E27FC236}">
                <a16:creationId xmlns:a16="http://schemas.microsoft.com/office/drawing/2014/main" id="{6847DEC4-6315-41D2-8887-3A4C1B0583E3}"/>
              </a:ext>
            </a:extLst>
          </p:cNvPr>
          <p:cNvPicPr>
            <a:picLocks noChangeAspect="1"/>
          </p:cNvPicPr>
          <p:nvPr/>
        </p:nvPicPr>
        <p:blipFill>
          <a:blip r:embed="rId3"/>
          <a:stretch>
            <a:fillRect/>
          </a:stretch>
        </p:blipFill>
        <p:spPr>
          <a:xfrm>
            <a:off x="2056364" y="8445460"/>
            <a:ext cx="2563848" cy="1588055"/>
          </a:xfrm>
          <a:prstGeom prst="rect">
            <a:avLst/>
          </a:prstGeom>
        </p:spPr>
      </p:pic>
      <p:sp>
        <p:nvSpPr>
          <p:cNvPr id="18" name="Rectangle: Rounded Corners 17">
            <a:extLst>
              <a:ext uri="{FF2B5EF4-FFF2-40B4-BE49-F238E27FC236}">
                <a16:creationId xmlns:a16="http://schemas.microsoft.com/office/drawing/2014/main" id="{F14FBC91-824D-416B-9990-128977B9F4B3}"/>
              </a:ext>
            </a:extLst>
          </p:cNvPr>
          <p:cNvSpPr/>
          <p:nvPr/>
        </p:nvSpPr>
        <p:spPr>
          <a:xfrm>
            <a:off x="1794871" y="6897887"/>
            <a:ext cx="4953000" cy="1404854"/>
          </a:xfrm>
          <a:prstGeom prst="roundRect">
            <a:avLst/>
          </a:prstGeom>
          <a:noFill/>
          <a:ln>
            <a:solidFill>
              <a:srgbClr val="1275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25" name="Picture 24">
            <a:extLst>
              <a:ext uri="{FF2B5EF4-FFF2-40B4-BE49-F238E27FC236}">
                <a16:creationId xmlns:a16="http://schemas.microsoft.com/office/drawing/2014/main" id="{36D49492-F8A9-4901-93AD-0DF10623F702}"/>
              </a:ext>
            </a:extLst>
          </p:cNvPr>
          <p:cNvPicPr>
            <a:picLocks noChangeAspect="1"/>
          </p:cNvPicPr>
          <p:nvPr/>
        </p:nvPicPr>
        <p:blipFill>
          <a:blip r:embed="rId4"/>
          <a:stretch>
            <a:fillRect/>
          </a:stretch>
        </p:blipFill>
        <p:spPr>
          <a:xfrm>
            <a:off x="12555124" y="3073941"/>
            <a:ext cx="3297452" cy="1200736"/>
          </a:xfrm>
          <a:prstGeom prst="rect">
            <a:avLst/>
          </a:prstGeom>
        </p:spPr>
      </p:pic>
      <p:pic>
        <p:nvPicPr>
          <p:cNvPr id="35" name="Picture 34">
            <a:extLst>
              <a:ext uri="{FF2B5EF4-FFF2-40B4-BE49-F238E27FC236}">
                <a16:creationId xmlns:a16="http://schemas.microsoft.com/office/drawing/2014/main" id="{86EED1A9-CD8E-4337-8C25-32576E3CF3D9}"/>
              </a:ext>
            </a:extLst>
          </p:cNvPr>
          <p:cNvPicPr>
            <a:picLocks noChangeAspect="1"/>
          </p:cNvPicPr>
          <p:nvPr/>
        </p:nvPicPr>
        <p:blipFill>
          <a:blip r:embed="rId5"/>
          <a:stretch>
            <a:fillRect/>
          </a:stretch>
        </p:blipFill>
        <p:spPr>
          <a:xfrm>
            <a:off x="2001085" y="6992733"/>
            <a:ext cx="3864297" cy="1054454"/>
          </a:xfrm>
          <a:prstGeom prst="rect">
            <a:avLst/>
          </a:prstGeom>
        </p:spPr>
      </p:pic>
      <p:pic>
        <p:nvPicPr>
          <p:cNvPr id="36" name="Picture 35">
            <a:extLst>
              <a:ext uri="{FF2B5EF4-FFF2-40B4-BE49-F238E27FC236}">
                <a16:creationId xmlns:a16="http://schemas.microsoft.com/office/drawing/2014/main" id="{F2014F2B-227E-40B9-9B7B-80597AE2892B}"/>
              </a:ext>
            </a:extLst>
          </p:cNvPr>
          <p:cNvPicPr>
            <a:picLocks noChangeAspect="1"/>
          </p:cNvPicPr>
          <p:nvPr/>
        </p:nvPicPr>
        <p:blipFill>
          <a:blip r:embed="rId6"/>
          <a:stretch>
            <a:fillRect/>
          </a:stretch>
        </p:blipFill>
        <p:spPr>
          <a:xfrm>
            <a:off x="7171918" y="3133984"/>
            <a:ext cx="4120291" cy="1054453"/>
          </a:xfrm>
          <a:prstGeom prst="rect">
            <a:avLst/>
          </a:prstGeom>
        </p:spPr>
      </p:pic>
      <p:pic>
        <p:nvPicPr>
          <p:cNvPr id="37" name="Picture 36">
            <a:extLst>
              <a:ext uri="{FF2B5EF4-FFF2-40B4-BE49-F238E27FC236}">
                <a16:creationId xmlns:a16="http://schemas.microsoft.com/office/drawing/2014/main" id="{6BE698CD-E6C6-42E7-8288-E421DF8C90C1}"/>
              </a:ext>
            </a:extLst>
          </p:cNvPr>
          <p:cNvPicPr>
            <a:picLocks noChangeAspect="1"/>
          </p:cNvPicPr>
          <p:nvPr/>
        </p:nvPicPr>
        <p:blipFill>
          <a:blip r:embed="rId7"/>
          <a:stretch>
            <a:fillRect/>
          </a:stretch>
        </p:blipFill>
        <p:spPr>
          <a:xfrm>
            <a:off x="7268362" y="4814688"/>
            <a:ext cx="3724109" cy="1615686"/>
          </a:xfrm>
          <a:prstGeom prst="rect">
            <a:avLst/>
          </a:prstGeom>
        </p:spPr>
      </p:pic>
      <p:pic>
        <p:nvPicPr>
          <p:cNvPr id="38" name="Picture 37">
            <a:extLst>
              <a:ext uri="{FF2B5EF4-FFF2-40B4-BE49-F238E27FC236}">
                <a16:creationId xmlns:a16="http://schemas.microsoft.com/office/drawing/2014/main" id="{C40F9F9F-597E-4B1E-9979-48A6B88B986B}"/>
              </a:ext>
            </a:extLst>
          </p:cNvPr>
          <p:cNvPicPr>
            <a:picLocks noChangeAspect="1"/>
          </p:cNvPicPr>
          <p:nvPr/>
        </p:nvPicPr>
        <p:blipFill>
          <a:blip r:embed="rId8"/>
          <a:stretch>
            <a:fillRect/>
          </a:stretch>
        </p:blipFill>
        <p:spPr>
          <a:xfrm>
            <a:off x="7354019" y="6760090"/>
            <a:ext cx="3669253" cy="1048358"/>
          </a:xfrm>
          <a:prstGeom prst="rect">
            <a:avLst/>
          </a:prstGeom>
        </p:spPr>
      </p:pic>
      <p:pic>
        <p:nvPicPr>
          <p:cNvPr id="39" name="Picture 38">
            <a:extLst>
              <a:ext uri="{FF2B5EF4-FFF2-40B4-BE49-F238E27FC236}">
                <a16:creationId xmlns:a16="http://schemas.microsoft.com/office/drawing/2014/main" id="{F8DBCBC3-BE79-469B-8A47-F7D9C0995CD8}"/>
              </a:ext>
            </a:extLst>
          </p:cNvPr>
          <p:cNvPicPr>
            <a:picLocks noChangeAspect="1"/>
          </p:cNvPicPr>
          <p:nvPr/>
        </p:nvPicPr>
        <p:blipFill>
          <a:blip r:embed="rId9"/>
          <a:stretch>
            <a:fillRect/>
          </a:stretch>
        </p:blipFill>
        <p:spPr>
          <a:xfrm>
            <a:off x="7293067" y="8570777"/>
            <a:ext cx="3791156" cy="1042263"/>
          </a:xfrm>
          <a:prstGeom prst="rect">
            <a:avLst/>
          </a:prstGeom>
        </p:spPr>
      </p:pic>
      <p:pic>
        <p:nvPicPr>
          <p:cNvPr id="40" name="Picture 39">
            <a:extLst>
              <a:ext uri="{FF2B5EF4-FFF2-40B4-BE49-F238E27FC236}">
                <a16:creationId xmlns:a16="http://schemas.microsoft.com/office/drawing/2014/main" id="{A723BCCB-0F60-4881-9FE2-7324BD0EA430}"/>
              </a:ext>
            </a:extLst>
          </p:cNvPr>
          <p:cNvPicPr>
            <a:picLocks noChangeAspect="1"/>
          </p:cNvPicPr>
          <p:nvPr/>
        </p:nvPicPr>
        <p:blipFill>
          <a:blip r:embed="rId10"/>
          <a:stretch>
            <a:fillRect/>
          </a:stretch>
        </p:blipFill>
        <p:spPr>
          <a:xfrm>
            <a:off x="12555124" y="4918617"/>
            <a:ext cx="3718014" cy="1048358"/>
          </a:xfrm>
          <a:prstGeom prst="rect">
            <a:avLst/>
          </a:prstGeom>
        </p:spPr>
      </p:pic>
      <p:pic>
        <p:nvPicPr>
          <p:cNvPr id="41" name="Picture 40">
            <a:extLst>
              <a:ext uri="{FF2B5EF4-FFF2-40B4-BE49-F238E27FC236}">
                <a16:creationId xmlns:a16="http://schemas.microsoft.com/office/drawing/2014/main" id="{C2BFA7B5-5387-4D9D-A30B-0FA2E3BC5FCC}"/>
              </a:ext>
            </a:extLst>
          </p:cNvPr>
          <p:cNvPicPr>
            <a:picLocks noChangeAspect="1"/>
          </p:cNvPicPr>
          <p:nvPr/>
        </p:nvPicPr>
        <p:blipFill>
          <a:blip r:embed="rId11"/>
          <a:stretch>
            <a:fillRect/>
          </a:stretch>
        </p:blipFill>
        <p:spPr>
          <a:xfrm>
            <a:off x="12555124" y="6670906"/>
            <a:ext cx="3833821" cy="999597"/>
          </a:xfrm>
          <a:prstGeom prst="rect">
            <a:avLst/>
          </a:prstGeom>
        </p:spPr>
      </p:pic>
      <p:pic>
        <p:nvPicPr>
          <p:cNvPr id="42" name="Picture 41">
            <a:extLst>
              <a:ext uri="{FF2B5EF4-FFF2-40B4-BE49-F238E27FC236}">
                <a16:creationId xmlns:a16="http://schemas.microsoft.com/office/drawing/2014/main" id="{954519FC-A8B9-423D-9F62-B4ADE25A0F23}"/>
              </a:ext>
            </a:extLst>
          </p:cNvPr>
          <p:cNvPicPr>
            <a:picLocks noChangeAspect="1"/>
          </p:cNvPicPr>
          <p:nvPr/>
        </p:nvPicPr>
        <p:blipFill>
          <a:blip r:embed="rId12"/>
          <a:stretch>
            <a:fillRect/>
          </a:stretch>
        </p:blipFill>
        <p:spPr>
          <a:xfrm>
            <a:off x="12470877" y="8509392"/>
            <a:ext cx="4230003" cy="1066644"/>
          </a:xfrm>
          <a:prstGeom prst="rect">
            <a:avLst/>
          </a:prstGeom>
        </p:spPr>
      </p:pic>
      <p:sp>
        <p:nvSpPr>
          <p:cNvPr id="43" name="Rectangle: Rounded Corners 42">
            <a:extLst>
              <a:ext uri="{FF2B5EF4-FFF2-40B4-BE49-F238E27FC236}">
                <a16:creationId xmlns:a16="http://schemas.microsoft.com/office/drawing/2014/main" id="{BE5427A9-954D-42B0-B6EF-F6EF1AA952B5}"/>
              </a:ext>
            </a:extLst>
          </p:cNvPr>
          <p:cNvSpPr/>
          <p:nvPr/>
        </p:nvSpPr>
        <p:spPr>
          <a:xfrm>
            <a:off x="1794871" y="8425596"/>
            <a:ext cx="4953000" cy="1627632"/>
          </a:xfrm>
          <a:prstGeom prst="roundRect">
            <a:avLst/>
          </a:prstGeom>
          <a:noFill/>
          <a:ln>
            <a:solidFill>
              <a:srgbClr val="1275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4" name="Rectangle: Rounded Corners 43">
            <a:extLst>
              <a:ext uri="{FF2B5EF4-FFF2-40B4-BE49-F238E27FC236}">
                <a16:creationId xmlns:a16="http://schemas.microsoft.com/office/drawing/2014/main" id="{796CC786-7D2F-44EC-9AFF-25149848CAE1}"/>
              </a:ext>
            </a:extLst>
          </p:cNvPr>
          <p:cNvSpPr/>
          <p:nvPr/>
        </p:nvSpPr>
        <p:spPr>
          <a:xfrm>
            <a:off x="12395579" y="6560628"/>
            <a:ext cx="4956048" cy="1627632"/>
          </a:xfrm>
          <a:prstGeom prst="roundRect">
            <a:avLst/>
          </a:prstGeom>
          <a:noFill/>
          <a:ln>
            <a:solidFill>
              <a:srgbClr val="1275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5" name="Rectangle: Rounded Corners 44">
            <a:extLst>
              <a:ext uri="{FF2B5EF4-FFF2-40B4-BE49-F238E27FC236}">
                <a16:creationId xmlns:a16="http://schemas.microsoft.com/office/drawing/2014/main" id="{E3D3AF3C-B438-42EC-B3FA-DE27A7698B18}"/>
              </a:ext>
            </a:extLst>
          </p:cNvPr>
          <p:cNvSpPr/>
          <p:nvPr/>
        </p:nvSpPr>
        <p:spPr>
          <a:xfrm>
            <a:off x="12395579" y="8393134"/>
            <a:ext cx="4956048" cy="1663962"/>
          </a:xfrm>
          <a:prstGeom prst="roundRect">
            <a:avLst/>
          </a:prstGeom>
          <a:noFill/>
          <a:ln>
            <a:solidFill>
              <a:srgbClr val="1275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50" name="Rectangle: Rounded Corners 49">
            <a:extLst>
              <a:ext uri="{FF2B5EF4-FFF2-40B4-BE49-F238E27FC236}">
                <a16:creationId xmlns:a16="http://schemas.microsoft.com/office/drawing/2014/main" id="{993A8D37-201B-4086-8428-7C2EDE967DD3}"/>
              </a:ext>
            </a:extLst>
          </p:cNvPr>
          <p:cNvSpPr/>
          <p:nvPr/>
        </p:nvSpPr>
        <p:spPr>
          <a:xfrm>
            <a:off x="12395579" y="2986255"/>
            <a:ext cx="4956048" cy="1627632"/>
          </a:xfrm>
          <a:prstGeom prst="roundRect">
            <a:avLst/>
          </a:prstGeom>
          <a:noFill/>
          <a:ln>
            <a:solidFill>
              <a:srgbClr val="1275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51" name="Rectangle: Rounded Corners 50">
            <a:extLst>
              <a:ext uri="{FF2B5EF4-FFF2-40B4-BE49-F238E27FC236}">
                <a16:creationId xmlns:a16="http://schemas.microsoft.com/office/drawing/2014/main" id="{9C6CD11C-4CFE-4A01-A6C6-5EC9034C0BA5}"/>
              </a:ext>
            </a:extLst>
          </p:cNvPr>
          <p:cNvSpPr/>
          <p:nvPr/>
        </p:nvSpPr>
        <p:spPr>
          <a:xfrm>
            <a:off x="12395579" y="4771469"/>
            <a:ext cx="4956048" cy="1627632"/>
          </a:xfrm>
          <a:prstGeom prst="roundRect">
            <a:avLst/>
          </a:prstGeom>
          <a:noFill/>
          <a:ln>
            <a:solidFill>
              <a:srgbClr val="1275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52" name="Rectangle: Rounded Corners 51">
            <a:extLst>
              <a:ext uri="{FF2B5EF4-FFF2-40B4-BE49-F238E27FC236}">
                <a16:creationId xmlns:a16="http://schemas.microsoft.com/office/drawing/2014/main" id="{99E7C060-685E-4F82-9755-BB6C398DD474}"/>
              </a:ext>
            </a:extLst>
          </p:cNvPr>
          <p:cNvSpPr/>
          <p:nvPr/>
        </p:nvSpPr>
        <p:spPr>
          <a:xfrm>
            <a:off x="7093701" y="8411172"/>
            <a:ext cx="4956048" cy="1627632"/>
          </a:xfrm>
          <a:prstGeom prst="roundRect">
            <a:avLst/>
          </a:prstGeom>
          <a:noFill/>
          <a:ln>
            <a:solidFill>
              <a:srgbClr val="1275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53" name="Rectangle: Rounded Corners 52">
            <a:extLst>
              <a:ext uri="{FF2B5EF4-FFF2-40B4-BE49-F238E27FC236}">
                <a16:creationId xmlns:a16="http://schemas.microsoft.com/office/drawing/2014/main" id="{D32A89DE-EA56-400A-A428-750078CA00A1}"/>
              </a:ext>
            </a:extLst>
          </p:cNvPr>
          <p:cNvSpPr/>
          <p:nvPr/>
        </p:nvSpPr>
        <p:spPr>
          <a:xfrm>
            <a:off x="7093701" y="6622013"/>
            <a:ext cx="4956048" cy="1627632"/>
          </a:xfrm>
          <a:prstGeom prst="roundRect">
            <a:avLst/>
          </a:prstGeom>
          <a:noFill/>
          <a:ln>
            <a:solidFill>
              <a:srgbClr val="1275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54" name="Rectangle: Rounded Corners 53">
            <a:extLst>
              <a:ext uri="{FF2B5EF4-FFF2-40B4-BE49-F238E27FC236}">
                <a16:creationId xmlns:a16="http://schemas.microsoft.com/office/drawing/2014/main" id="{403758AC-814C-42C9-91BF-D754A4DB7D85}"/>
              </a:ext>
            </a:extLst>
          </p:cNvPr>
          <p:cNvSpPr/>
          <p:nvPr/>
        </p:nvSpPr>
        <p:spPr>
          <a:xfrm>
            <a:off x="7093701" y="4832854"/>
            <a:ext cx="4956048" cy="1627632"/>
          </a:xfrm>
          <a:prstGeom prst="roundRect">
            <a:avLst/>
          </a:prstGeom>
          <a:noFill/>
          <a:ln>
            <a:solidFill>
              <a:srgbClr val="1275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55" name="Rectangle: Rounded Corners 54">
            <a:extLst>
              <a:ext uri="{FF2B5EF4-FFF2-40B4-BE49-F238E27FC236}">
                <a16:creationId xmlns:a16="http://schemas.microsoft.com/office/drawing/2014/main" id="{56559D4A-866F-4AB3-97CC-50216B66B63E}"/>
              </a:ext>
            </a:extLst>
          </p:cNvPr>
          <p:cNvSpPr/>
          <p:nvPr/>
        </p:nvSpPr>
        <p:spPr>
          <a:xfrm>
            <a:off x="7093701" y="3038013"/>
            <a:ext cx="4956048" cy="1627632"/>
          </a:xfrm>
          <a:prstGeom prst="roundRect">
            <a:avLst/>
          </a:prstGeom>
          <a:noFill/>
          <a:ln>
            <a:solidFill>
              <a:srgbClr val="1275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56" name="Freeform 32">
            <a:extLst>
              <a:ext uri="{FF2B5EF4-FFF2-40B4-BE49-F238E27FC236}">
                <a16:creationId xmlns:a16="http://schemas.microsoft.com/office/drawing/2014/main" id="{01EE1791-9EF2-4935-8CB9-A86D7780735C}"/>
              </a:ext>
            </a:extLst>
          </p:cNvPr>
          <p:cNvSpPr/>
          <p:nvPr/>
        </p:nvSpPr>
        <p:spPr>
          <a:xfrm>
            <a:off x="-537367" y="9043168"/>
            <a:ext cx="1540171" cy="1243831"/>
          </a:xfrm>
          <a:custGeom>
            <a:avLst/>
            <a:gdLst/>
            <a:ahLst/>
            <a:cxnLst/>
            <a:rect l="l" t="t" r="r" b="b"/>
            <a:pathLst>
              <a:path w="3292689" h="2992231">
                <a:moveTo>
                  <a:pt x="0" y="0"/>
                </a:moveTo>
                <a:lnTo>
                  <a:pt x="3292689" y="0"/>
                </a:lnTo>
                <a:lnTo>
                  <a:pt x="3292689" y="2992231"/>
                </a:lnTo>
                <a:lnTo>
                  <a:pt x="0" y="2992231"/>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grpSp>
        <p:nvGrpSpPr>
          <p:cNvPr id="33" name="Group 18">
            <a:extLst>
              <a:ext uri="{FF2B5EF4-FFF2-40B4-BE49-F238E27FC236}">
                <a16:creationId xmlns:a16="http://schemas.microsoft.com/office/drawing/2014/main" id="{B2106E49-4053-4D66-80E4-1AA84CB8D8D1}"/>
              </a:ext>
            </a:extLst>
          </p:cNvPr>
          <p:cNvGrpSpPr/>
          <p:nvPr/>
        </p:nvGrpSpPr>
        <p:grpSpPr>
          <a:xfrm>
            <a:off x="0" y="0"/>
            <a:ext cx="18288000" cy="2060299"/>
            <a:chOff x="0" y="-38100"/>
            <a:chExt cx="5694120" cy="750693"/>
          </a:xfrm>
        </p:grpSpPr>
        <p:sp>
          <p:nvSpPr>
            <p:cNvPr id="34" name="Freeform 19">
              <a:extLst>
                <a:ext uri="{FF2B5EF4-FFF2-40B4-BE49-F238E27FC236}">
                  <a16:creationId xmlns:a16="http://schemas.microsoft.com/office/drawing/2014/main" id="{A03FBA71-A529-429E-9CE5-1F92BE1EABE9}"/>
                </a:ext>
              </a:extLst>
            </p:cNvPr>
            <p:cNvSpPr/>
            <p:nvPr/>
          </p:nvSpPr>
          <p:spPr>
            <a:xfrm>
              <a:off x="0" y="90054"/>
              <a:ext cx="5694119" cy="622539"/>
            </a:xfrm>
            <a:custGeom>
              <a:avLst/>
              <a:gdLst/>
              <a:ahLst/>
              <a:cxnLst/>
              <a:rect l="l" t="t" r="r" b="b"/>
              <a:pathLst>
                <a:path w="5694119" h="622539">
                  <a:moveTo>
                    <a:pt x="0" y="0"/>
                  </a:moveTo>
                  <a:lnTo>
                    <a:pt x="5694119" y="0"/>
                  </a:lnTo>
                  <a:lnTo>
                    <a:pt x="5694119" y="622539"/>
                  </a:lnTo>
                  <a:lnTo>
                    <a:pt x="0" y="622539"/>
                  </a:lnTo>
                  <a:close/>
                </a:path>
              </a:pathLst>
            </a:custGeom>
            <a:solidFill>
              <a:srgbClr val="545454"/>
            </a:solidFill>
          </p:spPr>
        </p:sp>
        <p:sp>
          <p:nvSpPr>
            <p:cNvPr id="46" name="TextBox 20">
              <a:extLst>
                <a:ext uri="{FF2B5EF4-FFF2-40B4-BE49-F238E27FC236}">
                  <a16:creationId xmlns:a16="http://schemas.microsoft.com/office/drawing/2014/main" id="{1FFE0BE5-ED3D-41C2-84B7-B610EEB7C61C}"/>
                </a:ext>
              </a:extLst>
            </p:cNvPr>
            <p:cNvSpPr txBox="1"/>
            <p:nvPr/>
          </p:nvSpPr>
          <p:spPr>
            <a:xfrm>
              <a:off x="0" y="-38100"/>
              <a:ext cx="5694120" cy="660639"/>
            </a:xfrm>
            <a:prstGeom prst="rect">
              <a:avLst/>
            </a:prstGeom>
          </p:spPr>
          <p:txBody>
            <a:bodyPr lIns="50800" tIns="50800" rIns="50800" bIns="50800" rtlCol="0" anchor="ctr"/>
            <a:lstStyle/>
            <a:p>
              <a:pPr algn="ctr">
                <a:lnSpc>
                  <a:spcPts val="2659"/>
                </a:lnSpc>
                <a:spcBef>
                  <a:spcPct val="0"/>
                </a:spcBef>
              </a:pPr>
              <a:endParaRPr/>
            </a:p>
          </p:txBody>
        </p:sp>
      </p:grpSp>
      <p:sp>
        <p:nvSpPr>
          <p:cNvPr id="47" name="TextBox 46">
            <a:extLst>
              <a:ext uri="{FF2B5EF4-FFF2-40B4-BE49-F238E27FC236}">
                <a16:creationId xmlns:a16="http://schemas.microsoft.com/office/drawing/2014/main" id="{20773A39-EEF1-4098-8E92-266CED791877}"/>
              </a:ext>
            </a:extLst>
          </p:cNvPr>
          <p:cNvSpPr txBox="1"/>
          <p:nvPr/>
        </p:nvSpPr>
        <p:spPr>
          <a:xfrm>
            <a:off x="232718" y="731450"/>
            <a:ext cx="8530282" cy="865622"/>
          </a:xfrm>
          <a:prstGeom prst="rect">
            <a:avLst/>
          </a:prstGeom>
        </p:spPr>
        <p:txBody>
          <a:bodyPr wrap="square" lIns="0" tIns="0" rIns="0" bIns="0" rtlCol="0" anchor="t">
            <a:spAutoFit/>
          </a:bodyPr>
          <a:lstStyle/>
          <a:p>
            <a:pPr>
              <a:lnSpc>
                <a:spcPts val="7000"/>
              </a:lnSpc>
            </a:pPr>
            <a:r>
              <a:rPr lang="en-US" sz="4800" dirty="0">
                <a:solidFill>
                  <a:srgbClr val="FFFFFF"/>
                </a:solidFill>
                <a:latin typeface="League Spartan"/>
                <a:ea typeface="League Spartan"/>
                <a:cs typeface="League Spartan"/>
                <a:sym typeface="League Spartan"/>
              </a:rPr>
              <a:t>4. Data Preparation</a:t>
            </a:r>
          </a:p>
        </p:txBody>
      </p:sp>
    </p:spTree>
    <p:extLst>
      <p:ext uri="{BB962C8B-B14F-4D97-AF65-F5344CB8AC3E}">
        <p14:creationId xmlns:p14="http://schemas.microsoft.com/office/powerpoint/2010/main" val="18235873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992A1AAB-0C5C-400C-AEC0-E89D7CA826F4}"/>
              </a:ext>
            </a:extLst>
          </p:cNvPr>
          <p:cNvSpPr txBox="1"/>
          <p:nvPr/>
        </p:nvSpPr>
        <p:spPr>
          <a:xfrm>
            <a:off x="232718" y="2201721"/>
            <a:ext cx="10028933" cy="646331"/>
          </a:xfrm>
          <a:prstGeom prst="rect">
            <a:avLst/>
          </a:prstGeom>
          <a:noFill/>
        </p:spPr>
        <p:txBody>
          <a:bodyPr wrap="square" rtlCol="0">
            <a:spAutoFit/>
          </a:bodyPr>
          <a:lstStyle/>
          <a:p>
            <a:r>
              <a:rPr lang="en-US" sz="3600" dirty="0">
                <a:solidFill>
                  <a:srgbClr val="12759A"/>
                </a:solidFill>
                <a:latin typeface="League Spartan" panose="020B0604020202020204" charset="0"/>
              </a:rPr>
              <a:t>4.5. Insert Data </a:t>
            </a:r>
            <a:endParaRPr lang="vi-VN" sz="3600" dirty="0">
              <a:solidFill>
                <a:srgbClr val="12759A"/>
              </a:solidFill>
            </a:endParaRPr>
          </a:p>
        </p:txBody>
      </p:sp>
      <p:pic>
        <p:nvPicPr>
          <p:cNvPr id="10" name="Picture 9">
            <a:extLst>
              <a:ext uri="{FF2B5EF4-FFF2-40B4-BE49-F238E27FC236}">
                <a16:creationId xmlns:a16="http://schemas.microsoft.com/office/drawing/2014/main" id="{00746BC0-60DB-4480-B715-2DCE74D94C44}"/>
              </a:ext>
            </a:extLst>
          </p:cNvPr>
          <p:cNvPicPr>
            <a:picLocks noChangeAspect="1"/>
          </p:cNvPicPr>
          <p:nvPr/>
        </p:nvPicPr>
        <p:blipFill>
          <a:blip r:embed="rId2"/>
          <a:stretch>
            <a:fillRect/>
          </a:stretch>
        </p:blipFill>
        <p:spPr>
          <a:xfrm>
            <a:off x="1573054" y="3077998"/>
            <a:ext cx="4065944" cy="1096735"/>
          </a:xfrm>
          <a:prstGeom prst="rect">
            <a:avLst/>
          </a:prstGeom>
        </p:spPr>
      </p:pic>
      <p:pic>
        <p:nvPicPr>
          <p:cNvPr id="11" name="Picture 10">
            <a:extLst>
              <a:ext uri="{FF2B5EF4-FFF2-40B4-BE49-F238E27FC236}">
                <a16:creationId xmlns:a16="http://schemas.microsoft.com/office/drawing/2014/main" id="{0EC487D5-AE30-4D78-B855-20D4CC67EA0F}"/>
              </a:ext>
            </a:extLst>
          </p:cNvPr>
          <p:cNvPicPr>
            <a:picLocks noChangeAspect="1"/>
          </p:cNvPicPr>
          <p:nvPr/>
        </p:nvPicPr>
        <p:blipFill>
          <a:blip r:embed="rId3"/>
          <a:stretch>
            <a:fillRect/>
          </a:stretch>
        </p:blipFill>
        <p:spPr>
          <a:xfrm>
            <a:off x="1570995" y="4811657"/>
            <a:ext cx="4707935" cy="1116797"/>
          </a:xfrm>
          <a:prstGeom prst="rect">
            <a:avLst/>
          </a:prstGeom>
        </p:spPr>
      </p:pic>
      <p:pic>
        <p:nvPicPr>
          <p:cNvPr id="12" name="Picture 11">
            <a:extLst>
              <a:ext uri="{FF2B5EF4-FFF2-40B4-BE49-F238E27FC236}">
                <a16:creationId xmlns:a16="http://schemas.microsoft.com/office/drawing/2014/main" id="{C6A2EFE8-8381-416C-A2F1-1A68333334AB}"/>
              </a:ext>
            </a:extLst>
          </p:cNvPr>
          <p:cNvPicPr>
            <a:picLocks noChangeAspect="1"/>
          </p:cNvPicPr>
          <p:nvPr/>
        </p:nvPicPr>
        <p:blipFill>
          <a:blip r:embed="rId4"/>
          <a:stretch>
            <a:fillRect/>
          </a:stretch>
        </p:blipFill>
        <p:spPr>
          <a:xfrm>
            <a:off x="1647195" y="6623916"/>
            <a:ext cx="3678074" cy="1176984"/>
          </a:xfrm>
          <a:prstGeom prst="rect">
            <a:avLst/>
          </a:prstGeom>
        </p:spPr>
      </p:pic>
      <p:pic>
        <p:nvPicPr>
          <p:cNvPr id="13" name="Picture 12">
            <a:extLst>
              <a:ext uri="{FF2B5EF4-FFF2-40B4-BE49-F238E27FC236}">
                <a16:creationId xmlns:a16="http://schemas.microsoft.com/office/drawing/2014/main" id="{895C69C9-A502-4290-B3C2-92D7CCCD0ED9}"/>
              </a:ext>
            </a:extLst>
          </p:cNvPr>
          <p:cNvPicPr>
            <a:picLocks noChangeAspect="1"/>
          </p:cNvPicPr>
          <p:nvPr/>
        </p:nvPicPr>
        <p:blipFill>
          <a:blip r:embed="rId5"/>
          <a:stretch>
            <a:fillRect/>
          </a:stretch>
        </p:blipFill>
        <p:spPr>
          <a:xfrm>
            <a:off x="1678087" y="8555436"/>
            <a:ext cx="3858634" cy="1130172"/>
          </a:xfrm>
          <a:prstGeom prst="rect">
            <a:avLst/>
          </a:prstGeom>
        </p:spPr>
      </p:pic>
      <p:pic>
        <p:nvPicPr>
          <p:cNvPr id="14" name="Picture 13">
            <a:extLst>
              <a:ext uri="{FF2B5EF4-FFF2-40B4-BE49-F238E27FC236}">
                <a16:creationId xmlns:a16="http://schemas.microsoft.com/office/drawing/2014/main" id="{BFC2DAA5-EBC4-431A-864E-B287EE0700C9}"/>
              </a:ext>
            </a:extLst>
          </p:cNvPr>
          <p:cNvPicPr>
            <a:picLocks noChangeAspect="1"/>
          </p:cNvPicPr>
          <p:nvPr/>
        </p:nvPicPr>
        <p:blipFill>
          <a:blip r:embed="rId6"/>
          <a:stretch>
            <a:fillRect/>
          </a:stretch>
        </p:blipFill>
        <p:spPr>
          <a:xfrm>
            <a:off x="7036707" y="3061982"/>
            <a:ext cx="4721310" cy="1217108"/>
          </a:xfrm>
          <a:prstGeom prst="rect">
            <a:avLst/>
          </a:prstGeom>
        </p:spPr>
      </p:pic>
      <p:pic>
        <p:nvPicPr>
          <p:cNvPr id="15" name="Picture 14">
            <a:extLst>
              <a:ext uri="{FF2B5EF4-FFF2-40B4-BE49-F238E27FC236}">
                <a16:creationId xmlns:a16="http://schemas.microsoft.com/office/drawing/2014/main" id="{1305F30F-5DF1-4B80-9222-E79E3CDF5640}"/>
              </a:ext>
            </a:extLst>
          </p:cNvPr>
          <p:cNvPicPr>
            <a:picLocks noChangeAspect="1"/>
          </p:cNvPicPr>
          <p:nvPr/>
        </p:nvPicPr>
        <p:blipFill>
          <a:blip r:embed="rId7"/>
          <a:stretch>
            <a:fillRect/>
          </a:stretch>
        </p:blipFill>
        <p:spPr>
          <a:xfrm>
            <a:off x="12493059" y="3067966"/>
            <a:ext cx="3838572" cy="1116797"/>
          </a:xfrm>
          <a:prstGeom prst="rect">
            <a:avLst/>
          </a:prstGeom>
        </p:spPr>
      </p:pic>
      <p:pic>
        <p:nvPicPr>
          <p:cNvPr id="16" name="Picture 15">
            <a:extLst>
              <a:ext uri="{FF2B5EF4-FFF2-40B4-BE49-F238E27FC236}">
                <a16:creationId xmlns:a16="http://schemas.microsoft.com/office/drawing/2014/main" id="{DB79395A-C57D-46C2-9269-84C72778EF51}"/>
              </a:ext>
            </a:extLst>
          </p:cNvPr>
          <p:cNvPicPr>
            <a:picLocks noChangeAspect="1"/>
          </p:cNvPicPr>
          <p:nvPr/>
        </p:nvPicPr>
        <p:blipFill>
          <a:blip r:embed="rId8"/>
          <a:stretch>
            <a:fillRect/>
          </a:stretch>
        </p:blipFill>
        <p:spPr>
          <a:xfrm>
            <a:off x="7036707" y="4938343"/>
            <a:ext cx="10439043" cy="1919286"/>
          </a:xfrm>
          <a:prstGeom prst="rect">
            <a:avLst/>
          </a:prstGeom>
        </p:spPr>
      </p:pic>
      <p:pic>
        <p:nvPicPr>
          <p:cNvPr id="17" name="Picture 16">
            <a:extLst>
              <a:ext uri="{FF2B5EF4-FFF2-40B4-BE49-F238E27FC236}">
                <a16:creationId xmlns:a16="http://schemas.microsoft.com/office/drawing/2014/main" id="{B1843C70-7407-4055-ADFF-48429ED2D956}"/>
              </a:ext>
            </a:extLst>
          </p:cNvPr>
          <p:cNvPicPr>
            <a:picLocks noChangeAspect="1"/>
          </p:cNvPicPr>
          <p:nvPr/>
        </p:nvPicPr>
        <p:blipFill>
          <a:blip r:embed="rId9"/>
          <a:stretch>
            <a:fillRect/>
          </a:stretch>
        </p:blipFill>
        <p:spPr>
          <a:xfrm>
            <a:off x="7241762" y="7595418"/>
            <a:ext cx="7944640" cy="1859100"/>
          </a:xfrm>
          <a:prstGeom prst="rect">
            <a:avLst/>
          </a:prstGeom>
        </p:spPr>
      </p:pic>
      <p:sp>
        <p:nvSpPr>
          <p:cNvPr id="18" name="Rectangle: Rounded Corners 17">
            <a:extLst>
              <a:ext uri="{FF2B5EF4-FFF2-40B4-BE49-F238E27FC236}">
                <a16:creationId xmlns:a16="http://schemas.microsoft.com/office/drawing/2014/main" id="{67F48BDB-EF86-4052-893B-88EC31D143D2}"/>
              </a:ext>
            </a:extLst>
          </p:cNvPr>
          <p:cNvSpPr/>
          <p:nvPr/>
        </p:nvSpPr>
        <p:spPr>
          <a:xfrm>
            <a:off x="1447800" y="2933700"/>
            <a:ext cx="5196792" cy="1627632"/>
          </a:xfrm>
          <a:prstGeom prst="roundRect">
            <a:avLst/>
          </a:prstGeom>
          <a:noFill/>
          <a:ln>
            <a:solidFill>
              <a:srgbClr val="1275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9" name="Rectangle: Rounded Corners 18">
            <a:extLst>
              <a:ext uri="{FF2B5EF4-FFF2-40B4-BE49-F238E27FC236}">
                <a16:creationId xmlns:a16="http://schemas.microsoft.com/office/drawing/2014/main" id="{B40FF24E-544D-4432-BE4A-8BD622C1A32E}"/>
              </a:ext>
            </a:extLst>
          </p:cNvPr>
          <p:cNvSpPr/>
          <p:nvPr/>
        </p:nvSpPr>
        <p:spPr>
          <a:xfrm>
            <a:off x="1447800" y="4704793"/>
            <a:ext cx="5196792" cy="1627632"/>
          </a:xfrm>
          <a:prstGeom prst="roundRect">
            <a:avLst/>
          </a:prstGeom>
          <a:noFill/>
          <a:ln>
            <a:solidFill>
              <a:srgbClr val="1275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0" name="Rectangle: Rounded Corners 19">
            <a:extLst>
              <a:ext uri="{FF2B5EF4-FFF2-40B4-BE49-F238E27FC236}">
                <a16:creationId xmlns:a16="http://schemas.microsoft.com/office/drawing/2014/main" id="{B874F61E-C575-46E4-8BF5-83CF55B2F50D}"/>
              </a:ext>
            </a:extLst>
          </p:cNvPr>
          <p:cNvSpPr/>
          <p:nvPr/>
        </p:nvSpPr>
        <p:spPr>
          <a:xfrm>
            <a:off x="1454801" y="6534047"/>
            <a:ext cx="5196792" cy="1627632"/>
          </a:xfrm>
          <a:prstGeom prst="roundRect">
            <a:avLst/>
          </a:prstGeom>
          <a:noFill/>
          <a:ln>
            <a:solidFill>
              <a:srgbClr val="1275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1" name="Rectangle: Rounded Corners 20">
            <a:extLst>
              <a:ext uri="{FF2B5EF4-FFF2-40B4-BE49-F238E27FC236}">
                <a16:creationId xmlns:a16="http://schemas.microsoft.com/office/drawing/2014/main" id="{9212ADDA-CDDA-404A-A870-A0B0819F761D}"/>
              </a:ext>
            </a:extLst>
          </p:cNvPr>
          <p:cNvSpPr/>
          <p:nvPr/>
        </p:nvSpPr>
        <p:spPr>
          <a:xfrm>
            <a:off x="1475396" y="8367550"/>
            <a:ext cx="5196792" cy="1627632"/>
          </a:xfrm>
          <a:prstGeom prst="roundRect">
            <a:avLst/>
          </a:prstGeom>
          <a:noFill/>
          <a:ln>
            <a:solidFill>
              <a:srgbClr val="1275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2" name="Rectangle: Rounded Corners 21">
            <a:extLst>
              <a:ext uri="{FF2B5EF4-FFF2-40B4-BE49-F238E27FC236}">
                <a16:creationId xmlns:a16="http://schemas.microsoft.com/office/drawing/2014/main" id="{CE72C8A0-DA1D-4742-AFA7-0D63856AD12A}"/>
              </a:ext>
            </a:extLst>
          </p:cNvPr>
          <p:cNvSpPr/>
          <p:nvPr/>
        </p:nvSpPr>
        <p:spPr>
          <a:xfrm>
            <a:off x="6857417" y="2928858"/>
            <a:ext cx="5196792" cy="1627632"/>
          </a:xfrm>
          <a:prstGeom prst="roundRect">
            <a:avLst/>
          </a:prstGeom>
          <a:noFill/>
          <a:ln>
            <a:solidFill>
              <a:srgbClr val="1275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3" name="Rectangle: Rounded Corners 22">
            <a:extLst>
              <a:ext uri="{FF2B5EF4-FFF2-40B4-BE49-F238E27FC236}">
                <a16:creationId xmlns:a16="http://schemas.microsoft.com/office/drawing/2014/main" id="{BE5D2BDB-FEB8-469C-BAA5-7AC6CF6AAB94}"/>
              </a:ext>
            </a:extLst>
          </p:cNvPr>
          <p:cNvSpPr/>
          <p:nvPr/>
        </p:nvSpPr>
        <p:spPr>
          <a:xfrm>
            <a:off x="12256228" y="2919770"/>
            <a:ext cx="5196792" cy="1627632"/>
          </a:xfrm>
          <a:prstGeom prst="roundRect">
            <a:avLst/>
          </a:prstGeom>
          <a:noFill/>
          <a:ln>
            <a:solidFill>
              <a:srgbClr val="1275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4" name="Rectangle: Rounded Corners 23">
            <a:extLst>
              <a:ext uri="{FF2B5EF4-FFF2-40B4-BE49-F238E27FC236}">
                <a16:creationId xmlns:a16="http://schemas.microsoft.com/office/drawing/2014/main" id="{7C6BFC26-40CE-4BD8-ACD3-D162E8A306F4}"/>
              </a:ext>
            </a:extLst>
          </p:cNvPr>
          <p:cNvSpPr/>
          <p:nvPr/>
        </p:nvSpPr>
        <p:spPr>
          <a:xfrm>
            <a:off x="6857417" y="4704793"/>
            <a:ext cx="10618333" cy="2532888"/>
          </a:xfrm>
          <a:prstGeom prst="roundRect">
            <a:avLst>
              <a:gd name="adj" fmla="val 11402"/>
            </a:avLst>
          </a:prstGeom>
          <a:noFill/>
          <a:ln>
            <a:solidFill>
              <a:srgbClr val="1275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5" name="Rectangle: Rounded Corners 24">
            <a:extLst>
              <a:ext uri="{FF2B5EF4-FFF2-40B4-BE49-F238E27FC236}">
                <a16:creationId xmlns:a16="http://schemas.microsoft.com/office/drawing/2014/main" id="{C26DB0CE-44B0-4F0A-A621-BF115E198E86}"/>
              </a:ext>
            </a:extLst>
          </p:cNvPr>
          <p:cNvSpPr/>
          <p:nvPr/>
        </p:nvSpPr>
        <p:spPr>
          <a:xfrm>
            <a:off x="6874879" y="7462294"/>
            <a:ext cx="10618333" cy="2532888"/>
          </a:xfrm>
          <a:prstGeom prst="roundRect">
            <a:avLst>
              <a:gd name="adj" fmla="val 11026"/>
            </a:avLst>
          </a:prstGeom>
          <a:noFill/>
          <a:ln>
            <a:solidFill>
              <a:srgbClr val="1275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1" name="Freeform 32">
            <a:extLst>
              <a:ext uri="{FF2B5EF4-FFF2-40B4-BE49-F238E27FC236}">
                <a16:creationId xmlns:a16="http://schemas.microsoft.com/office/drawing/2014/main" id="{2B337CF4-743A-4B6D-AE0D-8DF462334EDA}"/>
              </a:ext>
            </a:extLst>
          </p:cNvPr>
          <p:cNvSpPr/>
          <p:nvPr/>
        </p:nvSpPr>
        <p:spPr>
          <a:xfrm>
            <a:off x="-537367" y="9043168"/>
            <a:ext cx="1540171" cy="1243831"/>
          </a:xfrm>
          <a:custGeom>
            <a:avLst/>
            <a:gdLst/>
            <a:ahLst/>
            <a:cxnLst/>
            <a:rect l="l" t="t" r="r" b="b"/>
            <a:pathLst>
              <a:path w="3292689" h="2992231">
                <a:moveTo>
                  <a:pt x="0" y="0"/>
                </a:moveTo>
                <a:lnTo>
                  <a:pt x="3292689" y="0"/>
                </a:lnTo>
                <a:lnTo>
                  <a:pt x="3292689" y="2992231"/>
                </a:lnTo>
                <a:lnTo>
                  <a:pt x="0" y="2992231"/>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grpSp>
        <p:nvGrpSpPr>
          <p:cNvPr id="32" name="Group 18">
            <a:extLst>
              <a:ext uri="{FF2B5EF4-FFF2-40B4-BE49-F238E27FC236}">
                <a16:creationId xmlns:a16="http://schemas.microsoft.com/office/drawing/2014/main" id="{77CFAD8E-D31B-4750-B2AD-EB66BB8422DC}"/>
              </a:ext>
            </a:extLst>
          </p:cNvPr>
          <p:cNvGrpSpPr/>
          <p:nvPr/>
        </p:nvGrpSpPr>
        <p:grpSpPr>
          <a:xfrm>
            <a:off x="0" y="0"/>
            <a:ext cx="18288000" cy="2060299"/>
            <a:chOff x="0" y="-38100"/>
            <a:chExt cx="5694120" cy="750693"/>
          </a:xfrm>
        </p:grpSpPr>
        <p:sp>
          <p:nvSpPr>
            <p:cNvPr id="33" name="Freeform 19">
              <a:extLst>
                <a:ext uri="{FF2B5EF4-FFF2-40B4-BE49-F238E27FC236}">
                  <a16:creationId xmlns:a16="http://schemas.microsoft.com/office/drawing/2014/main" id="{97A51DEC-042C-4311-B0EC-AF178D2F1712}"/>
                </a:ext>
              </a:extLst>
            </p:cNvPr>
            <p:cNvSpPr/>
            <p:nvPr/>
          </p:nvSpPr>
          <p:spPr>
            <a:xfrm>
              <a:off x="0" y="90054"/>
              <a:ext cx="5694119" cy="622539"/>
            </a:xfrm>
            <a:custGeom>
              <a:avLst/>
              <a:gdLst/>
              <a:ahLst/>
              <a:cxnLst/>
              <a:rect l="l" t="t" r="r" b="b"/>
              <a:pathLst>
                <a:path w="5694119" h="622539">
                  <a:moveTo>
                    <a:pt x="0" y="0"/>
                  </a:moveTo>
                  <a:lnTo>
                    <a:pt x="5694119" y="0"/>
                  </a:lnTo>
                  <a:lnTo>
                    <a:pt x="5694119" y="622539"/>
                  </a:lnTo>
                  <a:lnTo>
                    <a:pt x="0" y="622539"/>
                  </a:lnTo>
                  <a:close/>
                </a:path>
              </a:pathLst>
            </a:custGeom>
            <a:solidFill>
              <a:srgbClr val="545454"/>
            </a:solidFill>
          </p:spPr>
        </p:sp>
        <p:sp>
          <p:nvSpPr>
            <p:cNvPr id="34" name="TextBox 20">
              <a:extLst>
                <a:ext uri="{FF2B5EF4-FFF2-40B4-BE49-F238E27FC236}">
                  <a16:creationId xmlns:a16="http://schemas.microsoft.com/office/drawing/2014/main" id="{893A3569-ED92-4B56-93AD-9CAEE816A0E8}"/>
                </a:ext>
              </a:extLst>
            </p:cNvPr>
            <p:cNvSpPr txBox="1"/>
            <p:nvPr/>
          </p:nvSpPr>
          <p:spPr>
            <a:xfrm>
              <a:off x="0" y="-38100"/>
              <a:ext cx="5694120" cy="660639"/>
            </a:xfrm>
            <a:prstGeom prst="rect">
              <a:avLst/>
            </a:prstGeom>
          </p:spPr>
          <p:txBody>
            <a:bodyPr lIns="50800" tIns="50800" rIns="50800" bIns="50800" rtlCol="0" anchor="ctr"/>
            <a:lstStyle/>
            <a:p>
              <a:pPr algn="ctr">
                <a:lnSpc>
                  <a:spcPts val="2659"/>
                </a:lnSpc>
                <a:spcBef>
                  <a:spcPct val="0"/>
                </a:spcBef>
              </a:pPr>
              <a:endParaRPr/>
            </a:p>
          </p:txBody>
        </p:sp>
      </p:grpSp>
      <p:sp>
        <p:nvSpPr>
          <p:cNvPr id="35" name="TextBox 34">
            <a:extLst>
              <a:ext uri="{FF2B5EF4-FFF2-40B4-BE49-F238E27FC236}">
                <a16:creationId xmlns:a16="http://schemas.microsoft.com/office/drawing/2014/main" id="{FD10BDE3-FDBA-40F6-B036-76033CFE402B}"/>
              </a:ext>
            </a:extLst>
          </p:cNvPr>
          <p:cNvSpPr txBox="1"/>
          <p:nvPr/>
        </p:nvSpPr>
        <p:spPr>
          <a:xfrm>
            <a:off x="232718" y="731450"/>
            <a:ext cx="8530282" cy="865622"/>
          </a:xfrm>
          <a:prstGeom prst="rect">
            <a:avLst/>
          </a:prstGeom>
        </p:spPr>
        <p:txBody>
          <a:bodyPr wrap="square" lIns="0" tIns="0" rIns="0" bIns="0" rtlCol="0" anchor="t">
            <a:spAutoFit/>
          </a:bodyPr>
          <a:lstStyle/>
          <a:p>
            <a:pPr>
              <a:lnSpc>
                <a:spcPts val="7000"/>
              </a:lnSpc>
            </a:pPr>
            <a:r>
              <a:rPr lang="en-US" sz="4800" dirty="0">
                <a:solidFill>
                  <a:srgbClr val="FFFFFF"/>
                </a:solidFill>
                <a:latin typeface="League Spartan"/>
                <a:ea typeface="League Spartan"/>
                <a:cs typeface="League Spartan"/>
                <a:sym typeface="League Spartan"/>
              </a:rPr>
              <a:t>4. Data Preparation</a:t>
            </a:r>
          </a:p>
        </p:txBody>
      </p:sp>
    </p:spTree>
    <p:extLst>
      <p:ext uri="{BB962C8B-B14F-4D97-AF65-F5344CB8AC3E}">
        <p14:creationId xmlns:p14="http://schemas.microsoft.com/office/powerpoint/2010/main" val="14884821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B9E8D735-15D7-4D58-841E-E1CFE69303C8}"/>
              </a:ext>
            </a:extLst>
          </p:cNvPr>
          <p:cNvSpPr txBox="1"/>
          <p:nvPr/>
        </p:nvSpPr>
        <p:spPr>
          <a:xfrm>
            <a:off x="126779" y="2290588"/>
            <a:ext cx="10028933" cy="646331"/>
          </a:xfrm>
          <a:prstGeom prst="rect">
            <a:avLst/>
          </a:prstGeom>
          <a:noFill/>
        </p:spPr>
        <p:txBody>
          <a:bodyPr wrap="square" rtlCol="0">
            <a:spAutoFit/>
          </a:bodyPr>
          <a:lstStyle/>
          <a:p>
            <a:r>
              <a:rPr lang="en-US" sz="3600" dirty="0">
                <a:solidFill>
                  <a:srgbClr val="12759A"/>
                </a:solidFill>
                <a:latin typeface="League Spartan" panose="020B0604020202020204" charset="0"/>
              </a:rPr>
              <a:t>4.5. Insert Data </a:t>
            </a:r>
            <a:endParaRPr lang="vi-VN" sz="3600" dirty="0">
              <a:solidFill>
                <a:srgbClr val="12759A"/>
              </a:solidFill>
            </a:endParaRPr>
          </a:p>
        </p:txBody>
      </p:sp>
      <p:pic>
        <p:nvPicPr>
          <p:cNvPr id="10" name="Picture 9">
            <a:extLst>
              <a:ext uri="{FF2B5EF4-FFF2-40B4-BE49-F238E27FC236}">
                <a16:creationId xmlns:a16="http://schemas.microsoft.com/office/drawing/2014/main" id="{974771F3-E36B-464C-8C59-84866E3F9AAB}"/>
              </a:ext>
            </a:extLst>
          </p:cNvPr>
          <p:cNvPicPr>
            <a:picLocks noChangeAspect="1"/>
          </p:cNvPicPr>
          <p:nvPr/>
        </p:nvPicPr>
        <p:blipFill>
          <a:blip r:embed="rId2"/>
          <a:stretch>
            <a:fillRect/>
          </a:stretch>
        </p:blipFill>
        <p:spPr>
          <a:xfrm>
            <a:off x="289219" y="3394261"/>
            <a:ext cx="8627563" cy="1618494"/>
          </a:xfrm>
          <a:prstGeom prst="rect">
            <a:avLst/>
          </a:prstGeom>
        </p:spPr>
      </p:pic>
      <p:pic>
        <p:nvPicPr>
          <p:cNvPr id="11" name="Picture 10">
            <a:extLst>
              <a:ext uri="{FF2B5EF4-FFF2-40B4-BE49-F238E27FC236}">
                <a16:creationId xmlns:a16="http://schemas.microsoft.com/office/drawing/2014/main" id="{DF07016B-A081-4F3B-9CE2-79856B8D0131}"/>
              </a:ext>
            </a:extLst>
          </p:cNvPr>
          <p:cNvPicPr>
            <a:picLocks noChangeAspect="1"/>
          </p:cNvPicPr>
          <p:nvPr/>
        </p:nvPicPr>
        <p:blipFill>
          <a:blip r:embed="rId3"/>
          <a:stretch>
            <a:fillRect/>
          </a:stretch>
        </p:blipFill>
        <p:spPr>
          <a:xfrm>
            <a:off x="352423" y="5553658"/>
            <a:ext cx="4670514" cy="1215523"/>
          </a:xfrm>
          <a:prstGeom prst="rect">
            <a:avLst/>
          </a:prstGeom>
        </p:spPr>
      </p:pic>
      <p:pic>
        <p:nvPicPr>
          <p:cNvPr id="14" name="Picture 13">
            <a:extLst>
              <a:ext uri="{FF2B5EF4-FFF2-40B4-BE49-F238E27FC236}">
                <a16:creationId xmlns:a16="http://schemas.microsoft.com/office/drawing/2014/main" id="{295BEB09-6666-4055-B8F4-5E1AA15DFB23}"/>
              </a:ext>
            </a:extLst>
          </p:cNvPr>
          <p:cNvPicPr>
            <a:picLocks noChangeAspect="1"/>
          </p:cNvPicPr>
          <p:nvPr/>
        </p:nvPicPr>
        <p:blipFill>
          <a:blip r:embed="rId4"/>
          <a:stretch>
            <a:fillRect/>
          </a:stretch>
        </p:blipFill>
        <p:spPr>
          <a:xfrm>
            <a:off x="9354255" y="3404652"/>
            <a:ext cx="8581322" cy="5919064"/>
          </a:xfrm>
          <a:prstGeom prst="rect">
            <a:avLst/>
          </a:prstGeom>
        </p:spPr>
      </p:pic>
      <p:sp>
        <p:nvSpPr>
          <p:cNvPr id="15" name="Rectangle: Rounded Corners 14">
            <a:extLst>
              <a:ext uri="{FF2B5EF4-FFF2-40B4-BE49-F238E27FC236}">
                <a16:creationId xmlns:a16="http://schemas.microsoft.com/office/drawing/2014/main" id="{D5A47489-8854-4783-B869-79C62FC80BC9}"/>
              </a:ext>
            </a:extLst>
          </p:cNvPr>
          <p:cNvSpPr/>
          <p:nvPr/>
        </p:nvSpPr>
        <p:spPr>
          <a:xfrm>
            <a:off x="125207" y="3196348"/>
            <a:ext cx="8763000" cy="2014320"/>
          </a:xfrm>
          <a:prstGeom prst="roundRect">
            <a:avLst/>
          </a:prstGeom>
          <a:noFill/>
          <a:ln>
            <a:solidFill>
              <a:srgbClr val="1275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6" name="Rectangle: Rounded Corners 15">
            <a:extLst>
              <a:ext uri="{FF2B5EF4-FFF2-40B4-BE49-F238E27FC236}">
                <a16:creationId xmlns:a16="http://schemas.microsoft.com/office/drawing/2014/main" id="{0C39B83E-C93D-4813-A19C-14239FE63CC7}"/>
              </a:ext>
            </a:extLst>
          </p:cNvPr>
          <p:cNvSpPr/>
          <p:nvPr/>
        </p:nvSpPr>
        <p:spPr>
          <a:xfrm>
            <a:off x="125207" y="5460775"/>
            <a:ext cx="8763000" cy="2014320"/>
          </a:xfrm>
          <a:prstGeom prst="roundRect">
            <a:avLst/>
          </a:prstGeom>
          <a:noFill/>
          <a:ln>
            <a:solidFill>
              <a:srgbClr val="1275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7" name="Rectangle: Rounded Corners 16">
            <a:extLst>
              <a:ext uri="{FF2B5EF4-FFF2-40B4-BE49-F238E27FC236}">
                <a16:creationId xmlns:a16="http://schemas.microsoft.com/office/drawing/2014/main" id="{36C57AE0-58ED-4593-8B55-862FB35F6F00}"/>
              </a:ext>
            </a:extLst>
          </p:cNvPr>
          <p:cNvSpPr/>
          <p:nvPr/>
        </p:nvSpPr>
        <p:spPr>
          <a:xfrm>
            <a:off x="9143998" y="3167208"/>
            <a:ext cx="8964408" cy="6729849"/>
          </a:xfrm>
          <a:prstGeom prst="roundRect">
            <a:avLst>
              <a:gd name="adj" fmla="val 5344"/>
            </a:avLst>
          </a:prstGeom>
          <a:noFill/>
          <a:ln>
            <a:solidFill>
              <a:srgbClr val="1275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8" name="Freeform 32">
            <a:extLst>
              <a:ext uri="{FF2B5EF4-FFF2-40B4-BE49-F238E27FC236}">
                <a16:creationId xmlns:a16="http://schemas.microsoft.com/office/drawing/2014/main" id="{6CE4C79E-9D04-4DA0-9B84-19EE0933610A}"/>
              </a:ext>
            </a:extLst>
          </p:cNvPr>
          <p:cNvSpPr/>
          <p:nvPr/>
        </p:nvSpPr>
        <p:spPr>
          <a:xfrm>
            <a:off x="-537367" y="9043168"/>
            <a:ext cx="1540171" cy="1243831"/>
          </a:xfrm>
          <a:custGeom>
            <a:avLst/>
            <a:gdLst/>
            <a:ahLst/>
            <a:cxnLst/>
            <a:rect l="l" t="t" r="r" b="b"/>
            <a:pathLst>
              <a:path w="3292689" h="2992231">
                <a:moveTo>
                  <a:pt x="0" y="0"/>
                </a:moveTo>
                <a:lnTo>
                  <a:pt x="3292689" y="0"/>
                </a:lnTo>
                <a:lnTo>
                  <a:pt x="3292689" y="2992231"/>
                </a:lnTo>
                <a:lnTo>
                  <a:pt x="0" y="299223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19" name="Group 18">
            <a:extLst>
              <a:ext uri="{FF2B5EF4-FFF2-40B4-BE49-F238E27FC236}">
                <a16:creationId xmlns:a16="http://schemas.microsoft.com/office/drawing/2014/main" id="{61D4D8EE-3E4F-4869-86AA-A707E3A0088F}"/>
              </a:ext>
            </a:extLst>
          </p:cNvPr>
          <p:cNvGrpSpPr/>
          <p:nvPr/>
        </p:nvGrpSpPr>
        <p:grpSpPr>
          <a:xfrm>
            <a:off x="0" y="0"/>
            <a:ext cx="18288000" cy="2060299"/>
            <a:chOff x="0" y="-38100"/>
            <a:chExt cx="5694120" cy="750693"/>
          </a:xfrm>
        </p:grpSpPr>
        <p:sp>
          <p:nvSpPr>
            <p:cNvPr id="20" name="Freeform 19">
              <a:extLst>
                <a:ext uri="{FF2B5EF4-FFF2-40B4-BE49-F238E27FC236}">
                  <a16:creationId xmlns:a16="http://schemas.microsoft.com/office/drawing/2014/main" id="{0E6FE7CA-BAA0-4493-84AB-94D312455A38}"/>
                </a:ext>
              </a:extLst>
            </p:cNvPr>
            <p:cNvSpPr/>
            <p:nvPr/>
          </p:nvSpPr>
          <p:spPr>
            <a:xfrm>
              <a:off x="0" y="90054"/>
              <a:ext cx="5694119" cy="622539"/>
            </a:xfrm>
            <a:custGeom>
              <a:avLst/>
              <a:gdLst/>
              <a:ahLst/>
              <a:cxnLst/>
              <a:rect l="l" t="t" r="r" b="b"/>
              <a:pathLst>
                <a:path w="5694119" h="622539">
                  <a:moveTo>
                    <a:pt x="0" y="0"/>
                  </a:moveTo>
                  <a:lnTo>
                    <a:pt x="5694119" y="0"/>
                  </a:lnTo>
                  <a:lnTo>
                    <a:pt x="5694119" y="622539"/>
                  </a:lnTo>
                  <a:lnTo>
                    <a:pt x="0" y="622539"/>
                  </a:lnTo>
                  <a:close/>
                </a:path>
              </a:pathLst>
            </a:custGeom>
            <a:solidFill>
              <a:srgbClr val="545454"/>
            </a:solidFill>
          </p:spPr>
        </p:sp>
        <p:sp>
          <p:nvSpPr>
            <p:cNvPr id="21" name="TextBox 20">
              <a:extLst>
                <a:ext uri="{FF2B5EF4-FFF2-40B4-BE49-F238E27FC236}">
                  <a16:creationId xmlns:a16="http://schemas.microsoft.com/office/drawing/2014/main" id="{6CFEC2CD-86E7-48BC-97F7-B1C213CCF7A1}"/>
                </a:ext>
              </a:extLst>
            </p:cNvPr>
            <p:cNvSpPr txBox="1"/>
            <p:nvPr/>
          </p:nvSpPr>
          <p:spPr>
            <a:xfrm>
              <a:off x="0" y="-38100"/>
              <a:ext cx="5694120" cy="660639"/>
            </a:xfrm>
            <a:prstGeom prst="rect">
              <a:avLst/>
            </a:prstGeom>
          </p:spPr>
          <p:txBody>
            <a:bodyPr lIns="50800" tIns="50800" rIns="50800" bIns="50800" rtlCol="0" anchor="ctr"/>
            <a:lstStyle/>
            <a:p>
              <a:pPr algn="ctr">
                <a:lnSpc>
                  <a:spcPts val="2659"/>
                </a:lnSpc>
                <a:spcBef>
                  <a:spcPct val="0"/>
                </a:spcBef>
              </a:pPr>
              <a:endParaRPr/>
            </a:p>
          </p:txBody>
        </p:sp>
      </p:grpSp>
      <p:sp>
        <p:nvSpPr>
          <p:cNvPr id="22" name="TextBox 21">
            <a:extLst>
              <a:ext uri="{FF2B5EF4-FFF2-40B4-BE49-F238E27FC236}">
                <a16:creationId xmlns:a16="http://schemas.microsoft.com/office/drawing/2014/main" id="{21514AD0-8BDD-4297-A980-AB990B77CA8D}"/>
              </a:ext>
            </a:extLst>
          </p:cNvPr>
          <p:cNvSpPr txBox="1"/>
          <p:nvPr/>
        </p:nvSpPr>
        <p:spPr>
          <a:xfrm>
            <a:off x="232718" y="731450"/>
            <a:ext cx="8530282" cy="865622"/>
          </a:xfrm>
          <a:prstGeom prst="rect">
            <a:avLst/>
          </a:prstGeom>
        </p:spPr>
        <p:txBody>
          <a:bodyPr wrap="square" lIns="0" tIns="0" rIns="0" bIns="0" rtlCol="0" anchor="t">
            <a:spAutoFit/>
          </a:bodyPr>
          <a:lstStyle/>
          <a:p>
            <a:pPr>
              <a:lnSpc>
                <a:spcPts val="7000"/>
              </a:lnSpc>
            </a:pPr>
            <a:r>
              <a:rPr lang="en-US" sz="4800" dirty="0">
                <a:solidFill>
                  <a:srgbClr val="FFFFFF"/>
                </a:solidFill>
                <a:latin typeface="League Spartan"/>
                <a:ea typeface="League Spartan"/>
                <a:cs typeface="League Spartan"/>
                <a:sym typeface="League Spartan"/>
              </a:rPr>
              <a:t>4. Data Preparation</a:t>
            </a:r>
          </a:p>
        </p:txBody>
      </p:sp>
    </p:spTree>
    <p:extLst>
      <p:ext uri="{BB962C8B-B14F-4D97-AF65-F5344CB8AC3E}">
        <p14:creationId xmlns:p14="http://schemas.microsoft.com/office/powerpoint/2010/main" val="13975846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082464A9-0F2E-4110-95A3-F328DC840268}"/>
              </a:ext>
            </a:extLst>
          </p:cNvPr>
          <p:cNvSpPr txBox="1"/>
          <p:nvPr/>
        </p:nvSpPr>
        <p:spPr>
          <a:xfrm>
            <a:off x="193078" y="2246044"/>
            <a:ext cx="10028933" cy="646331"/>
          </a:xfrm>
          <a:prstGeom prst="rect">
            <a:avLst/>
          </a:prstGeom>
          <a:noFill/>
        </p:spPr>
        <p:txBody>
          <a:bodyPr wrap="square" rtlCol="0">
            <a:spAutoFit/>
          </a:bodyPr>
          <a:lstStyle/>
          <a:p>
            <a:r>
              <a:rPr lang="en-US" sz="3600" dirty="0">
                <a:solidFill>
                  <a:srgbClr val="12759A"/>
                </a:solidFill>
                <a:latin typeface="League Spartan" panose="020B0604020202020204" charset="0"/>
              </a:rPr>
              <a:t>4.6. Add Foreign Keys</a:t>
            </a:r>
            <a:endParaRPr lang="vi-VN" sz="3600" dirty="0">
              <a:solidFill>
                <a:srgbClr val="12759A"/>
              </a:solidFill>
            </a:endParaRPr>
          </a:p>
        </p:txBody>
      </p:sp>
      <p:pic>
        <p:nvPicPr>
          <p:cNvPr id="10" name="Picture 9">
            <a:extLst>
              <a:ext uri="{FF2B5EF4-FFF2-40B4-BE49-F238E27FC236}">
                <a16:creationId xmlns:a16="http://schemas.microsoft.com/office/drawing/2014/main" id="{9A0F9BB2-48FA-4050-9401-A8A055DD11C8}"/>
              </a:ext>
            </a:extLst>
          </p:cNvPr>
          <p:cNvPicPr>
            <a:picLocks noChangeAspect="1"/>
          </p:cNvPicPr>
          <p:nvPr/>
        </p:nvPicPr>
        <p:blipFill>
          <a:blip r:embed="rId2"/>
          <a:stretch>
            <a:fillRect/>
          </a:stretch>
        </p:blipFill>
        <p:spPr>
          <a:xfrm>
            <a:off x="1586511" y="3215513"/>
            <a:ext cx="6515751" cy="4120365"/>
          </a:xfrm>
          <a:prstGeom prst="rect">
            <a:avLst/>
          </a:prstGeom>
        </p:spPr>
      </p:pic>
      <p:pic>
        <p:nvPicPr>
          <p:cNvPr id="11" name="Picture 10">
            <a:extLst>
              <a:ext uri="{FF2B5EF4-FFF2-40B4-BE49-F238E27FC236}">
                <a16:creationId xmlns:a16="http://schemas.microsoft.com/office/drawing/2014/main" id="{02BB9CD9-F569-465B-ABF8-FE5EC3BC9F74}"/>
              </a:ext>
            </a:extLst>
          </p:cNvPr>
          <p:cNvPicPr>
            <a:picLocks noChangeAspect="1"/>
          </p:cNvPicPr>
          <p:nvPr/>
        </p:nvPicPr>
        <p:blipFill>
          <a:blip r:embed="rId3"/>
          <a:stretch>
            <a:fillRect/>
          </a:stretch>
        </p:blipFill>
        <p:spPr>
          <a:xfrm>
            <a:off x="10065153" y="3196683"/>
            <a:ext cx="6026129" cy="2079014"/>
          </a:xfrm>
          <a:prstGeom prst="rect">
            <a:avLst/>
          </a:prstGeom>
        </p:spPr>
      </p:pic>
      <p:pic>
        <p:nvPicPr>
          <p:cNvPr id="12" name="Picture 11">
            <a:extLst>
              <a:ext uri="{FF2B5EF4-FFF2-40B4-BE49-F238E27FC236}">
                <a16:creationId xmlns:a16="http://schemas.microsoft.com/office/drawing/2014/main" id="{B4B462C0-3E5D-4779-BBB9-584A23BA5517}"/>
              </a:ext>
            </a:extLst>
          </p:cNvPr>
          <p:cNvPicPr>
            <a:picLocks noChangeAspect="1"/>
          </p:cNvPicPr>
          <p:nvPr/>
        </p:nvPicPr>
        <p:blipFill>
          <a:blip r:embed="rId4"/>
          <a:stretch>
            <a:fillRect/>
          </a:stretch>
        </p:blipFill>
        <p:spPr>
          <a:xfrm>
            <a:off x="10089867" y="5482956"/>
            <a:ext cx="5265329" cy="2086547"/>
          </a:xfrm>
          <a:prstGeom prst="rect">
            <a:avLst/>
          </a:prstGeom>
        </p:spPr>
      </p:pic>
      <p:pic>
        <p:nvPicPr>
          <p:cNvPr id="13" name="Picture 12">
            <a:extLst>
              <a:ext uri="{FF2B5EF4-FFF2-40B4-BE49-F238E27FC236}">
                <a16:creationId xmlns:a16="http://schemas.microsoft.com/office/drawing/2014/main" id="{4ADB1656-DB5F-4621-B235-EF66386E06EC}"/>
              </a:ext>
            </a:extLst>
          </p:cNvPr>
          <p:cNvPicPr>
            <a:picLocks noChangeAspect="1"/>
          </p:cNvPicPr>
          <p:nvPr/>
        </p:nvPicPr>
        <p:blipFill>
          <a:blip r:embed="rId5"/>
          <a:stretch>
            <a:fillRect/>
          </a:stretch>
        </p:blipFill>
        <p:spPr>
          <a:xfrm>
            <a:off x="10134469" y="8100023"/>
            <a:ext cx="5257797" cy="1024442"/>
          </a:xfrm>
          <a:prstGeom prst="rect">
            <a:avLst/>
          </a:prstGeom>
        </p:spPr>
      </p:pic>
      <p:sp>
        <p:nvSpPr>
          <p:cNvPr id="14" name="Rectangle: Rounded Corners 13">
            <a:extLst>
              <a:ext uri="{FF2B5EF4-FFF2-40B4-BE49-F238E27FC236}">
                <a16:creationId xmlns:a16="http://schemas.microsoft.com/office/drawing/2014/main" id="{B592BC4E-786B-49EC-A0AE-E2227528D182}"/>
              </a:ext>
            </a:extLst>
          </p:cNvPr>
          <p:cNvSpPr/>
          <p:nvPr/>
        </p:nvSpPr>
        <p:spPr>
          <a:xfrm>
            <a:off x="1295399" y="3095359"/>
            <a:ext cx="8339328" cy="4665593"/>
          </a:xfrm>
          <a:prstGeom prst="roundRect">
            <a:avLst>
              <a:gd name="adj" fmla="val 5344"/>
            </a:avLst>
          </a:prstGeom>
          <a:noFill/>
          <a:ln>
            <a:solidFill>
              <a:srgbClr val="1275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5" name="Rectangle: Rounded Corners 14">
            <a:extLst>
              <a:ext uri="{FF2B5EF4-FFF2-40B4-BE49-F238E27FC236}">
                <a16:creationId xmlns:a16="http://schemas.microsoft.com/office/drawing/2014/main" id="{50505CC5-8663-421F-A6F6-12E9D8711547}"/>
              </a:ext>
            </a:extLst>
          </p:cNvPr>
          <p:cNvSpPr/>
          <p:nvPr/>
        </p:nvSpPr>
        <p:spPr>
          <a:xfrm>
            <a:off x="9906000" y="3095359"/>
            <a:ext cx="6471016" cy="2264655"/>
          </a:xfrm>
          <a:prstGeom prst="roundRect">
            <a:avLst>
              <a:gd name="adj" fmla="val 10151"/>
            </a:avLst>
          </a:prstGeom>
          <a:noFill/>
          <a:ln>
            <a:solidFill>
              <a:srgbClr val="1275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6" name="Rectangle: Rounded Corners 15">
            <a:extLst>
              <a:ext uri="{FF2B5EF4-FFF2-40B4-BE49-F238E27FC236}">
                <a16:creationId xmlns:a16="http://schemas.microsoft.com/office/drawing/2014/main" id="{18FA6EDB-35AC-43FA-84B8-835F2175D60D}"/>
              </a:ext>
            </a:extLst>
          </p:cNvPr>
          <p:cNvSpPr/>
          <p:nvPr/>
        </p:nvSpPr>
        <p:spPr>
          <a:xfrm>
            <a:off x="9906000" y="5464894"/>
            <a:ext cx="6471016" cy="2264655"/>
          </a:xfrm>
          <a:prstGeom prst="roundRect">
            <a:avLst>
              <a:gd name="adj" fmla="val 10792"/>
            </a:avLst>
          </a:prstGeom>
          <a:noFill/>
          <a:ln>
            <a:solidFill>
              <a:srgbClr val="1275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7" name="Rectangle: Rounded Corners 16">
            <a:extLst>
              <a:ext uri="{FF2B5EF4-FFF2-40B4-BE49-F238E27FC236}">
                <a16:creationId xmlns:a16="http://schemas.microsoft.com/office/drawing/2014/main" id="{723EB833-4D17-4673-AD40-98909A17C4BA}"/>
              </a:ext>
            </a:extLst>
          </p:cNvPr>
          <p:cNvSpPr/>
          <p:nvPr/>
        </p:nvSpPr>
        <p:spPr>
          <a:xfrm>
            <a:off x="9906000" y="7858705"/>
            <a:ext cx="6471016" cy="2264655"/>
          </a:xfrm>
          <a:prstGeom prst="roundRect">
            <a:avLst>
              <a:gd name="adj" fmla="val 10151"/>
            </a:avLst>
          </a:prstGeom>
          <a:noFill/>
          <a:ln>
            <a:solidFill>
              <a:srgbClr val="1275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8" name="Freeform 32">
            <a:extLst>
              <a:ext uri="{FF2B5EF4-FFF2-40B4-BE49-F238E27FC236}">
                <a16:creationId xmlns:a16="http://schemas.microsoft.com/office/drawing/2014/main" id="{B3D3F40E-D02F-48C9-B13C-D928808DD6E2}"/>
              </a:ext>
            </a:extLst>
          </p:cNvPr>
          <p:cNvSpPr/>
          <p:nvPr/>
        </p:nvSpPr>
        <p:spPr>
          <a:xfrm>
            <a:off x="-537367" y="9043168"/>
            <a:ext cx="1540171" cy="1243831"/>
          </a:xfrm>
          <a:custGeom>
            <a:avLst/>
            <a:gdLst/>
            <a:ahLst/>
            <a:cxnLst/>
            <a:rect l="l" t="t" r="r" b="b"/>
            <a:pathLst>
              <a:path w="3292689" h="2992231">
                <a:moveTo>
                  <a:pt x="0" y="0"/>
                </a:moveTo>
                <a:lnTo>
                  <a:pt x="3292689" y="0"/>
                </a:lnTo>
                <a:lnTo>
                  <a:pt x="3292689" y="2992231"/>
                </a:lnTo>
                <a:lnTo>
                  <a:pt x="0" y="299223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19" name="Group 18">
            <a:extLst>
              <a:ext uri="{FF2B5EF4-FFF2-40B4-BE49-F238E27FC236}">
                <a16:creationId xmlns:a16="http://schemas.microsoft.com/office/drawing/2014/main" id="{B285D0E1-5A46-47AE-86C2-D1CBCF9E5B55}"/>
              </a:ext>
            </a:extLst>
          </p:cNvPr>
          <p:cNvGrpSpPr/>
          <p:nvPr/>
        </p:nvGrpSpPr>
        <p:grpSpPr>
          <a:xfrm>
            <a:off x="0" y="0"/>
            <a:ext cx="18288000" cy="2060299"/>
            <a:chOff x="0" y="-38100"/>
            <a:chExt cx="5694120" cy="750693"/>
          </a:xfrm>
        </p:grpSpPr>
        <p:sp>
          <p:nvSpPr>
            <p:cNvPr id="20" name="Freeform 19">
              <a:extLst>
                <a:ext uri="{FF2B5EF4-FFF2-40B4-BE49-F238E27FC236}">
                  <a16:creationId xmlns:a16="http://schemas.microsoft.com/office/drawing/2014/main" id="{EC380DCC-C203-474B-8E21-B06E02DF290E}"/>
                </a:ext>
              </a:extLst>
            </p:cNvPr>
            <p:cNvSpPr/>
            <p:nvPr/>
          </p:nvSpPr>
          <p:spPr>
            <a:xfrm>
              <a:off x="0" y="90054"/>
              <a:ext cx="5694119" cy="622539"/>
            </a:xfrm>
            <a:custGeom>
              <a:avLst/>
              <a:gdLst/>
              <a:ahLst/>
              <a:cxnLst/>
              <a:rect l="l" t="t" r="r" b="b"/>
              <a:pathLst>
                <a:path w="5694119" h="622539">
                  <a:moveTo>
                    <a:pt x="0" y="0"/>
                  </a:moveTo>
                  <a:lnTo>
                    <a:pt x="5694119" y="0"/>
                  </a:lnTo>
                  <a:lnTo>
                    <a:pt x="5694119" y="622539"/>
                  </a:lnTo>
                  <a:lnTo>
                    <a:pt x="0" y="622539"/>
                  </a:lnTo>
                  <a:close/>
                </a:path>
              </a:pathLst>
            </a:custGeom>
            <a:solidFill>
              <a:srgbClr val="545454"/>
            </a:solidFill>
          </p:spPr>
        </p:sp>
        <p:sp>
          <p:nvSpPr>
            <p:cNvPr id="21" name="TextBox 20">
              <a:extLst>
                <a:ext uri="{FF2B5EF4-FFF2-40B4-BE49-F238E27FC236}">
                  <a16:creationId xmlns:a16="http://schemas.microsoft.com/office/drawing/2014/main" id="{EE445E4D-7272-413D-9D4A-4BDC2FD8A958}"/>
                </a:ext>
              </a:extLst>
            </p:cNvPr>
            <p:cNvSpPr txBox="1"/>
            <p:nvPr/>
          </p:nvSpPr>
          <p:spPr>
            <a:xfrm>
              <a:off x="0" y="-38100"/>
              <a:ext cx="5694120" cy="660639"/>
            </a:xfrm>
            <a:prstGeom prst="rect">
              <a:avLst/>
            </a:prstGeom>
          </p:spPr>
          <p:txBody>
            <a:bodyPr lIns="50800" tIns="50800" rIns="50800" bIns="50800" rtlCol="0" anchor="ctr"/>
            <a:lstStyle/>
            <a:p>
              <a:pPr algn="ctr">
                <a:lnSpc>
                  <a:spcPts val="2659"/>
                </a:lnSpc>
                <a:spcBef>
                  <a:spcPct val="0"/>
                </a:spcBef>
              </a:pPr>
              <a:endParaRPr/>
            </a:p>
          </p:txBody>
        </p:sp>
      </p:grpSp>
      <p:sp>
        <p:nvSpPr>
          <p:cNvPr id="22" name="TextBox 21">
            <a:extLst>
              <a:ext uri="{FF2B5EF4-FFF2-40B4-BE49-F238E27FC236}">
                <a16:creationId xmlns:a16="http://schemas.microsoft.com/office/drawing/2014/main" id="{89C759B5-5D8B-4ACC-8841-676D6D6FB206}"/>
              </a:ext>
            </a:extLst>
          </p:cNvPr>
          <p:cNvSpPr txBox="1"/>
          <p:nvPr/>
        </p:nvSpPr>
        <p:spPr>
          <a:xfrm>
            <a:off x="232718" y="731450"/>
            <a:ext cx="8530282" cy="865622"/>
          </a:xfrm>
          <a:prstGeom prst="rect">
            <a:avLst/>
          </a:prstGeom>
        </p:spPr>
        <p:txBody>
          <a:bodyPr wrap="square" lIns="0" tIns="0" rIns="0" bIns="0" rtlCol="0" anchor="t">
            <a:spAutoFit/>
          </a:bodyPr>
          <a:lstStyle/>
          <a:p>
            <a:pPr>
              <a:lnSpc>
                <a:spcPts val="7000"/>
              </a:lnSpc>
            </a:pPr>
            <a:r>
              <a:rPr lang="en-US" sz="4800" dirty="0">
                <a:solidFill>
                  <a:srgbClr val="FFFFFF"/>
                </a:solidFill>
                <a:latin typeface="League Spartan"/>
                <a:ea typeface="League Spartan"/>
                <a:cs typeface="League Spartan"/>
                <a:sym typeface="League Spartan"/>
              </a:rPr>
              <a:t>4. Data Preparation</a:t>
            </a:r>
          </a:p>
        </p:txBody>
      </p:sp>
    </p:spTree>
    <p:extLst>
      <p:ext uri="{BB962C8B-B14F-4D97-AF65-F5344CB8AC3E}">
        <p14:creationId xmlns:p14="http://schemas.microsoft.com/office/powerpoint/2010/main" val="17674572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EB64868-07FE-41D9-8FC3-1E0B9F738FB2}"/>
              </a:ext>
            </a:extLst>
          </p:cNvPr>
          <p:cNvSpPr txBox="1"/>
          <p:nvPr/>
        </p:nvSpPr>
        <p:spPr>
          <a:xfrm>
            <a:off x="170915" y="2300490"/>
            <a:ext cx="9144000" cy="646331"/>
          </a:xfrm>
          <a:prstGeom prst="rect">
            <a:avLst/>
          </a:prstGeom>
          <a:noFill/>
        </p:spPr>
        <p:txBody>
          <a:bodyPr wrap="square" rtlCol="0">
            <a:spAutoFit/>
          </a:bodyPr>
          <a:lstStyle/>
          <a:p>
            <a:r>
              <a:rPr lang="en-US" sz="3600" dirty="0">
                <a:solidFill>
                  <a:srgbClr val="12759A"/>
                </a:solidFill>
                <a:latin typeface="League Spartan" panose="020B0604020202020204" charset="0"/>
              </a:rPr>
              <a:t>4.7. Data Connect &amp; Modeling</a:t>
            </a:r>
            <a:endParaRPr lang="vi-VN" sz="3600" dirty="0">
              <a:solidFill>
                <a:srgbClr val="12759A"/>
              </a:solidFill>
            </a:endParaRPr>
          </a:p>
        </p:txBody>
      </p:sp>
      <p:pic>
        <p:nvPicPr>
          <p:cNvPr id="11" name="Picture 10">
            <a:extLst>
              <a:ext uri="{FF2B5EF4-FFF2-40B4-BE49-F238E27FC236}">
                <a16:creationId xmlns:a16="http://schemas.microsoft.com/office/drawing/2014/main" id="{B8A5384D-7B9E-40E9-9FD0-376F15426FAE}"/>
              </a:ext>
            </a:extLst>
          </p:cNvPr>
          <p:cNvPicPr>
            <a:picLocks noChangeAspect="1"/>
          </p:cNvPicPr>
          <p:nvPr/>
        </p:nvPicPr>
        <p:blipFill>
          <a:blip r:embed="rId3"/>
          <a:stretch>
            <a:fillRect/>
          </a:stretch>
        </p:blipFill>
        <p:spPr>
          <a:xfrm>
            <a:off x="6427339" y="3094860"/>
            <a:ext cx="11596283" cy="6925440"/>
          </a:xfrm>
          <a:prstGeom prst="roundRect">
            <a:avLst>
              <a:gd name="adj" fmla="val 4133"/>
            </a:avLst>
          </a:prstGeom>
          <a:solidFill>
            <a:srgbClr val="FFFFFF">
              <a:shade val="85000"/>
            </a:srgbClr>
          </a:solidFill>
          <a:ln>
            <a:noFill/>
          </a:ln>
          <a:effectLst>
            <a:reflection blurRad="12700" endPos="0" dist="5000" dir="5400000" sy="-100000" algn="bl" rotWithShape="0"/>
          </a:effectLst>
        </p:spPr>
      </p:pic>
      <p:pic>
        <p:nvPicPr>
          <p:cNvPr id="13" name="Picture 12">
            <a:extLst>
              <a:ext uri="{FF2B5EF4-FFF2-40B4-BE49-F238E27FC236}">
                <a16:creationId xmlns:a16="http://schemas.microsoft.com/office/drawing/2014/main" id="{6F61B664-461F-44E5-AFC8-927C4AA984A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2003" y="5461261"/>
            <a:ext cx="3036941" cy="1586062"/>
          </a:xfrm>
          <a:prstGeom prst="rect">
            <a:avLst/>
          </a:prstGeom>
        </p:spPr>
      </p:pic>
      <p:pic>
        <p:nvPicPr>
          <p:cNvPr id="15" name="Picture 14">
            <a:extLst>
              <a:ext uri="{FF2B5EF4-FFF2-40B4-BE49-F238E27FC236}">
                <a16:creationId xmlns:a16="http://schemas.microsoft.com/office/drawing/2014/main" id="{1710A383-25D6-48D1-A011-3D94230044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95744" y="5197687"/>
            <a:ext cx="1849636" cy="1849636"/>
          </a:xfrm>
          <a:prstGeom prst="rect">
            <a:avLst/>
          </a:prstGeom>
        </p:spPr>
      </p:pic>
      <p:sp>
        <p:nvSpPr>
          <p:cNvPr id="16" name="Arrow: Right 15">
            <a:extLst>
              <a:ext uri="{FF2B5EF4-FFF2-40B4-BE49-F238E27FC236}">
                <a16:creationId xmlns:a16="http://schemas.microsoft.com/office/drawing/2014/main" id="{437B8D00-244A-42D1-9401-04E58D0F8AD5}"/>
              </a:ext>
            </a:extLst>
          </p:cNvPr>
          <p:cNvSpPr/>
          <p:nvPr/>
        </p:nvSpPr>
        <p:spPr>
          <a:xfrm>
            <a:off x="1925154" y="5884960"/>
            <a:ext cx="1066800" cy="738664"/>
          </a:xfrm>
          <a:prstGeom prst="rightArrow">
            <a:avLst/>
          </a:prstGeom>
          <a:solidFill>
            <a:srgbClr val="12759A"/>
          </a:solidFill>
          <a:ln>
            <a:solidFill>
              <a:srgbClr val="1275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8" name="Arrow: Right 17">
            <a:extLst>
              <a:ext uri="{FF2B5EF4-FFF2-40B4-BE49-F238E27FC236}">
                <a16:creationId xmlns:a16="http://schemas.microsoft.com/office/drawing/2014/main" id="{2981AD9B-B114-4507-AA09-846A243AF70F}"/>
              </a:ext>
            </a:extLst>
          </p:cNvPr>
          <p:cNvSpPr/>
          <p:nvPr/>
        </p:nvSpPr>
        <p:spPr>
          <a:xfrm>
            <a:off x="5152959" y="5884960"/>
            <a:ext cx="1066800" cy="738664"/>
          </a:xfrm>
          <a:prstGeom prst="rightArrow">
            <a:avLst/>
          </a:prstGeom>
          <a:solidFill>
            <a:srgbClr val="12759A"/>
          </a:solidFill>
          <a:ln>
            <a:solidFill>
              <a:srgbClr val="1275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7" name="Freeform 32">
            <a:extLst>
              <a:ext uri="{FF2B5EF4-FFF2-40B4-BE49-F238E27FC236}">
                <a16:creationId xmlns:a16="http://schemas.microsoft.com/office/drawing/2014/main" id="{6A3EE37F-1997-4E52-B930-25E28DC00783}"/>
              </a:ext>
            </a:extLst>
          </p:cNvPr>
          <p:cNvSpPr/>
          <p:nvPr/>
        </p:nvSpPr>
        <p:spPr>
          <a:xfrm>
            <a:off x="-537367" y="9043168"/>
            <a:ext cx="1540171" cy="1243831"/>
          </a:xfrm>
          <a:custGeom>
            <a:avLst/>
            <a:gdLst/>
            <a:ahLst/>
            <a:cxnLst/>
            <a:rect l="l" t="t" r="r" b="b"/>
            <a:pathLst>
              <a:path w="3292689" h="2992231">
                <a:moveTo>
                  <a:pt x="0" y="0"/>
                </a:moveTo>
                <a:lnTo>
                  <a:pt x="3292689" y="0"/>
                </a:lnTo>
                <a:lnTo>
                  <a:pt x="3292689" y="2992231"/>
                </a:lnTo>
                <a:lnTo>
                  <a:pt x="0" y="299223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19" name="Group 18">
            <a:extLst>
              <a:ext uri="{FF2B5EF4-FFF2-40B4-BE49-F238E27FC236}">
                <a16:creationId xmlns:a16="http://schemas.microsoft.com/office/drawing/2014/main" id="{4CA31971-BD18-4F25-AC2D-9456B490DE07}"/>
              </a:ext>
            </a:extLst>
          </p:cNvPr>
          <p:cNvGrpSpPr/>
          <p:nvPr/>
        </p:nvGrpSpPr>
        <p:grpSpPr>
          <a:xfrm>
            <a:off x="0" y="0"/>
            <a:ext cx="18288000" cy="2060299"/>
            <a:chOff x="0" y="-38100"/>
            <a:chExt cx="5694120" cy="750693"/>
          </a:xfrm>
        </p:grpSpPr>
        <p:sp>
          <p:nvSpPr>
            <p:cNvPr id="20" name="Freeform 19">
              <a:extLst>
                <a:ext uri="{FF2B5EF4-FFF2-40B4-BE49-F238E27FC236}">
                  <a16:creationId xmlns:a16="http://schemas.microsoft.com/office/drawing/2014/main" id="{3D6CEFA9-5870-49BC-BDBD-1E39CC622DA9}"/>
                </a:ext>
              </a:extLst>
            </p:cNvPr>
            <p:cNvSpPr/>
            <p:nvPr/>
          </p:nvSpPr>
          <p:spPr>
            <a:xfrm>
              <a:off x="0" y="90054"/>
              <a:ext cx="5694119" cy="622539"/>
            </a:xfrm>
            <a:custGeom>
              <a:avLst/>
              <a:gdLst/>
              <a:ahLst/>
              <a:cxnLst/>
              <a:rect l="l" t="t" r="r" b="b"/>
              <a:pathLst>
                <a:path w="5694119" h="622539">
                  <a:moveTo>
                    <a:pt x="0" y="0"/>
                  </a:moveTo>
                  <a:lnTo>
                    <a:pt x="5694119" y="0"/>
                  </a:lnTo>
                  <a:lnTo>
                    <a:pt x="5694119" y="622539"/>
                  </a:lnTo>
                  <a:lnTo>
                    <a:pt x="0" y="622539"/>
                  </a:lnTo>
                  <a:close/>
                </a:path>
              </a:pathLst>
            </a:custGeom>
            <a:solidFill>
              <a:srgbClr val="545454"/>
            </a:solidFill>
          </p:spPr>
        </p:sp>
        <p:sp>
          <p:nvSpPr>
            <p:cNvPr id="21" name="TextBox 20">
              <a:extLst>
                <a:ext uri="{FF2B5EF4-FFF2-40B4-BE49-F238E27FC236}">
                  <a16:creationId xmlns:a16="http://schemas.microsoft.com/office/drawing/2014/main" id="{C68417D2-2EAF-4649-BA93-CED654444A29}"/>
                </a:ext>
              </a:extLst>
            </p:cNvPr>
            <p:cNvSpPr txBox="1"/>
            <p:nvPr/>
          </p:nvSpPr>
          <p:spPr>
            <a:xfrm>
              <a:off x="0" y="-38100"/>
              <a:ext cx="5694120" cy="660639"/>
            </a:xfrm>
            <a:prstGeom prst="rect">
              <a:avLst/>
            </a:prstGeom>
          </p:spPr>
          <p:txBody>
            <a:bodyPr lIns="50800" tIns="50800" rIns="50800" bIns="50800" rtlCol="0" anchor="ctr"/>
            <a:lstStyle/>
            <a:p>
              <a:pPr algn="ctr">
                <a:lnSpc>
                  <a:spcPts val="2659"/>
                </a:lnSpc>
                <a:spcBef>
                  <a:spcPct val="0"/>
                </a:spcBef>
              </a:pPr>
              <a:endParaRPr/>
            </a:p>
          </p:txBody>
        </p:sp>
      </p:grpSp>
      <p:sp>
        <p:nvSpPr>
          <p:cNvPr id="22" name="TextBox 21">
            <a:extLst>
              <a:ext uri="{FF2B5EF4-FFF2-40B4-BE49-F238E27FC236}">
                <a16:creationId xmlns:a16="http://schemas.microsoft.com/office/drawing/2014/main" id="{FAE09D2E-59B2-4BB9-BD72-D5CF04DAE76B}"/>
              </a:ext>
            </a:extLst>
          </p:cNvPr>
          <p:cNvSpPr txBox="1"/>
          <p:nvPr/>
        </p:nvSpPr>
        <p:spPr>
          <a:xfrm>
            <a:off x="232718" y="731450"/>
            <a:ext cx="8530282" cy="865622"/>
          </a:xfrm>
          <a:prstGeom prst="rect">
            <a:avLst/>
          </a:prstGeom>
        </p:spPr>
        <p:txBody>
          <a:bodyPr wrap="square" lIns="0" tIns="0" rIns="0" bIns="0" rtlCol="0" anchor="t">
            <a:spAutoFit/>
          </a:bodyPr>
          <a:lstStyle/>
          <a:p>
            <a:pPr>
              <a:lnSpc>
                <a:spcPts val="7000"/>
              </a:lnSpc>
            </a:pPr>
            <a:r>
              <a:rPr lang="en-US" sz="4800" dirty="0">
                <a:solidFill>
                  <a:srgbClr val="FFFFFF"/>
                </a:solidFill>
                <a:latin typeface="League Spartan"/>
                <a:ea typeface="League Spartan"/>
                <a:cs typeface="League Spartan"/>
                <a:sym typeface="League Spartan"/>
              </a:rPr>
              <a:t>4. Data Preparation</a:t>
            </a:r>
          </a:p>
        </p:txBody>
      </p:sp>
    </p:spTree>
    <p:extLst>
      <p:ext uri="{BB962C8B-B14F-4D97-AF65-F5344CB8AC3E}">
        <p14:creationId xmlns:p14="http://schemas.microsoft.com/office/powerpoint/2010/main" val="2063384225"/>
      </p:ext>
    </p:extLst>
  </p:cSld>
  <p:clrMapOvr>
    <a:overrideClrMapping bg1="lt1" tx1="dk1" bg2="lt2" tx2="dk2" accent1="accent1" accent2="accent2" accent3="accent3" accent4="accent4" accent5="accent5" accent6="accent6" hlink="hlink" folHlink="folHlink"/>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How to Do Customer Segmentation Based On Customer Journey Insights">
            <a:extLst>
              <a:ext uri="{FF2B5EF4-FFF2-40B4-BE49-F238E27FC236}">
                <a16:creationId xmlns:a16="http://schemas.microsoft.com/office/drawing/2014/main" id="{F289F0FE-8B93-49D0-AD6E-0CA7D0380D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99478" y="2781300"/>
            <a:ext cx="10940922" cy="6269869"/>
          </a:xfrm>
          <a:prstGeom prst="rect">
            <a:avLst/>
          </a:prstGeom>
          <a:noFill/>
          <a:extLst>
            <a:ext uri="{909E8E84-426E-40DD-AFC4-6F175D3DCCD1}">
              <a14:hiddenFill xmlns:a14="http://schemas.microsoft.com/office/drawing/2010/main">
                <a:solidFill>
                  <a:srgbClr val="FFFFFF"/>
                </a:solidFill>
              </a14:hiddenFill>
            </a:ext>
          </a:extLst>
        </p:spPr>
      </p:pic>
      <p:grpSp>
        <p:nvGrpSpPr>
          <p:cNvPr id="29" name="Group 18">
            <a:extLst>
              <a:ext uri="{FF2B5EF4-FFF2-40B4-BE49-F238E27FC236}">
                <a16:creationId xmlns:a16="http://schemas.microsoft.com/office/drawing/2014/main" id="{C1878A66-C7C9-4D01-80A8-437C8350CF69}"/>
              </a:ext>
            </a:extLst>
          </p:cNvPr>
          <p:cNvGrpSpPr/>
          <p:nvPr/>
        </p:nvGrpSpPr>
        <p:grpSpPr>
          <a:xfrm>
            <a:off x="0" y="-117199"/>
            <a:ext cx="18288000" cy="2060299"/>
            <a:chOff x="0" y="-38100"/>
            <a:chExt cx="5694120" cy="750693"/>
          </a:xfrm>
        </p:grpSpPr>
        <p:sp>
          <p:nvSpPr>
            <p:cNvPr id="30" name="Freeform 19">
              <a:extLst>
                <a:ext uri="{FF2B5EF4-FFF2-40B4-BE49-F238E27FC236}">
                  <a16:creationId xmlns:a16="http://schemas.microsoft.com/office/drawing/2014/main" id="{337546D8-0893-465B-8C44-8D6E569837FB}"/>
                </a:ext>
              </a:extLst>
            </p:cNvPr>
            <p:cNvSpPr/>
            <p:nvPr/>
          </p:nvSpPr>
          <p:spPr>
            <a:xfrm>
              <a:off x="0" y="90054"/>
              <a:ext cx="5694119" cy="622539"/>
            </a:xfrm>
            <a:custGeom>
              <a:avLst/>
              <a:gdLst/>
              <a:ahLst/>
              <a:cxnLst/>
              <a:rect l="l" t="t" r="r" b="b"/>
              <a:pathLst>
                <a:path w="5694119" h="622539">
                  <a:moveTo>
                    <a:pt x="0" y="0"/>
                  </a:moveTo>
                  <a:lnTo>
                    <a:pt x="5694119" y="0"/>
                  </a:lnTo>
                  <a:lnTo>
                    <a:pt x="5694119" y="622539"/>
                  </a:lnTo>
                  <a:lnTo>
                    <a:pt x="0" y="622539"/>
                  </a:lnTo>
                  <a:close/>
                </a:path>
              </a:pathLst>
            </a:custGeom>
            <a:solidFill>
              <a:srgbClr val="545454"/>
            </a:solidFill>
          </p:spPr>
        </p:sp>
        <p:sp>
          <p:nvSpPr>
            <p:cNvPr id="31" name="TextBox 20">
              <a:extLst>
                <a:ext uri="{FF2B5EF4-FFF2-40B4-BE49-F238E27FC236}">
                  <a16:creationId xmlns:a16="http://schemas.microsoft.com/office/drawing/2014/main" id="{3760E00C-CC91-4FA5-96EE-DA8850801A09}"/>
                </a:ext>
              </a:extLst>
            </p:cNvPr>
            <p:cNvSpPr txBox="1"/>
            <p:nvPr/>
          </p:nvSpPr>
          <p:spPr>
            <a:xfrm>
              <a:off x="0" y="-38100"/>
              <a:ext cx="5694120" cy="660639"/>
            </a:xfrm>
            <a:prstGeom prst="rect">
              <a:avLst/>
            </a:prstGeom>
          </p:spPr>
          <p:txBody>
            <a:bodyPr lIns="50800" tIns="50800" rIns="50800" bIns="50800" rtlCol="0" anchor="ctr"/>
            <a:lstStyle/>
            <a:p>
              <a:pPr algn="ctr">
                <a:lnSpc>
                  <a:spcPts val="2659"/>
                </a:lnSpc>
                <a:spcBef>
                  <a:spcPct val="0"/>
                </a:spcBef>
              </a:pPr>
              <a:endParaRPr/>
            </a:p>
          </p:txBody>
        </p:sp>
      </p:grpSp>
      <p:grpSp>
        <p:nvGrpSpPr>
          <p:cNvPr id="2" name="Google Shape;486;p3">
            <a:extLst>
              <a:ext uri="{FF2B5EF4-FFF2-40B4-BE49-F238E27FC236}">
                <a16:creationId xmlns:a16="http://schemas.microsoft.com/office/drawing/2014/main" id="{CF71F8EE-F845-4953-B303-70323B029C9A}"/>
              </a:ext>
            </a:extLst>
          </p:cNvPr>
          <p:cNvGrpSpPr/>
          <p:nvPr/>
        </p:nvGrpSpPr>
        <p:grpSpPr>
          <a:xfrm>
            <a:off x="8788503" y="9369341"/>
            <a:ext cx="710989" cy="591484"/>
            <a:chOff x="4382679" y="4319018"/>
            <a:chExt cx="378645" cy="316095"/>
          </a:xfrm>
        </p:grpSpPr>
        <p:sp>
          <p:nvSpPr>
            <p:cNvPr id="3" name="Google Shape;487;p3">
              <a:hlinkClick r:id="" action="ppaction://hlinkshowjump?jump=nextslide"/>
              <a:extLst>
                <a:ext uri="{FF2B5EF4-FFF2-40B4-BE49-F238E27FC236}">
                  <a16:creationId xmlns:a16="http://schemas.microsoft.com/office/drawing/2014/main" id="{4E77AF99-AE53-46CF-B78F-D124398DEC89}"/>
                </a:ext>
              </a:extLst>
            </p:cNvPr>
            <p:cNvSpPr/>
            <p:nvPr/>
          </p:nvSpPr>
          <p:spPr>
            <a:xfrm>
              <a:off x="4382679" y="4442791"/>
              <a:ext cx="378645" cy="192322"/>
            </a:xfrm>
            <a:custGeom>
              <a:avLst/>
              <a:gdLst/>
              <a:ahLst/>
              <a:cxnLst/>
              <a:rect l="l" t="t" r="r" b="b"/>
              <a:pathLst>
                <a:path w="23610" h="11992" extrusionOk="0">
                  <a:moveTo>
                    <a:pt x="0" y="0"/>
                  </a:moveTo>
                  <a:lnTo>
                    <a:pt x="11993" y="11992"/>
                  </a:lnTo>
                  <a:lnTo>
                    <a:pt x="23610" y="375"/>
                  </a:lnTo>
                </a:path>
              </a:pathLst>
            </a:custGeom>
            <a:noFill/>
            <a:ln w="38100" cap="flat" cmpd="sng">
              <a:solidFill>
                <a:srgbClr val="12759A"/>
              </a:solidFill>
              <a:prstDash val="solid"/>
              <a:round/>
              <a:headEnd type="none" w="sm" len="sm"/>
              <a:tailEnd type="none" w="sm" len="sm"/>
            </a:ln>
          </p:spPr>
        </p:sp>
        <p:sp>
          <p:nvSpPr>
            <p:cNvPr id="4" name="Google Shape;488;p3">
              <a:hlinkClick r:id="" action="ppaction://hlinkshowjump?jump=nextslide"/>
              <a:extLst>
                <a:ext uri="{FF2B5EF4-FFF2-40B4-BE49-F238E27FC236}">
                  <a16:creationId xmlns:a16="http://schemas.microsoft.com/office/drawing/2014/main" id="{830933B1-723E-49EB-9132-BE13C478442B}"/>
                </a:ext>
              </a:extLst>
            </p:cNvPr>
            <p:cNvSpPr/>
            <p:nvPr/>
          </p:nvSpPr>
          <p:spPr>
            <a:xfrm>
              <a:off x="4382679" y="4319018"/>
              <a:ext cx="378645" cy="192322"/>
            </a:xfrm>
            <a:custGeom>
              <a:avLst/>
              <a:gdLst/>
              <a:ahLst/>
              <a:cxnLst/>
              <a:rect l="l" t="t" r="r" b="b"/>
              <a:pathLst>
                <a:path w="23610" h="11992" extrusionOk="0">
                  <a:moveTo>
                    <a:pt x="0" y="0"/>
                  </a:moveTo>
                  <a:lnTo>
                    <a:pt x="11993" y="11992"/>
                  </a:lnTo>
                  <a:lnTo>
                    <a:pt x="23610" y="375"/>
                  </a:lnTo>
                </a:path>
              </a:pathLst>
            </a:custGeom>
            <a:noFill/>
            <a:ln w="38100" cap="flat" cmpd="sng">
              <a:solidFill>
                <a:srgbClr val="12759A"/>
              </a:solidFill>
              <a:prstDash val="solid"/>
              <a:round/>
              <a:headEnd type="none" w="sm" len="sm"/>
              <a:tailEnd type="none" w="sm" len="sm"/>
            </a:ln>
          </p:spPr>
        </p:sp>
      </p:grpSp>
      <p:sp>
        <p:nvSpPr>
          <p:cNvPr id="6" name="TextBox 15">
            <a:extLst>
              <a:ext uri="{FF2B5EF4-FFF2-40B4-BE49-F238E27FC236}">
                <a16:creationId xmlns:a16="http://schemas.microsoft.com/office/drawing/2014/main" id="{322BD5BE-AC71-456B-B91F-EF8E1CA20888}"/>
              </a:ext>
            </a:extLst>
          </p:cNvPr>
          <p:cNvSpPr txBox="1"/>
          <p:nvPr/>
        </p:nvSpPr>
        <p:spPr>
          <a:xfrm>
            <a:off x="685800" y="3924300"/>
            <a:ext cx="2286000" cy="779059"/>
          </a:xfrm>
          <a:prstGeom prst="rect">
            <a:avLst/>
          </a:prstGeom>
        </p:spPr>
        <p:txBody>
          <a:bodyPr wrap="square" lIns="0" tIns="0" rIns="0" bIns="0" rtlCol="0" anchor="t">
            <a:spAutoFit/>
          </a:bodyPr>
          <a:lstStyle/>
          <a:p>
            <a:pPr algn="ctr">
              <a:lnSpc>
                <a:spcPts val="4909"/>
              </a:lnSpc>
            </a:pPr>
            <a:r>
              <a:rPr lang="en-US" sz="8000" dirty="0">
                <a:solidFill>
                  <a:srgbClr val="12759A"/>
                </a:solidFill>
                <a:latin typeface="League Spartan"/>
                <a:ea typeface="League Spartan"/>
                <a:cs typeface="League Spartan"/>
                <a:sym typeface="League Spartan"/>
              </a:rPr>
              <a:t>05</a:t>
            </a:r>
          </a:p>
        </p:txBody>
      </p:sp>
      <p:sp>
        <p:nvSpPr>
          <p:cNvPr id="16" name="TextBox 22">
            <a:extLst>
              <a:ext uri="{FF2B5EF4-FFF2-40B4-BE49-F238E27FC236}">
                <a16:creationId xmlns:a16="http://schemas.microsoft.com/office/drawing/2014/main" id="{2B017171-61AC-49DE-A279-920EF27E1AC3}"/>
              </a:ext>
            </a:extLst>
          </p:cNvPr>
          <p:cNvSpPr txBox="1"/>
          <p:nvPr/>
        </p:nvSpPr>
        <p:spPr>
          <a:xfrm>
            <a:off x="1516127" y="752175"/>
            <a:ext cx="3531945" cy="672162"/>
          </a:xfrm>
          <a:prstGeom prst="rect">
            <a:avLst/>
          </a:prstGeom>
        </p:spPr>
        <p:txBody>
          <a:bodyPr lIns="0" tIns="0" rIns="0" bIns="0" rtlCol="0" anchor="t">
            <a:spAutoFit/>
          </a:bodyPr>
          <a:lstStyle/>
          <a:p>
            <a:pPr algn="l">
              <a:lnSpc>
                <a:spcPts val="5476"/>
              </a:lnSpc>
            </a:pPr>
            <a:r>
              <a:rPr lang="en-US" sz="3911" dirty="0">
                <a:solidFill>
                  <a:srgbClr val="FFFFFF"/>
                </a:solidFill>
                <a:latin typeface="Blinker"/>
                <a:ea typeface="Blinker"/>
                <a:cs typeface="Blinker"/>
                <a:sym typeface="Blinker"/>
              </a:rPr>
              <a:t>E-Commerce</a:t>
            </a:r>
          </a:p>
        </p:txBody>
      </p:sp>
      <p:pic>
        <p:nvPicPr>
          <p:cNvPr id="17" name="Picture 16">
            <a:extLst>
              <a:ext uri="{FF2B5EF4-FFF2-40B4-BE49-F238E27FC236}">
                <a16:creationId xmlns:a16="http://schemas.microsoft.com/office/drawing/2014/main" id="{3F680515-FEE8-45AD-8BF4-18C29FB36A7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1000" y="571500"/>
            <a:ext cx="1106539" cy="1106539"/>
          </a:xfrm>
          <a:prstGeom prst="rect">
            <a:avLst/>
          </a:prstGeom>
        </p:spPr>
      </p:pic>
      <p:sp>
        <p:nvSpPr>
          <p:cNvPr id="28" name="Freeform 32">
            <a:extLst>
              <a:ext uri="{FF2B5EF4-FFF2-40B4-BE49-F238E27FC236}">
                <a16:creationId xmlns:a16="http://schemas.microsoft.com/office/drawing/2014/main" id="{92BC2472-0854-49E1-9461-758FAA5BB325}"/>
              </a:ext>
            </a:extLst>
          </p:cNvPr>
          <p:cNvSpPr/>
          <p:nvPr/>
        </p:nvSpPr>
        <p:spPr>
          <a:xfrm>
            <a:off x="-537367" y="9043168"/>
            <a:ext cx="1540171" cy="1243831"/>
          </a:xfrm>
          <a:custGeom>
            <a:avLst/>
            <a:gdLst/>
            <a:ahLst/>
            <a:cxnLst/>
            <a:rect l="l" t="t" r="r" b="b"/>
            <a:pathLst>
              <a:path w="3292689" h="2992231">
                <a:moveTo>
                  <a:pt x="0" y="0"/>
                </a:moveTo>
                <a:lnTo>
                  <a:pt x="3292689" y="0"/>
                </a:lnTo>
                <a:lnTo>
                  <a:pt x="3292689" y="2992231"/>
                </a:lnTo>
                <a:lnTo>
                  <a:pt x="0" y="299223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TextBox 4">
            <a:extLst>
              <a:ext uri="{FF2B5EF4-FFF2-40B4-BE49-F238E27FC236}">
                <a16:creationId xmlns:a16="http://schemas.microsoft.com/office/drawing/2014/main" id="{CE8085C6-D5DE-4BE6-83FC-108FA014064E}"/>
              </a:ext>
            </a:extLst>
          </p:cNvPr>
          <p:cNvSpPr txBox="1"/>
          <p:nvPr/>
        </p:nvSpPr>
        <p:spPr>
          <a:xfrm>
            <a:off x="1002804" y="4649640"/>
            <a:ext cx="10820400" cy="2554545"/>
          </a:xfrm>
          <a:prstGeom prst="rect">
            <a:avLst/>
          </a:prstGeom>
          <a:noFill/>
        </p:spPr>
        <p:txBody>
          <a:bodyPr wrap="square" rtlCol="0">
            <a:spAutoFit/>
          </a:bodyPr>
          <a:lstStyle/>
          <a:p>
            <a:r>
              <a:rPr lang="en-US" sz="8000" dirty="0">
                <a:solidFill>
                  <a:srgbClr val="12759A"/>
                </a:solidFill>
                <a:latin typeface="League Spartan" panose="020B0604020202020204" charset="0"/>
              </a:rPr>
              <a:t>Customers Segmentation</a:t>
            </a:r>
            <a:endParaRPr lang="vi-VN" sz="8000" dirty="0">
              <a:solidFill>
                <a:srgbClr val="12759A"/>
              </a:solidFill>
            </a:endParaRPr>
          </a:p>
        </p:txBody>
      </p:sp>
      <p:sp>
        <p:nvSpPr>
          <p:cNvPr id="8" name="AutoShape 4" descr="How to prepare your data for machine learning? Quick tips explained!">
            <a:extLst>
              <a:ext uri="{FF2B5EF4-FFF2-40B4-BE49-F238E27FC236}">
                <a16:creationId xmlns:a16="http://schemas.microsoft.com/office/drawing/2014/main" id="{0EF807FD-5184-4A53-A323-EBA10FC5F1C8}"/>
              </a:ext>
            </a:extLst>
          </p:cNvPr>
          <p:cNvSpPr>
            <a:spLocks noChangeAspect="1" noChangeArrowheads="1"/>
          </p:cNvSpPr>
          <p:nvPr/>
        </p:nvSpPr>
        <p:spPr bwMode="auto">
          <a:xfrm>
            <a:off x="8991600" y="4991100"/>
            <a:ext cx="4800600" cy="48006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vi-VN"/>
          </a:p>
        </p:txBody>
      </p:sp>
      <p:sp>
        <p:nvSpPr>
          <p:cNvPr id="9" name="AutoShape 6" descr="What is Data Preparation">
            <a:extLst>
              <a:ext uri="{FF2B5EF4-FFF2-40B4-BE49-F238E27FC236}">
                <a16:creationId xmlns:a16="http://schemas.microsoft.com/office/drawing/2014/main" id="{C0EA1C80-6DB0-4521-977C-69859407C3BA}"/>
              </a:ext>
            </a:extLst>
          </p:cNvPr>
          <p:cNvSpPr>
            <a:spLocks noChangeAspect="1" noChangeArrowheads="1"/>
          </p:cNvSpPr>
          <p:nvPr/>
        </p:nvSpPr>
        <p:spPr bwMode="auto">
          <a:xfrm>
            <a:off x="8991600" y="49911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vi-VN"/>
          </a:p>
        </p:txBody>
      </p:sp>
    </p:spTree>
    <p:extLst>
      <p:ext uri="{BB962C8B-B14F-4D97-AF65-F5344CB8AC3E}">
        <p14:creationId xmlns:p14="http://schemas.microsoft.com/office/powerpoint/2010/main" val="24682599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9"/>
          <p:cNvSpPr txBox="1"/>
          <p:nvPr/>
        </p:nvSpPr>
        <p:spPr>
          <a:xfrm>
            <a:off x="17372178" y="9349786"/>
            <a:ext cx="784652" cy="761285"/>
          </a:xfrm>
          <a:prstGeom prst="rect">
            <a:avLst/>
          </a:prstGeom>
        </p:spPr>
        <p:txBody>
          <a:bodyPr lIns="0" tIns="0" rIns="0" bIns="0" rtlCol="0" anchor="t">
            <a:spAutoFit/>
          </a:bodyPr>
          <a:lstStyle/>
          <a:p>
            <a:pPr algn="ctr">
              <a:lnSpc>
                <a:spcPts val="6231"/>
              </a:lnSpc>
            </a:pPr>
            <a:r>
              <a:rPr lang="en-US" sz="4451">
                <a:solidFill>
                  <a:srgbClr val="FFFFFF"/>
                </a:solidFill>
                <a:latin typeface="League Spartan"/>
                <a:ea typeface="League Spartan"/>
                <a:cs typeface="League Spartan"/>
                <a:sym typeface="League Spartan"/>
              </a:rPr>
              <a:t>5</a:t>
            </a:r>
          </a:p>
        </p:txBody>
      </p:sp>
      <p:sp>
        <p:nvSpPr>
          <p:cNvPr id="10" name="TextBox 10"/>
          <p:cNvSpPr txBox="1"/>
          <p:nvPr/>
        </p:nvSpPr>
        <p:spPr>
          <a:xfrm>
            <a:off x="1002804" y="3493524"/>
            <a:ext cx="16369374" cy="1025858"/>
          </a:xfrm>
          <a:prstGeom prst="rect">
            <a:avLst/>
          </a:prstGeom>
        </p:spPr>
        <p:txBody>
          <a:bodyPr wrap="square" lIns="0" tIns="0" rIns="0" bIns="0" rtlCol="0" anchor="t">
            <a:spAutoFit/>
          </a:bodyPr>
          <a:lstStyle/>
          <a:p>
            <a:pPr>
              <a:lnSpc>
                <a:spcPts val="4123"/>
              </a:lnSpc>
            </a:pPr>
            <a:r>
              <a:rPr lang="en-US" sz="2800" dirty="0">
                <a:latin typeface="Blinker" panose="020B0604020202020204" charset="0"/>
              </a:rPr>
              <a:t>Utilize customer data from the </a:t>
            </a:r>
            <a:r>
              <a:rPr lang="en-US" sz="2800" b="1" dirty="0">
                <a:latin typeface="Blinker" panose="020B0604020202020204" charset="0"/>
              </a:rPr>
              <a:t>Dimension Customer</a:t>
            </a:r>
            <a:r>
              <a:rPr lang="en-US" sz="2800" dirty="0">
                <a:latin typeface="Blinker" panose="020B0604020202020204" charset="0"/>
              </a:rPr>
              <a:t> table to calculate the R, F, and M values for each customer by linking it with data from the </a:t>
            </a:r>
            <a:r>
              <a:rPr lang="en-US" sz="2800" b="1" dirty="0">
                <a:latin typeface="Blinker" panose="020B0604020202020204" charset="0"/>
              </a:rPr>
              <a:t>Fact</a:t>
            </a:r>
            <a:r>
              <a:rPr lang="en-US" sz="2800" dirty="0">
                <a:latin typeface="Blinker" panose="020B0604020202020204" charset="0"/>
              </a:rPr>
              <a:t> </a:t>
            </a:r>
            <a:r>
              <a:rPr lang="en-US" sz="2800" b="1" dirty="0">
                <a:latin typeface="Blinker" panose="020B0604020202020204" charset="0"/>
              </a:rPr>
              <a:t>Sales</a:t>
            </a:r>
            <a:r>
              <a:rPr lang="en-US" sz="2800" dirty="0">
                <a:latin typeface="Blinker" panose="020B0604020202020204" charset="0"/>
              </a:rPr>
              <a:t> table.</a:t>
            </a:r>
            <a:endParaRPr lang="en-US" sz="2800" dirty="0">
              <a:solidFill>
                <a:srgbClr val="000000"/>
              </a:solidFill>
              <a:latin typeface="Blinker" panose="020B0604020202020204" charset="0"/>
              <a:ea typeface="Blinker"/>
              <a:cs typeface="Blinker"/>
              <a:sym typeface="Blinker"/>
            </a:endParaRPr>
          </a:p>
        </p:txBody>
      </p:sp>
      <p:sp>
        <p:nvSpPr>
          <p:cNvPr id="11" name="TextBox 11"/>
          <p:cNvSpPr txBox="1"/>
          <p:nvPr/>
        </p:nvSpPr>
        <p:spPr>
          <a:xfrm>
            <a:off x="2036260" y="2703681"/>
            <a:ext cx="12805475" cy="652102"/>
          </a:xfrm>
          <a:prstGeom prst="rect">
            <a:avLst/>
          </a:prstGeom>
        </p:spPr>
        <p:txBody>
          <a:bodyPr wrap="square" lIns="0" tIns="0" rIns="0" bIns="0" rtlCol="0" anchor="t">
            <a:spAutoFit/>
          </a:bodyPr>
          <a:lstStyle/>
          <a:p>
            <a:pPr>
              <a:lnSpc>
                <a:spcPts val="5533"/>
              </a:lnSpc>
            </a:pPr>
            <a:r>
              <a:rPr lang="en-US" sz="3200" b="1" dirty="0">
                <a:solidFill>
                  <a:srgbClr val="12759A"/>
                </a:solidFill>
                <a:latin typeface="League Spartan" panose="020B0604020202020204" charset="0"/>
              </a:rPr>
              <a:t>Calculating Recency, Frequency, and Monetary Values</a:t>
            </a:r>
            <a:endParaRPr lang="en-US" sz="3200" b="1" dirty="0">
              <a:solidFill>
                <a:srgbClr val="12759A"/>
              </a:solidFill>
              <a:latin typeface="League Spartan" panose="020B0604020202020204" charset="0"/>
              <a:ea typeface="Blinker"/>
              <a:cs typeface="Blinker"/>
              <a:sym typeface="Blinker"/>
            </a:endParaRPr>
          </a:p>
        </p:txBody>
      </p:sp>
      <p:grpSp>
        <p:nvGrpSpPr>
          <p:cNvPr id="12" name="Group 12"/>
          <p:cNvGrpSpPr/>
          <p:nvPr/>
        </p:nvGrpSpPr>
        <p:grpSpPr>
          <a:xfrm>
            <a:off x="1002804" y="2493977"/>
            <a:ext cx="865232" cy="892857"/>
            <a:chOff x="0" y="0"/>
            <a:chExt cx="483153" cy="498579"/>
          </a:xfrm>
          <a:solidFill>
            <a:srgbClr val="12759A"/>
          </a:solidFill>
        </p:grpSpPr>
        <p:sp>
          <p:nvSpPr>
            <p:cNvPr id="13" name="Freeform 13"/>
            <p:cNvSpPr/>
            <p:nvPr/>
          </p:nvSpPr>
          <p:spPr>
            <a:xfrm>
              <a:off x="0" y="0"/>
              <a:ext cx="483153" cy="498579"/>
            </a:xfrm>
            <a:custGeom>
              <a:avLst/>
              <a:gdLst/>
              <a:ahLst/>
              <a:cxnLst/>
              <a:rect l="l" t="t" r="r" b="b"/>
              <a:pathLst>
                <a:path w="483153" h="498579">
                  <a:moveTo>
                    <a:pt x="0" y="0"/>
                  </a:moveTo>
                  <a:lnTo>
                    <a:pt x="483153" y="0"/>
                  </a:lnTo>
                  <a:lnTo>
                    <a:pt x="483153" y="498579"/>
                  </a:lnTo>
                  <a:lnTo>
                    <a:pt x="0" y="498579"/>
                  </a:lnTo>
                  <a:close/>
                </a:path>
              </a:pathLst>
            </a:custGeom>
            <a:grpFill/>
            <a:ln>
              <a:solidFill>
                <a:srgbClr val="12759A"/>
              </a:solidFill>
            </a:ln>
          </p:spPr>
        </p:sp>
        <p:sp>
          <p:nvSpPr>
            <p:cNvPr id="14" name="TextBox 14"/>
            <p:cNvSpPr txBox="1"/>
            <p:nvPr/>
          </p:nvSpPr>
          <p:spPr>
            <a:xfrm>
              <a:off x="0" y="-38100"/>
              <a:ext cx="483153" cy="536679"/>
            </a:xfrm>
            <a:prstGeom prst="rect">
              <a:avLst/>
            </a:prstGeom>
            <a:grpFill/>
            <a:ln>
              <a:solidFill>
                <a:srgbClr val="12759A"/>
              </a:solidFill>
            </a:ln>
          </p:spPr>
          <p:txBody>
            <a:bodyPr lIns="50800" tIns="50800" rIns="50800" bIns="50800" rtlCol="0" anchor="ctr"/>
            <a:lstStyle/>
            <a:p>
              <a:pPr algn="ctr">
                <a:lnSpc>
                  <a:spcPts val="2659"/>
                </a:lnSpc>
                <a:spcBef>
                  <a:spcPct val="0"/>
                </a:spcBef>
              </a:pPr>
              <a:endParaRPr sz="2800">
                <a:latin typeface="League Spartan" panose="020B0604020202020204" charset="0"/>
              </a:endParaRPr>
            </a:p>
          </p:txBody>
        </p:sp>
      </p:grpSp>
      <p:sp>
        <p:nvSpPr>
          <p:cNvPr id="15" name="TextBox 15"/>
          <p:cNvSpPr txBox="1"/>
          <p:nvPr/>
        </p:nvSpPr>
        <p:spPr>
          <a:xfrm>
            <a:off x="1009621" y="2635514"/>
            <a:ext cx="851597" cy="609782"/>
          </a:xfrm>
          <a:prstGeom prst="rect">
            <a:avLst/>
          </a:prstGeom>
        </p:spPr>
        <p:txBody>
          <a:bodyPr wrap="square" lIns="0" tIns="0" rIns="0" bIns="0" rtlCol="0" anchor="t">
            <a:spAutoFit/>
          </a:bodyPr>
          <a:lstStyle/>
          <a:p>
            <a:pPr algn="ctr">
              <a:lnSpc>
                <a:spcPts val="4909"/>
              </a:lnSpc>
            </a:pPr>
            <a:r>
              <a:rPr lang="en-US" sz="3600" dirty="0">
                <a:solidFill>
                  <a:srgbClr val="FFFFFF"/>
                </a:solidFill>
                <a:latin typeface="League Spartan"/>
                <a:ea typeface="League Spartan"/>
                <a:cs typeface="League Spartan"/>
                <a:sym typeface="League Spartan"/>
              </a:rPr>
              <a:t>1</a:t>
            </a:r>
          </a:p>
        </p:txBody>
      </p:sp>
      <p:sp>
        <p:nvSpPr>
          <p:cNvPr id="16" name="TextBox 16"/>
          <p:cNvSpPr txBox="1"/>
          <p:nvPr/>
        </p:nvSpPr>
        <p:spPr>
          <a:xfrm>
            <a:off x="1002804" y="5827934"/>
            <a:ext cx="16369374" cy="861774"/>
          </a:xfrm>
          <a:prstGeom prst="rect">
            <a:avLst/>
          </a:prstGeom>
        </p:spPr>
        <p:txBody>
          <a:bodyPr wrap="square" lIns="0" tIns="0" rIns="0" bIns="0" rtlCol="0" anchor="t">
            <a:spAutoFit/>
          </a:bodyPr>
          <a:lstStyle>
            <a:defPPr>
              <a:defRPr lang="en-US"/>
            </a:defPPr>
            <a:lvl1pPr>
              <a:lnSpc>
                <a:spcPts val="4123"/>
              </a:lnSpc>
              <a:defRPr sz="2800">
                <a:latin typeface="Blinker" panose="020B0604020202020204" charset="0"/>
              </a:defRPr>
            </a:lvl1pPr>
          </a:lstStyle>
          <a:p>
            <a:r>
              <a:rPr lang="en-US" dirty="0"/>
              <a:t>Divide the R, F, and M variables into five segments using the Quantile method, assigning scores on a scale from 1 to 5.</a:t>
            </a:r>
          </a:p>
        </p:txBody>
      </p:sp>
      <p:sp>
        <p:nvSpPr>
          <p:cNvPr id="17" name="TextBox 17"/>
          <p:cNvSpPr txBox="1"/>
          <p:nvPr/>
        </p:nvSpPr>
        <p:spPr>
          <a:xfrm>
            <a:off x="2036261" y="5038091"/>
            <a:ext cx="13756982" cy="667490"/>
          </a:xfrm>
          <a:prstGeom prst="rect">
            <a:avLst/>
          </a:prstGeom>
        </p:spPr>
        <p:txBody>
          <a:bodyPr wrap="square" lIns="0" tIns="0" rIns="0" bIns="0" rtlCol="0" anchor="t">
            <a:spAutoFit/>
          </a:bodyPr>
          <a:lstStyle/>
          <a:p>
            <a:pPr>
              <a:lnSpc>
                <a:spcPts val="5533"/>
              </a:lnSpc>
            </a:pPr>
            <a:r>
              <a:rPr lang="en-US" sz="3200" b="1" dirty="0">
                <a:solidFill>
                  <a:srgbClr val="12759A"/>
                </a:solidFill>
                <a:latin typeface="League Spartan" panose="020B0604020202020204" charset="0"/>
              </a:rPr>
              <a:t>Scoring Recency, Frequency, and Monetary</a:t>
            </a:r>
            <a:endParaRPr lang="en-US" sz="3200" b="1" dirty="0">
              <a:solidFill>
                <a:srgbClr val="12759A"/>
              </a:solidFill>
              <a:latin typeface="League Spartan" panose="020B0604020202020204" charset="0"/>
              <a:ea typeface="Blinker"/>
              <a:cs typeface="Blinker"/>
              <a:sym typeface="Blinker"/>
            </a:endParaRPr>
          </a:p>
        </p:txBody>
      </p:sp>
      <p:grpSp>
        <p:nvGrpSpPr>
          <p:cNvPr id="18" name="Group 18"/>
          <p:cNvGrpSpPr/>
          <p:nvPr/>
        </p:nvGrpSpPr>
        <p:grpSpPr>
          <a:xfrm>
            <a:off x="1002804" y="4828387"/>
            <a:ext cx="865232" cy="892857"/>
            <a:chOff x="0" y="0"/>
            <a:chExt cx="483153" cy="498579"/>
          </a:xfrm>
          <a:solidFill>
            <a:srgbClr val="12759A"/>
          </a:solidFill>
        </p:grpSpPr>
        <p:sp>
          <p:nvSpPr>
            <p:cNvPr id="19" name="Freeform 19"/>
            <p:cNvSpPr/>
            <p:nvPr/>
          </p:nvSpPr>
          <p:spPr>
            <a:xfrm>
              <a:off x="0" y="0"/>
              <a:ext cx="483153" cy="498579"/>
            </a:xfrm>
            <a:custGeom>
              <a:avLst/>
              <a:gdLst/>
              <a:ahLst/>
              <a:cxnLst/>
              <a:rect l="l" t="t" r="r" b="b"/>
              <a:pathLst>
                <a:path w="483153" h="498579">
                  <a:moveTo>
                    <a:pt x="0" y="0"/>
                  </a:moveTo>
                  <a:lnTo>
                    <a:pt x="483153" y="0"/>
                  </a:lnTo>
                  <a:lnTo>
                    <a:pt x="483153" y="498579"/>
                  </a:lnTo>
                  <a:lnTo>
                    <a:pt x="0" y="498579"/>
                  </a:lnTo>
                  <a:close/>
                </a:path>
              </a:pathLst>
            </a:custGeom>
            <a:grpFill/>
            <a:ln>
              <a:solidFill>
                <a:srgbClr val="12759A"/>
              </a:solidFill>
            </a:ln>
          </p:spPr>
        </p:sp>
        <p:sp>
          <p:nvSpPr>
            <p:cNvPr id="20" name="TextBox 20"/>
            <p:cNvSpPr txBox="1"/>
            <p:nvPr/>
          </p:nvSpPr>
          <p:spPr>
            <a:xfrm>
              <a:off x="0" y="-38100"/>
              <a:ext cx="483153" cy="536679"/>
            </a:xfrm>
            <a:prstGeom prst="rect">
              <a:avLst/>
            </a:prstGeom>
            <a:grpFill/>
            <a:ln>
              <a:solidFill>
                <a:srgbClr val="12759A"/>
              </a:solidFill>
            </a:ln>
          </p:spPr>
          <p:txBody>
            <a:bodyPr lIns="50800" tIns="50800" rIns="50800" bIns="50800" rtlCol="0" anchor="ctr"/>
            <a:lstStyle/>
            <a:p>
              <a:pPr algn="ctr">
                <a:lnSpc>
                  <a:spcPts val="2659"/>
                </a:lnSpc>
                <a:spcBef>
                  <a:spcPct val="0"/>
                </a:spcBef>
              </a:pPr>
              <a:endParaRPr/>
            </a:p>
          </p:txBody>
        </p:sp>
      </p:grpSp>
      <p:sp>
        <p:nvSpPr>
          <p:cNvPr id="21" name="TextBox 21"/>
          <p:cNvSpPr txBox="1"/>
          <p:nvPr/>
        </p:nvSpPr>
        <p:spPr>
          <a:xfrm>
            <a:off x="1007687" y="4999140"/>
            <a:ext cx="851597" cy="609782"/>
          </a:xfrm>
          <a:prstGeom prst="rect">
            <a:avLst/>
          </a:prstGeom>
        </p:spPr>
        <p:txBody>
          <a:bodyPr wrap="square" lIns="0" tIns="0" rIns="0" bIns="0" rtlCol="0" anchor="t">
            <a:spAutoFit/>
          </a:bodyPr>
          <a:lstStyle/>
          <a:p>
            <a:pPr algn="ctr">
              <a:lnSpc>
                <a:spcPts val="4909"/>
              </a:lnSpc>
            </a:pPr>
            <a:r>
              <a:rPr lang="en-US" sz="3600" dirty="0">
                <a:solidFill>
                  <a:srgbClr val="FFFFFF"/>
                </a:solidFill>
                <a:latin typeface="League Spartan" panose="020B0604020202020204" charset="0"/>
                <a:ea typeface="League Spartan"/>
                <a:cs typeface="League Spartan"/>
                <a:sym typeface="League Spartan"/>
              </a:rPr>
              <a:t>2</a:t>
            </a:r>
          </a:p>
        </p:txBody>
      </p:sp>
      <p:sp>
        <p:nvSpPr>
          <p:cNvPr id="22" name="TextBox 22"/>
          <p:cNvSpPr txBox="1"/>
          <p:nvPr/>
        </p:nvSpPr>
        <p:spPr>
          <a:xfrm>
            <a:off x="1002804" y="8162344"/>
            <a:ext cx="16369374" cy="861774"/>
          </a:xfrm>
          <a:prstGeom prst="rect">
            <a:avLst/>
          </a:prstGeom>
        </p:spPr>
        <p:txBody>
          <a:bodyPr wrap="square" lIns="0" tIns="0" rIns="0" bIns="0" rtlCol="0" anchor="t">
            <a:spAutoFit/>
          </a:bodyPr>
          <a:lstStyle>
            <a:defPPr>
              <a:defRPr lang="en-US"/>
            </a:defPPr>
            <a:lvl1pPr>
              <a:lnSpc>
                <a:spcPts val="4123"/>
              </a:lnSpc>
              <a:defRPr sz="2800">
                <a:latin typeface="Blinker" panose="020B0604020202020204" charset="0"/>
              </a:defRPr>
            </a:lvl1pPr>
          </a:lstStyle>
          <a:p>
            <a:r>
              <a:rPr lang="en-US" dirty="0"/>
              <a:t>Identify customer groups based on the combined scores of the R, F, and M categories, and interpret the significance of each segment.</a:t>
            </a:r>
          </a:p>
        </p:txBody>
      </p:sp>
      <p:sp>
        <p:nvSpPr>
          <p:cNvPr id="23" name="TextBox 23"/>
          <p:cNvSpPr txBox="1"/>
          <p:nvPr/>
        </p:nvSpPr>
        <p:spPr>
          <a:xfrm>
            <a:off x="2036261" y="7372502"/>
            <a:ext cx="13442059" cy="667490"/>
          </a:xfrm>
          <a:prstGeom prst="rect">
            <a:avLst/>
          </a:prstGeom>
        </p:spPr>
        <p:txBody>
          <a:bodyPr wrap="square" lIns="0" tIns="0" rIns="0" bIns="0" rtlCol="0" anchor="t">
            <a:spAutoFit/>
          </a:bodyPr>
          <a:lstStyle>
            <a:defPPr>
              <a:defRPr lang="en-US"/>
            </a:defPPr>
            <a:lvl1pPr>
              <a:lnSpc>
                <a:spcPts val="5533"/>
              </a:lnSpc>
              <a:defRPr sz="3200" b="1">
                <a:solidFill>
                  <a:srgbClr val="12759A"/>
                </a:solidFill>
                <a:latin typeface="League Spartan" panose="020B0604020202020204" charset="0"/>
              </a:defRPr>
            </a:lvl1pPr>
          </a:lstStyle>
          <a:p>
            <a:r>
              <a:rPr lang="vi-VN" dirty="0"/>
              <a:t>Classifying Customer Segments</a:t>
            </a:r>
            <a:endParaRPr lang="en-US" dirty="0">
              <a:sym typeface="Blinker"/>
            </a:endParaRPr>
          </a:p>
        </p:txBody>
      </p:sp>
      <p:grpSp>
        <p:nvGrpSpPr>
          <p:cNvPr id="24" name="Group 24"/>
          <p:cNvGrpSpPr/>
          <p:nvPr/>
        </p:nvGrpSpPr>
        <p:grpSpPr>
          <a:xfrm>
            <a:off x="1002804" y="7162798"/>
            <a:ext cx="865232" cy="892857"/>
            <a:chOff x="0" y="0"/>
            <a:chExt cx="483153" cy="498579"/>
          </a:xfrm>
          <a:solidFill>
            <a:srgbClr val="12759A"/>
          </a:solidFill>
        </p:grpSpPr>
        <p:sp>
          <p:nvSpPr>
            <p:cNvPr id="25" name="Freeform 25"/>
            <p:cNvSpPr/>
            <p:nvPr/>
          </p:nvSpPr>
          <p:spPr>
            <a:xfrm>
              <a:off x="0" y="0"/>
              <a:ext cx="483153" cy="498579"/>
            </a:xfrm>
            <a:custGeom>
              <a:avLst/>
              <a:gdLst/>
              <a:ahLst/>
              <a:cxnLst/>
              <a:rect l="l" t="t" r="r" b="b"/>
              <a:pathLst>
                <a:path w="483153" h="498579">
                  <a:moveTo>
                    <a:pt x="0" y="0"/>
                  </a:moveTo>
                  <a:lnTo>
                    <a:pt x="483153" y="0"/>
                  </a:lnTo>
                  <a:lnTo>
                    <a:pt x="483153" y="498579"/>
                  </a:lnTo>
                  <a:lnTo>
                    <a:pt x="0" y="498579"/>
                  </a:lnTo>
                  <a:close/>
                </a:path>
              </a:pathLst>
            </a:custGeom>
            <a:grpFill/>
            <a:ln>
              <a:solidFill>
                <a:srgbClr val="12759A"/>
              </a:solidFill>
            </a:ln>
          </p:spPr>
        </p:sp>
        <p:sp>
          <p:nvSpPr>
            <p:cNvPr id="26" name="TextBox 26"/>
            <p:cNvSpPr txBox="1"/>
            <p:nvPr/>
          </p:nvSpPr>
          <p:spPr>
            <a:xfrm>
              <a:off x="0" y="-38100"/>
              <a:ext cx="483153" cy="536679"/>
            </a:xfrm>
            <a:prstGeom prst="rect">
              <a:avLst/>
            </a:prstGeom>
            <a:grpFill/>
            <a:ln>
              <a:solidFill>
                <a:srgbClr val="12759A"/>
              </a:solidFill>
            </a:ln>
          </p:spPr>
          <p:txBody>
            <a:bodyPr lIns="50800" tIns="50800" rIns="50800" bIns="50800" rtlCol="0" anchor="ctr"/>
            <a:lstStyle/>
            <a:p>
              <a:pPr algn="ctr">
                <a:lnSpc>
                  <a:spcPts val="2659"/>
                </a:lnSpc>
                <a:spcBef>
                  <a:spcPct val="0"/>
                </a:spcBef>
              </a:pPr>
              <a:endParaRPr/>
            </a:p>
          </p:txBody>
        </p:sp>
      </p:grpSp>
      <p:sp>
        <p:nvSpPr>
          <p:cNvPr id="27" name="TextBox 27"/>
          <p:cNvSpPr txBox="1"/>
          <p:nvPr/>
        </p:nvSpPr>
        <p:spPr>
          <a:xfrm>
            <a:off x="1016439" y="7313248"/>
            <a:ext cx="851597" cy="609782"/>
          </a:xfrm>
          <a:prstGeom prst="rect">
            <a:avLst/>
          </a:prstGeom>
        </p:spPr>
        <p:txBody>
          <a:bodyPr wrap="square" lIns="0" tIns="0" rIns="0" bIns="0" rtlCol="0" anchor="t">
            <a:spAutoFit/>
          </a:bodyPr>
          <a:lstStyle/>
          <a:p>
            <a:pPr algn="ctr">
              <a:lnSpc>
                <a:spcPts val="4909"/>
              </a:lnSpc>
            </a:pPr>
            <a:r>
              <a:rPr lang="en-US" sz="3600" dirty="0">
                <a:solidFill>
                  <a:srgbClr val="FFFFFF"/>
                </a:solidFill>
                <a:latin typeface="League Spartan" panose="020B0604020202020204" charset="0"/>
                <a:ea typeface="League Spartan"/>
                <a:cs typeface="League Spartan"/>
                <a:sym typeface="League Spartan"/>
              </a:rPr>
              <a:t>3</a:t>
            </a:r>
          </a:p>
        </p:txBody>
      </p:sp>
      <p:sp>
        <p:nvSpPr>
          <p:cNvPr id="35" name="Freeform 32">
            <a:extLst>
              <a:ext uri="{FF2B5EF4-FFF2-40B4-BE49-F238E27FC236}">
                <a16:creationId xmlns:a16="http://schemas.microsoft.com/office/drawing/2014/main" id="{0F2182ED-2A3A-4D86-B346-9BBAB075C1B1}"/>
              </a:ext>
            </a:extLst>
          </p:cNvPr>
          <p:cNvSpPr/>
          <p:nvPr/>
        </p:nvSpPr>
        <p:spPr>
          <a:xfrm>
            <a:off x="-537367" y="9043168"/>
            <a:ext cx="1540171" cy="1243831"/>
          </a:xfrm>
          <a:custGeom>
            <a:avLst/>
            <a:gdLst/>
            <a:ahLst/>
            <a:cxnLst/>
            <a:rect l="l" t="t" r="r" b="b"/>
            <a:pathLst>
              <a:path w="3292689" h="2992231">
                <a:moveTo>
                  <a:pt x="0" y="0"/>
                </a:moveTo>
                <a:lnTo>
                  <a:pt x="3292689" y="0"/>
                </a:lnTo>
                <a:lnTo>
                  <a:pt x="3292689" y="2992231"/>
                </a:lnTo>
                <a:lnTo>
                  <a:pt x="0" y="299223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42" name="Group 41">
            <a:extLst>
              <a:ext uri="{FF2B5EF4-FFF2-40B4-BE49-F238E27FC236}">
                <a16:creationId xmlns:a16="http://schemas.microsoft.com/office/drawing/2014/main" id="{EDDC86FC-C256-4119-AAC8-50DA44E575CF}"/>
              </a:ext>
            </a:extLst>
          </p:cNvPr>
          <p:cNvGrpSpPr/>
          <p:nvPr/>
        </p:nvGrpSpPr>
        <p:grpSpPr>
          <a:xfrm>
            <a:off x="0" y="0"/>
            <a:ext cx="18288000" cy="2060299"/>
            <a:chOff x="0" y="-38100"/>
            <a:chExt cx="5694120" cy="750693"/>
          </a:xfrm>
        </p:grpSpPr>
        <p:sp>
          <p:nvSpPr>
            <p:cNvPr id="43" name="Freeform 19">
              <a:extLst>
                <a:ext uri="{FF2B5EF4-FFF2-40B4-BE49-F238E27FC236}">
                  <a16:creationId xmlns:a16="http://schemas.microsoft.com/office/drawing/2014/main" id="{4D4219F7-E0B9-4689-8A70-40AEBCFA4D44}"/>
                </a:ext>
              </a:extLst>
            </p:cNvPr>
            <p:cNvSpPr/>
            <p:nvPr/>
          </p:nvSpPr>
          <p:spPr>
            <a:xfrm>
              <a:off x="0" y="90054"/>
              <a:ext cx="5694119" cy="622539"/>
            </a:xfrm>
            <a:custGeom>
              <a:avLst/>
              <a:gdLst/>
              <a:ahLst/>
              <a:cxnLst/>
              <a:rect l="l" t="t" r="r" b="b"/>
              <a:pathLst>
                <a:path w="5694119" h="622539">
                  <a:moveTo>
                    <a:pt x="0" y="0"/>
                  </a:moveTo>
                  <a:lnTo>
                    <a:pt x="5694119" y="0"/>
                  </a:lnTo>
                  <a:lnTo>
                    <a:pt x="5694119" y="622539"/>
                  </a:lnTo>
                  <a:lnTo>
                    <a:pt x="0" y="622539"/>
                  </a:lnTo>
                  <a:close/>
                </a:path>
              </a:pathLst>
            </a:custGeom>
            <a:solidFill>
              <a:srgbClr val="545454"/>
            </a:solidFill>
          </p:spPr>
        </p:sp>
        <p:sp>
          <p:nvSpPr>
            <p:cNvPr id="44" name="TextBox 43">
              <a:extLst>
                <a:ext uri="{FF2B5EF4-FFF2-40B4-BE49-F238E27FC236}">
                  <a16:creationId xmlns:a16="http://schemas.microsoft.com/office/drawing/2014/main" id="{532B7875-ACBA-42E0-8A18-CE7F82A63A01}"/>
                </a:ext>
              </a:extLst>
            </p:cNvPr>
            <p:cNvSpPr txBox="1"/>
            <p:nvPr/>
          </p:nvSpPr>
          <p:spPr>
            <a:xfrm>
              <a:off x="0" y="-38100"/>
              <a:ext cx="5694120" cy="660639"/>
            </a:xfrm>
            <a:prstGeom prst="rect">
              <a:avLst/>
            </a:prstGeom>
          </p:spPr>
          <p:txBody>
            <a:bodyPr lIns="50800" tIns="50800" rIns="50800" bIns="50800" rtlCol="0" anchor="ctr"/>
            <a:lstStyle/>
            <a:p>
              <a:pPr algn="ctr">
                <a:lnSpc>
                  <a:spcPts val="2659"/>
                </a:lnSpc>
                <a:spcBef>
                  <a:spcPct val="0"/>
                </a:spcBef>
              </a:pPr>
              <a:endParaRPr/>
            </a:p>
          </p:txBody>
        </p:sp>
      </p:grpSp>
      <p:sp>
        <p:nvSpPr>
          <p:cNvPr id="45" name="TextBox 44">
            <a:extLst>
              <a:ext uri="{FF2B5EF4-FFF2-40B4-BE49-F238E27FC236}">
                <a16:creationId xmlns:a16="http://schemas.microsoft.com/office/drawing/2014/main" id="{4C2F9A95-FEF5-40CA-9F41-98013391EB0A}"/>
              </a:ext>
            </a:extLst>
          </p:cNvPr>
          <p:cNvSpPr txBox="1"/>
          <p:nvPr/>
        </p:nvSpPr>
        <p:spPr>
          <a:xfrm>
            <a:off x="232718" y="731450"/>
            <a:ext cx="8530282" cy="857927"/>
          </a:xfrm>
          <a:prstGeom prst="rect">
            <a:avLst/>
          </a:prstGeom>
        </p:spPr>
        <p:txBody>
          <a:bodyPr wrap="square" lIns="0" tIns="0" rIns="0" bIns="0" rtlCol="0" anchor="t">
            <a:spAutoFit/>
          </a:bodyPr>
          <a:lstStyle/>
          <a:p>
            <a:pPr>
              <a:lnSpc>
                <a:spcPts val="7000"/>
              </a:lnSpc>
            </a:pPr>
            <a:r>
              <a:rPr lang="en-US" sz="4800" dirty="0">
                <a:solidFill>
                  <a:srgbClr val="FFFFFF"/>
                </a:solidFill>
                <a:latin typeface="League Spartan"/>
                <a:ea typeface="League Spartan"/>
                <a:cs typeface="League Spartan"/>
                <a:sym typeface="League Spartan"/>
              </a:rPr>
              <a:t>5. Customer Segmentation</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6BABF544-BC05-433D-9EE6-2EEA4C780BC8}"/>
              </a:ext>
            </a:extLst>
          </p:cNvPr>
          <p:cNvSpPr txBox="1"/>
          <p:nvPr/>
        </p:nvSpPr>
        <p:spPr>
          <a:xfrm>
            <a:off x="232718" y="2322969"/>
            <a:ext cx="14859000" cy="1200329"/>
          </a:xfrm>
          <a:prstGeom prst="rect">
            <a:avLst/>
          </a:prstGeom>
          <a:noFill/>
        </p:spPr>
        <p:txBody>
          <a:bodyPr wrap="square" rtlCol="0">
            <a:spAutoFit/>
          </a:bodyPr>
          <a:lstStyle/>
          <a:p>
            <a:r>
              <a:rPr lang="en-US" sz="3600" dirty="0">
                <a:solidFill>
                  <a:srgbClr val="12759A"/>
                </a:solidFill>
                <a:latin typeface="League Spartan" panose="020B0604020202020204" charset="0"/>
              </a:rPr>
              <a:t>5.1. </a:t>
            </a:r>
            <a:r>
              <a:rPr lang="en-US" sz="3600" b="1" dirty="0">
                <a:solidFill>
                  <a:srgbClr val="12759A"/>
                </a:solidFill>
                <a:latin typeface="League Spartan" panose="020B0604020202020204" charset="0"/>
              </a:rPr>
              <a:t>Calculating Recency, Frequency, and Monetary Values</a:t>
            </a:r>
            <a:endParaRPr lang="en-US" sz="3600" b="1" dirty="0">
              <a:solidFill>
                <a:srgbClr val="12759A"/>
              </a:solidFill>
              <a:latin typeface="League Spartan" panose="020B0604020202020204" charset="0"/>
              <a:ea typeface="Blinker"/>
              <a:cs typeface="Blinker"/>
              <a:sym typeface="Blinker"/>
            </a:endParaRPr>
          </a:p>
          <a:p>
            <a:endParaRPr lang="vi-VN" sz="3600" dirty="0">
              <a:solidFill>
                <a:srgbClr val="12759A"/>
              </a:solidFill>
            </a:endParaRPr>
          </a:p>
        </p:txBody>
      </p:sp>
      <p:pic>
        <p:nvPicPr>
          <p:cNvPr id="10" name="Picture 9">
            <a:extLst>
              <a:ext uri="{FF2B5EF4-FFF2-40B4-BE49-F238E27FC236}">
                <a16:creationId xmlns:a16="http://schemas.microsoft.com/office/drawing/2014/main" id="{EC01A030-7196-4139-9934-A6B6F3736BB2}"/>
              </a:ext>
            </a:extLst>
          </p:cNvPr>
          <p:cNvPicPr>
            <a:picLocks noChangeAspect="1"/>
          </p:cNvPicPr>
          <p:nvPr/>
        </p:nvPicPr>
        <p:blipFill>
          <a:blip r:embed="rId2"/>
          <a:stretch>
            <a:fillRect/>
          </a:stretch>
        </p:blipFill>
        <p:spPr>
          <a:xfrm>
            <a:off x="2098886" y="3306156"/>
            <a:ext cx="3610804" cy="3028968"/>
          </a:xfrm>
          <a:prstGeom prst="rect">
            <a:avLst/>
          </a:prstGeom>
        </p:spPr>
      </p:pic>
      <p:pic>
        <p:nvPicPr>
          <p:cNvPr id="12" name="Picture 11">
            <a:extLst>
              <a:ext uri="{FF2B5EF4-FFF2-40B4-BE49-F238E27FC236}">
                <a16:creationId xmlns:a16="http://schemas.microsoft.com/office/drawing/2014/main" id="{09B513A9-9794-48DE-B848-9212A01121A6}"/>
              </a:ext>
            </a:extLst>
          </p:cNvPr>
          <p:cNvPicPr>
            <a:picLocks noChangeAspect="1"/>
          </p:cNvPicPr>
          <p:nvPr/>
        </p:nvPicPr>
        <p:blipFill>
          <a:blip r:embed="rId3"/>
          <a:stretch>
            <a:fillRect/>
          </a:stretch>
        </p:blipFill>
        <p:spPr>
          <a:xfrm>
            <a:off x="7709886" y="3237477"/>
            <a:ext cx="3619359" cy="3063193"/>
          </a:xfrm>
          <a:prstGeom prst="rect">
            <a:avLst/>
          </a:prstGeom>
        </p:spPr>
      </p:pic>
      <p:pic>
        <p:nvPicPr>
          <p:cNvPr id="14" name="Picture 13">
            <a:extLst>
              <a:ext uri="{FF2B5EF4-FFF2-40B4-BE49-F238E27FC236}">
                <a16:creationId xmlns:a16="http://schemas.microsoft.com/office/drawing/2014/main" id="{CB02B82B-DA02-4A71-877D-6F81CD9865C1}"/>
              </a:ext>
            </a:extLst>
          </p:cNvPr>
          <p:cNvPicPr>
            <a:picLocks noChangeAspect="1"/>
          </p:cNvPicPr>
          <p:nvPr/>
        </p:nvPicPr>
        <p:blipFill>
          <a:blip r:embed="rId4"/>
          <a:stretch>
            <a:fillRect/>
          </a:stretch>
        </p:blipFill>
        <p:spPr>
          <a:xfrm>
            <a:off x="13316882" y="3231863"/>
            <a:ext cx="3619359" cy="3054637"/>
          </a:xfrm>
          <a:prstGeom prst="rect">
            <a:avLst/>
          </a:prstGeom>
        </p:spPr>
      </p:pic>
      <p:pic>
        <p:nvPicPr>
          <p:cNvPr id="30" name="Picture 29">
            <a:extLst>
              <a:ext uri="{FF2B5EF4-FFF2-40B4-BE49-F238E27FC236}">
                <a16:creationId xmlns:a16="http://schemas.microsoft.com/office/drawing/2014/main" id="{1A52AA5C-2EE4-46BB-9543-D14310EB89E1}"/>
              </a:ext>
            </a:extLst>
          </p:cNvPr>
          <p:cNvPicPr>
            <a:picLocks noChangeAspect="1"/>
          </p:cNvPicPr>
          <p:nvPr/>
        </p:nvPicPr>
        <p:blipFill>
          <a:blip r:embed="rId5"/>
          <a:stretch>
            <a:fillRect/>
          </a:stretch>
        </p:blipFill>
        <p:spPr>
          <a:xfrm>
            <a:off x="1447800" y="8001637"/>
            <a:ext cx="4967037" cy="1566090"/>
          </a:xfrm>
          <a:prstGeom prst="rect">
            <a:avLst/>
          </a:prstGeom>
        </p:spPr>
      </p:pic>
      <p:sp>
        <p:nvSpPr>
          <p:cNvPr id="31" name="Rectangle: Rounded Corners 30">
            <a:extLst>
              <a:ext uri="{FF2B5EF4-FFF2-40B4-BE49-F238E27FC236}">
                <a16:creationId xmlns:a16="http://schemas.microsoft.com/office/drawing/2014/main" id="{856F3222-27E4-4ADA-BE7D-A3A5A8C39C02}"/>
              </a:ext>
            </a:extLst>
          </p:cNvPr>
          <p:cNvSpPr/>
          <p:nvPr/>
        </p:nvSpPr>
        <p:spPr>
          <a:xfrm>
            <a:off x="1447800" y="7799158"/>
            <a:ext cx="4967037" cy="1971048"/>
          </a:xfrm>
          <a:prstGeom prst="roundRect">
            <a:avLst>
              <a:gd name="adj" fmla="val 10151"/>
            </a:avLst>
          </a:prstGeom>
          <a:noFill/>
          <a:ln>
            <a:solidFill>
              <a:srgbClr val="1275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2" name="Arrow: Down 31">
            <a:extLst>
              <a:ext uri="{FF2B5EF4-FFF2-40B4-BE49-F238E27FC236}">
                <a16:creationId xmlns:a16="http://schemas.microsoft.com/office/drawing/2014/main" id="{906FCF1D-3019-4395-862C-8F61DB8A9635}"/>
              </a:ext>
            </a:extLst>
          </p:cNvPr>
          <p:cNvSpPr/>
          <p:nvPr/>
        </p:nvSpPr>
        <p:spPr>
          <a:xfrm>
            <a:off x="3533956" y="6535415"/>
            <a:ext cx="740664" cy="928658"/>
          </a:xfrm>
          <a:prstGeom prst="downArrow">
            <a:avLst/>
          </a:prstGeom>
          <a:solidFill>
            <a:srgbClr val="12759A"/>
          </a:solidFill>
          <a:ln>
            <a:solidFill>
              <a:srgbClr val="1275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33" name="Picture 32">
            <a:extLst>
              <a:ext uri="{FF2B5EF4-FFF2-40B4-BE49-F238E27FC236}">
                <a16:creationId xmlns:a16="http://schemas.microsoft.com/office/drawing/2014/main" id="{D02CE338-59E3-4D29-AE9C-FDE4CF74B1D9}"/>
              </a:ext>
            </a:extLst>
          </p:cNvPr>
          <p:cNvPicPr>
            <a:picLocks noChangeAspect="1"/>
          </p:cNvPicPr>
          <p:nvPr/>
        </p:nvPicPr>
        <p:blipFill>
          <a:blip r:embed="rId6"/>
          <a:stretch>
            <a:fillRect/>
          </a:stretch>
        </p:blipFill>
        <p:spPr>
          <a:xfrm>
            <a:off x="7036045" y="8115300"/>
            <a:ext cx="4967037" cy="773520"/>
          </a:xfrm>
          <a:prstGeom prst="rect">
            <a:avLst/>
          </a:prstGeom>
        </p:spPr>
      </p:pic>
      <p:sp>
        <p:nvSpPr>
          <p:cNvPr id="34" name="Rectangle: Rounded Corners 33">
            <a:extLst>
              <a:ext uri="{FF2B5EF4-FFF2-40B4-BE49-F238E27FC236}">
                <a16:creationId xmlns:a16="http://schemas.microsoft.com/office/drawing/2014/main" id="{5921595A-9E2D-4376-BE95-749D1AB91EB0}"/>
              </a:ext>
            </a:extLst>
          </p:cNvPr>
          <p:cNvSpPr/>
          <p:nvPr/>
        </p:nvSpPr>
        <p:spPr>
          <a:xfrm>
            <a:off x="7036045" y="7792770"/>
            <a:ext cx="4967037" cy="1971048"/>
          </a:xfrm>
          <a:prstGeom prst="roundRect">
            <a:avLst>
              <a:gd name="adj" fmla="val 10151"/>
            </a:avLst>
          </a:prstGeom>
          <a:noFill/>
          <a:ln>
            <a:solidFill>
              <a:srgbClr val="1275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5" name="Arrow: Down 34">
            <a:extLst>
              <a:ext uri="{FF2B5EF4-FFF2-40B4-BE49-F238E27FC236}">
                <a16:creationId xmlns:a16="http://schemas.microsoft.com/office/drawing/2014/main" id="{DB3A4C85-A2C7-42F5-AF5D-875B92AB283E}"/>
              </a:ext>
            </a:extLst>
          </p:cNvPr>
          <p:cNvSpPr/>
          <p:nvPr/>
        </p:nvSpPr>
        <p:spPr>
          <a:xfrm>
            <a:off x="9149231" y="6535415"/>
            <a:ext cx="740664" cy="928658"/>
          </a:xfrm>
          <a:prstGeom prst="downArrow">
            <a:avLst/>
          </a:prstGeom>
          <a:solidFill>
            <a:srgbClr val="12759A"/>
          </a:solidFill>
          <a:ln>
            <a:solidFill>
              <a:srgbClr val="1275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36" name="Picture 35">
            <a:extLst>
              <a:ext uri="{FF2B5EF4-FFF2-40B4-BE49-F238E27FC236}">
                <a16:creationId xmlns:a16="http://schemas.microsoft.com/office/drawing/2014/main" id="{687FD514-21E6-4F0F-96FC-AFA889FF4F1A}"/>
              </a:ext>
            </a:extLst>
          </p:cNvPr>
          <p:cNvPicPr>
            <a:picLocks noChangeAspect="1"/>
          </p:cNvPicPr>
          <p:nvPr/>
        </p:nvPicPr>
        <p:blipFill>
          <a:blip r:embed="rId7"/>
          <a:stretch>
            <a:fillRect/>
          </a:stretch>
        </p:blipFill>
        <p:spPr>
          <a:xfrm>
            <a:off x="12863763" y="8115300"/>
            <a:ext cx="4967037" cy="491509"/>
          </a:xfrm>
          <a:prstGeom prst="rect">
            <a:avLst/>
          </a:prstGeom>
        </p:spPr>
      </p:pic>
      <p:sp>
        <p:nvSpPr>
          <p:cNvPr id="37" name="Rectangle: Rounded Corners 36">
            <a:extLst>
              <a:ext uri="{FF2B5EF4-FFF2-40B4-BE49-F238E27FC236}">
                <a16:creationId xmlns:a16="http://schemas.microsoft.com/office/drawing/2014/main" id="{2B9E8DA9-E2FD-4A19-BB22-EB8FE6517F1B}"/>
              </a:ext>
            </a:extLst>
          </p:cNvPr>
          <p:cNvSpPr/>
          <p:nvPr/>
        </p:nvSpPr>
        <p:spPr>
          <a:xfrm>
            <a:off x="12863763" y="7792770"/>
            <a:ext cx="4967037" cy="1971048"/>
          </a:xfrm>
          <a:prstGeom prst="roundRect">
            <a:avLst>
              <a:gd name="adj" fmla="val 10151"/>
            </a:avLst>
          </a:prstGeom>
          <a:noFill/>
          <a:ln>
            <a:solidFill>
              <a:srgbClr val="1275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8" name="Arrow: Down 37">
            <a:extLst>
              <a:ext uri="{FF2B5EF4-FFF2-40B4-BE49-F238E27FC236}">
                <a16:creationId xmlns:a16="http://schemas.microsoft.com/office/drawing/2014/main" id="{C321298A-EF76-42C1-83F7-8A29ACDF6CB3}"/>
              </a:ext>
            </a:extLst>
          </p:cNvPr>
          <p:cNvSpPr/>
          <p:nvPr/>
        </p:nvSpPr>
        <p:spPr>
          <a:xfrm>
            <a:off x="14976949" y="6535046"/>
            <a:ext cx="740664" cy="928658"/>
          </a:xfrm>
          <a:prstGeom prst="downArrow">
            <a:avLst/>
          </a:prstGeom>
          <a:solidFill>
            <a:srgbClr val="12759A"/>
          </a:solidFill>
          <a:ln>
            <a:solidFill>
              <a:srgbClr val="1275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2" name="Freeform 32">
            <a:extLst>
              <a:ext uri="{FF2B5EF4-FFF2-40B4-BE49-F238E27FC236}">
                <a16:creationId xmlns:a16="http://schemas.microsoft.com/office/drawing/2014/main" id="{F10A0BD3-08D6-465B-BD5F-41008CAA1AA9}"/>
              </a:ext>
            </a:extLst>
          </p:cNvPr>
          <p:cNvSpPr/>
          <p:nvPr/>
        </p:nvSpPr>
        <p:spPr>
          <a:xfrm>
            <a:off x="-537367" y="9043168"/>
            <a:ext cx="1540171" cy="1243831"/>
          </a:xfrm>
          <a:custGeom>
            <a:avLst/>
            <a:gdLst/>
            <a:ahLst/>
            <a:cxnLst/>
            <a:rect l="l" t="t" r="r" b="b"/>
            <a:pathLst>
              <a:path w="3292689" h="2992231">
                <a:moveTo>
                  <a:pt x="0" y="0"/>
                </a:moveTo>
                <a:lnTo>
                  <a:pt x="3292689" y="0"/>
                </a:lnTo>
                <a:lnTo>
                  <a:pt x="3292689" y="2992231"/>
                </a:lnTo>
                <a:lnTo>
                  <a:pt x="0" y="299223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grpSp>
        <p:nvGrpSpPr>
          <p:cNvPr id="23" name="Group 22">
            <a:extLst>
              <a:ext uri="{FF2B5EF4-FFF2-40B4-BE49-F238E27FC236}">
                <a16:creationId xmlns:a16="http://schemas.microsoft.com/office/drawing/2014/main" id="{018E57A0-2A25-4A4C-9B04-4ED5FB740672}"/>
              </a:ext>
            </a:extLst>
          </p:cNvPr>
          <p:cNvGrpSpPr/>
          <p:nvPr/>
        </p:nvGrpSpPr>
        <p:grpSpPr>
          <a:xfrm>
            <a:off x="0" y="0"/>
            <a:ext cx="18288000" cy="2060299"/>
            <a:chOff x="0" y="-38100"/>
            <a:chExt cx="5694120" cy="750693"/>
          </a:xfrm>
        </p:grpSpPr>
        <p:sp>
          <p:nvSpPr>
            <p:cNvPr id="24" name="Freeform 19">
              <a:extLst>
                <a:ext uri="{FF2B5EF4-FFF2-40B4-BE49-F238E27FC236}">
                  <a16:creationId xmlns:a16="http://schemas.microsoft.com/office/drawing/2014/main" id="{B92A01CF-1B56-41DF-87D1-2590C492B42C}"/>
                </a:ext>
              </a:extLst>
            </p:cNvPr>
            <p:cNvSpPr/>
            <p:nvPr/>
          </p:nvSpPr>
          <p:spPr>
            <a:xfrm>
              <a:off x="0" y="90054"/>
              <a:ext cx="5694119" cy="622539"/>
            </a:xfrm>
            <a:custGeom>
              <a:avLst/>
              <a:gdLst/>
              <a:ahLst/>
              <a:cxnLst/>
              <a:rect l="l" t="t" r="r" b="b"/>
              <a:pathLst>
                <a:path w="5694119" h="622539">
                  <a:moveTo>
                    <a:pt x="0" y="0"/>
                  </a:moveTo>
                  <a:lnTo>
                    <a:pt x="5694119" y="0"/>
                  </a:lnTo>
                  <a:lnTo>
                    <a:pt x="5694119" y="622539"/>
                  </a:lnTo>
                  <a:lnTo>
                    <a:pt x="0" y="622539"/>
                  </a:lnTo>
                  <a:close/>
                </a:path>
              </a:pathLst>
            </a:custGeom>
            <a:solidFill>
              <a:srgbClr val="545454"/>
            </a:solidFill>
          </p:spPr>
        </p:sp>
        <p:sp>
          <p:nvSpPr>
            <p:cNvPr id="25" name="TextBox 24">
              <a:extLst>
                <a:ext uri="{FF2B5EF4-FFF2-40B4-BE49-F238E27FC236}">
                  <a16:creationId xmlns:a16="http://schemas.microsoft.com/office/drawing/2014/main" id="{FE20869B-ED11-4FF7-9388-174CE63C43DA}"/>
                </a:ext>
              </a:extLst>
            </p:cNvPr>
            <p:cNvSpPr txBox="1"/>
            <p:nvPr/>
          </p:nvSpPr>
          <p:spPr>
            <a:xfrm>
              <a:off x="0" y="-38100"/>
              <a:ext cx="5694120" cy="660639"/>
            </a:xfrm>
            <a:prstGeom prst="rect">
              <a:avLst/>
            </a:prstGeom>
          </p:spPr>
          <p:txBody>
            <a:bodyPr lIns="50800" tIns="50800" rIns="50800" bIns="50800" rtlCol="0" anchor="ctr"/>
            <a:lstStyle/>
            <a:p>
              <a:pPr algn="ctr">
                <a:lnSpc>
                  <a:spcPts val="2659"/>
                </a:lnSpc>
                <a:spcBef>
                  <a:spcPct val="0"/>
                </a:spcBef>
              </a:pPr>
              <a:endParaRPr/>
            </a:p>
          </p:txBody>
        </p:sp>
      </p:grpSp>
      <p:sp>
        <p:nvSpPr>
          <p:cNvPr id="26" name="TextBox 25">
            <a:extLst>
              <a:ext uri="{FF2B5EF4-FFF2-40B4-BE49-F238E27FC236}">
                <a16:creationId xmlns:a16="http://schemas.microsoft.com/office/drawing/2014/main" id="{D8B2A959-9D6C-4B57-85F1-2062CE5D6B14}"/>
              </a:ext>
            </a:extLst>
          </p:cNvPr>
          <p:cNvSpPr txBox="1"/>
          <p:nvPr/>
        </p:nvSpPr>
        <p:spPr>
          <a:xfrm>
            <a:off x="232718" y="731450"/>
            <a:ext cx="8530282" cy="857927"/>
          </a:xfrm>
          <a:prstGeom prst="rect">
            <a:avLst/>
          </a:prstGeom>
        </p:spPr>
        <p:txBody>
          <a:bodyPr wrap="square" lIns="0" tIns="0" rIns="0" bIns="0" rtlCol="0" anchor="t">
            <a:spAutoFit/>
          </a:bodyPr>
          <a:lstStyle/>
          <a:p>
            <a:pPr>
              <a:lnSpc>
                <a:spcPts val="7000"/>
              </a:lnSpc>
            </a:pPr>
            <a:r>
              <a:rPr lang="en-US" sz="4800" dirty="0">
                <a:solidFill>
                  <a:srgbClr val="FFFFFF"/>
                </a:solidFill>
                <a:latin typeface="League Spartan"/>
                <a:ea typeface="League Spartan"/>
                <a:cs typeface="League Spartan"/>
                <a:sym typeface="League Spartan"/>
              </a:rPr>
              <a:t>5. Customer Segmentation</a:t>
            </a:r>
          </a:p>
        </p:txBody>
      </p:sp>
    </p:spTree>
    <p:extLst>
      <p:ext uri="{BB962C8B-B14F-4D97-AF65-F5344CB8AC3E}">
        <p14:creationId xmlns:p14="http://schemas.microsoft.com/office/powerpoint/2010/main" val="24345306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67208FAF-EEF7-4220-B5B6-822431BEB62E}"/>
              </a:ext>
            </a:extLst>
          </p:cNvPr>
          <p:cNvSpPr txBox="1"/>
          <p:nvPr/>
        </p:nvSpPr>
        <p:spPr>
          <a:xfrm>
            <a:off x="211373" y="2265615"/>
            <a:ext cx="15163800" cy="1200329"/>
          </a:xfrm>
          <a:prstGeom prst="rect">
            <a:avLst/>
          </a:prstGeom>
          <a:noFill/>
        </p:spPr>
        <p:txBody>
          <a:bodyPr wrap="square" rtlCol="0">
            <a:spAutoFit/>
          </a:bodyPr>
          <a:lstStyle/>
          <a:p>
            <a:r>
              <a:rPr lang="en-US" sz="3600" dirty="0">
                <a:solidFill>
                  <a:srgbClr val="12759A"/>
                </a:solidFill>
                <a:latin typeface="League Spartan" panose="020B0604020202020204" charset="0"/>
              </a:rPr>
              <a:t>5.2. </a:t>
            </a:r>
            <a:r>
              <a:rPr lang="en-US" sz="3600" b="1" dirty="0">
                <a:solidFill>
                  <a:srgbClr val="12759A"/>
                </a:solidFill>
                <a:latin typeface="League Spartan" panose="020B0604020202020204" charset="0"/>
              </a:rPr>
              <a:t>Scoring Recency, Frequency, and Monetary</a:t>
            </a:r>
            <a:endParaRPr lang="en-US" sz="3600" b="1" dirty="0">
              <a:solidFill>
                <a:srgbClr val="12759A"/>
              </a:solidFill>
              <a:latin typeface="League Spartan" panose="020B0604020202020204" charset="0"/>
              <a:ea typeface="Blinker"/>
              <a:cs typeface="Blinker"/>
              <a:sym typeface="Blinker"/>
            </a:endParaRPr>
          </a:p>
          <a:p>
            <a:endParaRPr lang="vi-VN" sz="3600" dirty="0">
              <a:solidFill>
                <a:srgbClr val="12759A"/>
              </a:solidFill>
            </a:endParaRPr>
          </a:p>
        </p:txBody>
      </p:sp>
      <p:sp>
        <p:nvSpPr>
          <p:cNvPr id="10" name="TextBox 9">
            <a:extLst>
              <a:ext uri="{FF2B5EF4-FFF2-40B4-BE49-F238E27FC236}">
                <a16:creationId xmlns:a16="http://schemas.microsoft.com/office/drawing/2014/main" id="{2068868C-A242-427A-A773-ACED0C7F7A0A}"/>
              </a:ext>
            </a:extLst>
          </p:cNvPr>
          <p:cNvSpPr txBox="1"/>
          <p:nvPr/>
        </p:nvSpPr>
        <p:spPr>
          <a:xfrm>
            <a:off x="232718" y="2933700"/>
            <a:ext cx="17102782" cy="523220"/>
          </a:xfrm>
          <a:prstGeom prst="rect">
            <a:avLst/>
          </a:prstGeom>
          <a:noFill/>
        </p:spPr>
        <p:txBody>
          <a:bodyPr wrap="square" rtlCol="0">
            <a:spAutoFit/>
          </a:bodyPr>
          <a:lstStyle/>
          <a:p>
            <a:r>
              <a:rPr lang="en-US" sz="2700" dirty="0">
                <a:latin typeface="Blinker" panose="020B0604020202020204" charset="0"/>
              </a:rPr>
              <a:t>Divide the R, F, and M variables into five segments using the </a:t>
            </a:r>
            <a:r>
              <a:rPr lang="en-US" sz="2700" b="1" dirty="0">
                <a:latin typeface="Blinker" panose="020B0604020202020204" charset="0"/>
              </a:rPr>
              <a:t>Quantile method</a:t>
            </a:r>
            <a:r>
              <a:rPr lang="en-US" sz="2700" dirty="0">
                <a:latin typeface="Blinker" panose="020B0604020202020204" charset="0"/>
              </a:rPr>
              <a:t>, assigning scores on a scale from 1 to 5.</a:t>
            </a:r>
          </a:p>
        </p:txBody>
      </p:sp>
      <p:graphicFrame>
        <p:nvGraphicFramePr>
          <p:cNvPr id="11" name="Table 10">
            <a:extLst>
              <a:ext uri="{FF2B5EF4-FFF2-40B4-BE49-F238E27FC236}">
                <a16:creationId xmlns:a16="http://schemas.microsoft.com/office/drawing/2014/main" id="{3D7BF050-9C17-4C8A-9546-6B09F4C77408}"/>
              </a:ext>
            </a:extLst>
          </p:cNvPr>
          <p:cNvGraphicFramePr>
            <a:graphicFrameLocks noGrp="1"/>
          </p:cNvGraphicFramePr>
          <p:nvPr>
            <p:extLst>
              <p:ext uri="{D42A27DB-BD31-4B8C-83A1-F6EECF244321}">
                <p14:modId xmlns:p14="http://schemas.microsoft.com/office/powerpoint/2010/main" val="2880817539"/>
              </p:ext>
            </p:extLst>
          </p:nvPr>
        </p:nvGraphicFramePr>
        <p:xfrm>
          <a:off x="1600200" y="3705972"/>
          <a:ext cx="4191000" cy="2225040"/>
        </p:xfrm>
        <a:graphic>
          <a:graphicData uri="http://schemas.openxmlformats.org/drawingml/2006/table">
            <a:tbl>
              <a:tblPr firstRow="1" bandRow="1">
                <a:tableStyleId>{7E9639D4-E3E2-4D34-9284-5A2195B3D0D7}</a:tableStyleId>
              </a:tblPr>
              <a:tblGrid>
                <a:gridCol w="2095500">
                  <a:extLst>
                    <a:ext uri="{9D8B030D-6E8A-4147-A177-3AD203B41FA5}">
                      <a16:colId xmlns:a16="http://schemas.microsoft.com/office/drawing/2014/main" val="4223053142"/>
                    </a:ext>
                  </a:extLst>
                </a:gridCol>
                <a:gridCol w="2095500">
                  <a:extLst>
                    <a:ext uri="{9D8B030D-6E8A-4147-A177-3AD203B41FA5}">
                      <a16:colId xmlns:a16="http://schemas.microsoft.com/office/drawing/2014/main" val="1274261023"/>
                    </a:ext>
                  </a:extLst>
                </a:gridCol>
              </a:tblGrid>
              <a:tr h="370840">
                <a:tc>
                  <a:txBody>
                    <a:bodyPr/>
                    <a:lstStyle/>
                    <a:p>
                      <a:pPr algn="ctr"/>
                      <a:r>
                        <a:rPr lang="vi-VN" dirty="0">
                          <a:latin typeface="+mj-lt"/>
                        </a:rPr>
                        <a:t>Percent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2759A"/>
                    </a:solidFill>
                  </a:tcPr>
                </a:tc>
                <a:tc>
                  <a:txBody>
                    <a:bodyPr/>
                    <a:lstStyle/>
                    <a:p>
                      <a:pPr algn="ctr"/>
                      <a:r>
                        <a:rPr lang="vi-VN" dirty="0">
                          <a:latin typeface="+mj-lt"/>
                        </a:rPr>
                        <a:t>Recency Score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2759A"/>
                    </a:solidFill>
                  </a:tcPr>
                </a:tc>
                <a:extLst>
                  <a:ext uri="{0D108BD9-81ED-4DB2-BD59-A6C34878D82A}">
                    <a16:rowId xmlns:a16="http://schemas.microsoft.com/office/drawing/2014/main" val="1509202236"/>
                  </a:ext>
                </a:extLst>
              </a:tr>
              <a:tr h="370840">
                <a:tc>
                  <a:txBody>
                    <a:bodyPr/>
                    <a:lstStyle/>
                    <a:p>
                      <a:pPr algn="ctr"/>
                      <a:r>
                        <a:rPr lang="vi-VN" dirty="0">
                          <a:latin typeface="+mj-lt"/>
                        </a:rPr>
                        <a:t>&gt; 80%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vi-VN" dirty="0">
                          <a:latin typeface="+mj-lt"/>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81756155"/>
                  </a:ext>
                </a:extLst>
              </a:tr>
              <a:tr h="370840">
                <a:tc>
                  <a:txBody>
                    <a:bodyPr/>
                    <a:lstStyle/>
                    <a:p>
                      <a:pPr algn="ctr"/>
                      <a:r>
                        <a:rPr lang="vi-VN" dirty="0">
                          <a:latin typeface="+mj-lt"/>
                        </a:rPr>
                        <a:t>&gt; 60%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vi-VN" dirty="0">
                          <a:latin typeface="+mj-lt"/>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25697114"/>
                  </a:ext>
                </a:extLst>
              </a:tr>
              <a:tr h="370840">
                <a:tc>
                  <a:txBody>
                    <a:bodyPr/>
                    <a:lstStyle/>
                    <a:p>
                      <a:pPr algn="ctr"/>
                      <a:r>
                        <a:rPr lang="vi-VN">
                          <a:latin typeface="+mj-lt"/>
                        </a:rPr>
                        <a:t>&gt; 40%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vi-VN" dirty="0">
                          <a:latin typeface="+mj-lt"/>
                        </a:rPr>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77020623"/>
                  </a:ext>
                </a:extLst>
              </a:tr>
              <a:tr h="370840">
                <a:tc>
                  <a:txBody>
                    <a:bodyPr/>
                    <a:lstStyle/>
                    <a:p>
                      <a:pPr algn="ctr"/>
                      <a:r>
                        <a:rPr lang="vi-VN">
                          <a:latin typeface="+mj-lt"/>
                        </a:rPr>
                        <a:t>&gt; 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vi-VN" dirty="0">
                          <a:latin typeface="+mj-lt"/>
                        </a:rPr>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66819177"/>
                  </a:ext>
                </a:extLst>
              </a:tr>
              <a:tr h="370840">
                <a:tc>
                  <a:txBody>
                    <a:bodyPr/>
                    <a:lstStyle/>
                    <a:p>
                      <a:pPr algn="ctr"/>
                      <a:r>
                        <a:rPr lang="vi-VN">
                          <a:latin typeface="+mj-lt"/>
                        </a:rPr>
                        <a:t>≤ 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vi-VN" dirty="0">
                          <a:latin typeface="+mj-lt"/>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63174859"/>
                  </a:ext>
                </a:extLst>
              </a:tr>
            </a:tbl>
          </a:graphicData>
        </a:graphic>
      </p:graphicFrame>
      <p:graphicFrame>
        <p:nvGraphicFramePr>
          <p:cNvPr id="12" name="Table 11">
            <a:extLst>
              <a:ext uri="{FF2B5EF4-FFF2-40B4-BE49-F238E27FC236}">
                <a16:creationId xmlns:a16="http://schemas.microsoft.com/office/drawing/2014/main" id="{460416EB-EE0D-4DCA-8457-3E2C154F7585}"/>
              </a:ext>
            </a:extLst>
          </p:cNvPr>
          <p:cNvGraphicFramePr>
            <a:graphicFrameLocks noGrp="1"/>
          </p:cNvGraphicFramePr>
          <p:nvPr>
            <p:extLst>
              <p:ext uri="{D42A27DB-BD31-4B8C-83A1-F6EECF244321}">
                <p14:modId xmlns:p14="http://schemas.microsoft.com/office/powerpoint/2010/main" val="1920091484"/>
              </p:ext>
            </p:extLst>
          </p:nvPr>
        </p:nvGraphicFramePr>
        <p:xfrm>
          <a:off x="7529066" y="3695700"/>
          <a:ext cx="4191000" cy="2225040"/>
        </p:xfrm>
        <a:graphic>
          <a:graphicData uri="http://schemas.openxmlformats.org/drawingml/2006/table">
            <a:tbl>
              <a:tblPr firstRow="1" bandRow="1">
                <a:tableStyleId>{5940675A-B579-460E-94D1-54222C63F5DA}</a:tableStyleId>
              </a:tblPr>
              <a:tblGrid>
                <a:gridCol w="2095500">
                  <a:extLst>
                    <a:ext uri="{9D8B030D-6E8A-4147-A177-3AD203B41FA5}">
                      <a16:colId xmlns:a16="http://schemas.microsoft.com/office/drawing/2014/main" val="4223053142"/>
                    </a:ext>
                  </a:extLst>
                </a:gridCol>
                <a:gridCol w="2095500">
                  <a:extLst>
                    <a:ext uri="{9D8B030D-6E8A-4147-A177-3AD203B41FA5}">
                      <a16:colId xmlns:a16="http://schemas.microsoft.com/office/drawing/2014/main" val="1274261023"/>
                    </a:ext>
                  </a:extLst>
                </a:gridCol>
              </a:tblGrid>
              <a:tr h="370840">
                <a:tc>
                  <a:txBody>
                    <a:bodyPr/>
                    <a:lstStyle/>
                    <a:p>
                      <a:pPr algn="ctr"/>
                      <a:r>
                        <a:rPr lang="vi-VN" b="1" dirty="0">
                          <a:solidFill>
                            <a:schemeClr val="bg1"/>
                          </a:solidFill>
                          <a:latin typeface="+mj-lt"/>
                        </a:rPr>
                        <a:t>Percent</a:t>
                      </a:r>
                    </a:p>
                  </a:txBody>
                  <a:tcPr>
                    <a:solidFill>
                      <a:srgbClr val="12759A"/>
                    </a:solidFill>
                  </a:tcPr>
                </a:tc>
                <a:tc>
                  <a:txBody>
                    <a:bodyPr/>
                    <a:lstStyle/>
                    <a:p>
                      <a:pPr algn="ctr"/>
                      <a:r>
                        <a:rPr lang="vi-VN" b="1" dirty="0">
                          <a:solidFill>
                            <a:schemeClr val="bg1"/>
                          </a:solidFill>
                          <a:latin typeface="+mj-lt"/>
                        </a:rPr>
                        <a:t>Monetary Score</a:t>
                      </a:r>
                    </a:p>
                  </a:txBody>
                  <a:tcPr>
                    <a:solidFill>
                      <a:srgbClr val="12759A"/>
                    </a:solidFill>
                  </a:tcPr>
                </a:tc>
                <a:extLst>
                  <a:ext uri="{0D108BD9-81ED-4DB2-BD59-A6C34878D82A}">
                    <a16:rowId xmlns:a16="http://schemas.microsoft.com/office/drawing/2014/main" val="1509202236"/>
                  </a:ext>
                </a:extLst>
              </a:tr>
              <a:tr h="370840">
                <a:tc>
                  <a:txBody>
                    <a:bodyPr/>
                    <a:lstStyle/>
                    <a:p>
                      <a:pPr algn="ctr"/>
                      <a:r>
                        <a:rPr lang="vi-VN" dirty="0">
                          <a:latin typeface="+mj-lt"/>
                        </a:rPr>
                        <a:t>&gt; 80%</a:t>
                      </a:r>
                    </a:p>
                  </a:txBody>
                  <a:tcPr anchor="ctr"/>
                </a:tc>
                <a:tc>
                  <a:txBody>
                    <a:bodyPr/>
                    <a:lstStyle/>
                    <a:p>
                      <a:pPr algn="ctr"/>
                      <a:r>
                        <a:rPr lang="vi-VN" dirty="0">
                          <a:latin typeface="+mj-lt"/>
                        </a:rPr>
                        <a:t>5</a:t>
                      </a:r>
                    </a:p>
                  </a:txBody>
                  <a:tcPr anchor="ctr"/>
                </a:tc>
                <a:extLst>
                  <a:ext uri="{0D108BD9-81ED-4DB2-BD59-A6C34878D82A}">
                    <a16:rowId xmlns:a16="http://schemas.microsoft.com/office/drawing/2014/main" val="881756155"/>
                  </a:ext>
                </a:extLst>
              </a:tr>
              <a:tr h="370840">
                <a:tc>
                  <a:txBody>
                    <a:bodyPr/>
                    <a:lstStyle/>
                    <a:p>
                      <a:pPr algn="ctr"/>
                      <a:r>
                        <a:rPr lang="vi-VN">
                          <a:latin typeface="+mj-lt"/>
                        </a:rPr>
                        <a:t>&gt; 60%</a:t>
                      </a:r>
                    </a:p>
                  </a:txBody>
                  <a:tcPr anchor="ctr"/>
                </a:tc>
                <a:tc>
                  <a:txBody>
                    <a:bodyPr/>
                    <a:lstStyle/>
                    <a:p>
                      <a:pPr algn="ctr"/>
                      <a:r>
                        <a:rPr lang="vi-VN">
                          <a:latin typeface="+mj-lt"/>
                        </a:rPr>
                        <a:t>4</a:t>
                      </a:r>
                    </a:p>
                  </a:txBody>
                  <a:tcPr anchor="ctr"/>
                </a:tc>
                <a:extLst>
                  <a:ext uri="{0D108BD9-81ED-4DB2-BD59-A6C34878D82A}">
                    <a16:rowId xmlns:a16="http://schemas.microsoft.com/office/drawing/2014/main" val="625697114"/>
                  </a:ext>
                </a:extLst>
              </a:tr>
              <a:tr h="370840">
                <a:tc>
                  <a:txBody>
                    <a:bodyPr/>
                    <a:lstStyle/>
                    <a:p>
                      <a:pPr algn="ctr"/>
                      <a:r>
                        <a:rPr lang="vi-VN">
                          <a:latin typeface="+mj-lt"/>
                        </a:rPr>
                        <a:t>&gt; 40%</a:t>
                      </a:r>
                    </a:p>
                  </a:txBody>
                  <a:tcPr anchor="ctr"/>
                </a:tc>
                <a:tc>
                  <a:txBody>
                    <a:bodyPr/>
                    <a:lstStyle/>
                    <a:p>
                      <a:pPr algn="ctr"/>
                      <a:r>
                        <a:rPr lang="vi-VN">
                          <a:latin typeface="+mj-lt"/>
                        </a:rPr>
                        <a:t>3</a:t>
                      </a:r>
                    </a:p>
                  </a:txBody>
                  <a:tcPr anchor="ctr"/>
                </a:tc>
                <a:extLst>
                  <a:ext uri="{0D108BD9-81ED-4DB2-BD59-A6C34878D82A}">
                    <a16:rowId xmlns:a16="http://schemas.microsoft.com/office/drawing/2014/main" val="577020623"/>
                  </a:ext>
                </a:extLst>
              </a:tr>
              <a:tr h="370840">
                <a:tc>
                  <a:txBody>
                    <a:bodyPr/>
                    <a:lstStyle/>
                    <a:p>
                      <a:pPr algn="ctr"/>
                      <a:r>
                        <a:rPr lang="vi-VN">
                          <a:latin typeface="+mj-lt"/>
                        </a:rPr>
                        <a:t>&gt; 20%</a:t>
                      </a:r>
                    </a:p>
                  </a:txBody>
                  <a:tcPr anchor="ctr"/>
                </a:tc>
                <a:tc>
                  <a:txBody>
                    <a:bodyPr/>
                    <a:lstStyle/>
                    <a:p>
                      <a:pPr algn="ctr"/>
                      <a:r>
                        <a:rPr lang="vi-VN">
                          <a:latin typeface="+mj-lt"/>
                        </a:rPr>
                        <a:t>2</a:t>
                      </a:r>
                    </a:p>
                  </a:txBody>
                  <a:tcPr anchor="ctr"/>
                </a:tc>
                <a:extLst>
                  <a:ext uri="{0D108BD9-81ED-4DB2-BD59-A6C34878D82A}">
                    <a16:rowId xmlns:a16="http://schemas.microsoft.com/office/drawing/2014/main" val="3566819177"/>
                  </a:ext>
                </a:extLst>
              </a:tr>
              <a:tr h="370840">
                <a:tc>
                  <a:txBody>
                    <a:bodyPr/>
                    <a:lstStyle/>
                    <a:p>
                      <a:pPr algn="ctr"/>
                      <a:r>
                        <a:rPr lang="vi-VN">
                          <a:latin typeface="+mj-lt"/>
                        </a:rPr>
                        <a:t>≤ 20%</a:t>
                      </a:r>
                    </a:p>
                  </a:txBody>
                  <a:tcPr anchor="ctr"/>
                </a:tc>
                <a:tc>
                  <a:txBody>
                    <a:bodyPr/>
                    <a:lstStyle/>
                    <a:p>
                      <a:pPr algn="ctr"/>
                      <a:r>
                        <a:rPr lang="vi-VN" dirty="0">
                          <a:latin typeface="+mj-lt"/>
                        </a:rPr>
                        <a:t>1</a:t>
                      </a:r>
                    </a:p>
                  </a:txBody>
                  <a:tcPr anchor="ctr"/>
                </a:tc>
                <a:extLst>
                  <a:ext uri="{0D108BD9-81ED-4DB2-BD59-A6C34878D82A}">
                    <a16:rowId xmlns:a16="http://schemas.microsoft.com/office/drawing/2014/main" val="463174859"/>
                  </a:ext>
                </a:extLst>
              </a:tr>
            </a:tbl>
          </a:graphicData>
        </a:graphic>
      </p:graphicFrame>
      <p:graphicFrame>
        <p:nvGraphicFramePr>
          <p:cNvPr id="13" name="Table 12">
            <a:extLst>
              <a:ext uri="{FF2B5EF4-FFF2-40B4-BE49-F238E27FC236}">
                <a16:creationId xmlns:a16="http://schemas.microsoft.com/office/drawing/2014/main" id="{F4206BF0-A45C-4A2E-8D8B-15EA5EF70CBF}"/>
              </a:ext>
            </a:extLst>
          </p:cNvPr>
          <p:cNvGraphicFramePr>
            <a:graphicFrameLocks noGrp="1"/>
          </p:cNvGraphicFramePr>
          <p:nvPr>
            <p:extLst>
              <p:ext uri="{D42A27DB-BD31-4B8C-83A1-F6EECF244321}">
                <p14:modId xmlns:p14="http://schemas.microsoft.com/office/powerpoint/2010/main" val="1514816428"/>
              </p:ext>
            </p:extLst>
          </p:nvPr>
        </p:nvGraphicFramePr>
        <p:xfrm>
          <a:off x="13457933" y="3712322"/>
          <a:ext cx="4191000" cy="2225040"/>
        </p:xfrm>
        <a:graphic>
          <a:graphicData uri="http://schemas.openxmlformats.org/drawingml/2006/table">
            <a:tbl>
              <a:tblPr firstRow="1" bandRow="1">
                <a:tableStyleId>{5940675A-B579-460E-94D1-54222C63F5DA}</a:tableStyleId>
              </a:tblPr>
              <a:tblGrid>
                <a:gridCol w="2095500">
                  <a:extLst>
                    <a:ext uri="{9D8B030D-6E8A-4147-A177-3AD203B41FA5}">
                      <a16:colId xmlns:a16="http://schemas.microsoft.com/office/drawing/2014/main" val="4223053142"/>
                    </a:ext>
                  </a:extLst>
                </a:gridCol>
                <a:gridCol w="2095500">
                  <a:extLst>
                    <a:ext uri="{9D8B030D-6E8A-4147-A177-3AD203B41FA5}">
                      <a16:colId xmlns:a16="http://schemas.microsoft.com/office/drawing/2014/main" val="1274261023"/>
                    </a:ext>
                  </a:extLst>
                </a:gridCol>
              </a:tblGrid>
              <a:tr h="370840">
                <a:tc>
                  <a:txBody>
                    <a:bodyPr/>
                    <a:lstStyle/>
                    <a:p>
                      <a:pPr algn="ctr"/>
                      <a:r>
                        <a:rPr lang="vi-VN" b="1" dirty="0">
                          <a:solidFill>
                            <a:schemeClr val="bg1"/>
                          </a:solidFill>
                          <a:latin typeface="+mj-lt"/>
                        </a:rPr>
                        <a:t>Percent</a:t>
                      </a:r>
                    </a:p>
                  </a:txBody>
                  <a:tcPr>
                    <a:solidFill>
                      <a:srgbClr val="12759A"/>
                    </a:solidFill>
                  </a:tcPr>
                </a:tc>
                <a:tc>
                  <a:txBody>
                    <a:bodyPr/>
                    <a:lstStyle/>
                    <a:p>
                      <a:pPr algn="ctr"/>
                      <a:r>
                        <a:rPr lang="vi-VN" b="1" dirty="0">
                          <a:solidFill>
                            <a:schemeClr val="bg1"/>
                          </a:solidFill>
                          <a:latin typeface="+mj-lt"/>
                        </a:rPr>
                        <a:t>Frequency Score</a:t>
                      </a:r>
                    </a:p>
                  </a:txBody>
                  <a:tcPr>
                    <a:solidFill>
                      <a:srgbClr val="12759A"/>
                    </a:solidFill>
                  </a:tcPr>
                </a:tc>
                <a:extLst>
                  <a:ext uri="{0D108BD9-81ED-4DB2-BD59-A6C34878D82A}">
                    <a16:rowId xmlns:a16="http://schemas.microsoft.com/office/drawing/2014/main" val="1509202236"/>
                  </a:ext>
                </a:extLst>
              </a:tr>
              <a:tr h="370840">
                <a:tc>
                  <a:txBody>
                    <a:bodyPr/>
                    <a:lstStyle/>
                    <a:p>
                      <a:pPr algn="ctr"/>
                      <a:r>
                        <a:rPr lang="vi-VN" dirty="0">
                          <a:latin typeface="+mj-lt"/>
                        </a:rPr>
                        <a:t>&gt; 80%</a:t>
                      </a:r>
                    </a:p>
                  </a:txBody>
                  <a:tcPr anchor="ctr"/>
                </a:tc>
                <a:tc>
                  <a:txBody>
                    <a:bodyPr/>
                    <a:lstStyle/>
                    <a:p>
                      <a:pPr algn="ctr"/>
                      <a:r>
                        <a:rPr lang="vi-VN" dirty="0">
                          <a:latin typeface="+mj-lt"/>
                        </a:rPr>
                        <a:t>5</a:t>
                      </a:r>
                    </a:p>
                  </a:txBody>
                  <a:tcPr anchor="ctr"/>
                </a:tc>
                <a:extLst>
                  <a:ext uri="{0D108BD9-81ED-4DB2-BD59-A6C34878D82A}">
                    <a16:rowId xmlns:a16="http://schemas.microsoft.com/office/drawing/2014/main" val="881756155"/>
                  </a:ext>
                </a:extLst>
              </a:tr>
              <a:tr h="370840">
                <a:tc>
                  <a:txBody>
                    <a:bodyPr/>
                    <a:lstStyle/>
                    <a:p>
                      <a:pPr algn="ctr"/>
                      <a:r>
                        <a:rPr lang="vi-VN">
                          <a:latin typeface="+mj-lt"/>
                        </a:rPr>
                        <a:t>&gt; 60%</a:t>
                      </a:r>
                    </a:p>
                  </a:txBody>
                  <a:tcPr anchor="ctr"/>
                </a:tc>
                <a:tc>
                  <a:txBody>
                    <a:bodyPr/>
                    <a:lstStyle/>
                    <a:p>
                      <a:pPr algn="ctr"/>
                      <a:r>
                        <a:rPr lang="vi-VN" dirty="0">
                          <a:latin typeface="+mj-lt"/>
                        </a:rPr>
                        <a:t>4</a:t>
                      </a:r>
                    </a:p>
                  </a:txBody>
                  <a:tcPr anchor="ctr"/>
                </a:tc>
                <a:extLst>
                  <a:ext uri="{0D108BD9-81ED-4DB2-BD59-A6C34878D82A}">
                    <a16:rowId xmlns:a16="http://schemas.microsoft.com/office/drawing/2014/main" val="625697114"/>
                  </a:ext>
                </a:extLst>
              </a:tr>
              <a:tr h="370840">
                <a:tc>
                  <a:txBody>
                    <a:bodyPr/>
                    <a:lstStyle/>
                    <a:p>
                      <a:pPr algn="ctr"/>
                      <a:r>
                        <a:rPr lang="vi-VN">
                          <a:latin typeface="+mj-lt"/>
                        </a:rPr>
                        <a:t>&gt; 40%</a:t>
                      </a:r>
                    </a:p>
                  </a:txBody>
                  <a:tcPr anchor="ctr"/>
                </a:tc>
                <a:tc>
                  <a:txBody>
                    <a:bodyPr/>
                    <a:lstStyle/>
                    <a:p>
                      <a:pPr algn="ctr"/>
                      <a:r>
                        <a:rPr lang="vi-VN">
                          <a:latin typeface="+mj-lt"/>
                        </a:rPr>
                        <a:t>3</a:t>
                      </a:r>
                    </a:p>
                  </a:txBody>
                  <a:tcPr anchor="ctr"/>
                </a:tc>
                <a:extLst>
                  <a:ext uri="{0D108BD9-81ED-4DB2-BD59-A6C34878D82A}">
                    <a16:rowId xmlns:a16="http://schemas.microsoft.com/office/drawing/2014/main" val="577020623"/>
                  </a:ext>
                </a:extLst>
              </a:tr>
              <a:tr h="370840">
                <a:tc>
                  <a:txBody>
                    <a:bodyPr/>
                    <a:lstStyle/>
                    <a:p>
                      <a:pPr algn="ctr"/>
                      <a:r>
                        <a:rPr lang="vi-VN">
                          <a:latin typeface="+mj-lt"/>
                        </a:rPr>
                        <a:t>&gt; 20%</a:t>
                      </a:r>
                    </a:p>
                  </a:txBody>
                  <a:tcPr anchor="ctr"/>
                </a:tc>
                <a:tc>
                  <a:txBody>
                    <a:bodyPr/>
                    <a:lstStyle/>
                    <a:p>
                      <a:pPr algn="ctr"/>
                      <a:r>
                        <a:rPr lang="vi-VN">
                          <a:latin typeface="+mj-lt"/>
                        </a:rPr>
                        <a:t>2</a:t>
                      </a:r>
                    </a:p>
                  </a:txBody>
                  <a:tcPr anchor="ctr"/>
                </a:tc>
                <a:extLst>
                  <a:ext uri="{0D108BD9-81ED-4DB2-BD59-A6C34878D82A}">
                    <a16:rowId xmlns:a16="http://schemas.microsoft.com/office/drawing/2014/main" val="3566819177"/>
                  </a:ext>
                </a:extLst>
              </a:tr>
              <a:tr h="370840">
                <a:tc>
                  <a:txBody>
                    <a:bodyPr/>
                    <a:lstStyle/>
                    <a:p>
                      <a:pPr algn="ctr"/>
                      <a:r>
                        <a:rPr lang="vi-VN">
                          <a:latin typeface="+mj-lt"/>
                        </a:rPr>
                        <a:t>≤ 20%</a:t>
                      </a:r>
                    </a:p>
                  </a:txBody>
                  <a:tcPr anchor="ctr"/>
                </a:tc>
                <a:tc>
                  <a:txBody>
                    <a:bodyPr/>
                    <a:lstStyle/>
                    <a:p>
                      <a:pPr algn="ctr"/>
                      <a:r>
                        <a:rPr lang="vi-VN" dirty="0">
                          <a:latin typeface="+mj-lt"/>
                        </a:rPr>
                        <a:t>1</a:t>
                      </a:r>
                    </a:p>
                  </a:txBody>
                  <a:tcPr anchor="ctr"/>
                </a:tc>
                <a:extLst>
                  <a:ext uri="{0D108BD9-81ED-4DB2-BD59-A6C34878D82A}">
                    <a16:rowId xmlns:a16="http://schemas.microsoft.com/office/drawing/2014/main" val="463174859"/>
                  </a:ext>
                </a:extLst>
              </a:tr>
            </a:tbl>
          </a:graphicData>
        </a:graphic>
      </p:graphicFrame>
      <p:pic>
        <p:nvPicPr>
          <p:cNvPr id="15" name="Picture 14">
            <a:extLst>
              <a:ext uri="{FF2B5EF4-FFF2-40B4-BE49-F238E27FC236}">
                <a16:creationId xmlns:a16="http://schemas.microsoft.com/office/drawing/2014/main" id="{06084032-008F-47B0-9239-487B4ED68483}"/>
              </a:ext>
            </a:extLst>
          </p:cNvPr>
          <p:cNvPicPr>
            <a:picLocks noChangeAspect="1"/>
          </p:cNvPicPr>
          <p:nvPr/>
        </p:nvPicPr>
        <p:blipFill>
          <a:blip r:embed="rId2"/>
          <a:stretch>
            <a:fillRect/>
          </a:stretch>
        </p:blipFill>
        <p:spPr>
          <a:xfrm>
            <a:off x="1176652" y="7178945"/>
            <a:ext cx="5029019" cy="2687685"/>
          </a:xfrm>
          <a:prstGeom prst="rect">
            <a:avLst/>
          </a:prstGeom>
        </p:spPr>
      </p:pic>
      <p:pic>
        <p:nvPicPr>
          <p:cNvPr id="16" name="Picture 15">
            <a:extLst>
              <a:ext uri="{FF2B5EF4-FFF2-40B4-BE49-F238E27FC236}">
                <a16:creationId xmlns:a16="http://schemas.microsoft.com/office/drawing/2014/main" id="{90E8A1FE-632F-4730-8544-393E93EE1796}"/>
              </a:ext>
            </a:extLst>
          </p:cNvPr>
          <p:cNvPicPr>
            <a:picLocks noChangeAspect="1"/>
          </p:cNvPicPr>
          <p:nvPr/>
        </p:nvPicPr>
        <p:blipFill>
          <a:blip r:embed="rId3"/>
          <a:stretch>
            <a:fillRect/>
          </a:stretch>
        </p:blipFill>
        <p:spPr>
          <a:xfrm>
            <a:off x="7051215" y="7195156"/>
            <a:ext cx="5236830" cy="2743102"/>
          </a:xfrm>
          <a:prstGeom prst="rect">
            <a:avLst/>
          </a:prstGeom>
        </p:spPr>
      </p:pic>
      <p:pic>
        <p:nvPicPr>
          <p:cNvPr id="17" name="Picture 16">
            <a:extLst>
              <a:ext uri="{FF2B5EF4-FFF2-40B4-BE49-F238E27FC236}">
                <a16:creationId xmlns:a16="http://schemas.microsoft.com/office/drawing/2014/main" id="{6A190D1F-2105-482A-B030-BFCE204667E6}"/>
              </a:ext>
            </a:extLst>
          </p:cNvPr>
          <p:cNvPicPr>
            <a:picLocks noChangeAspect="1"/>
          </p:cNvPicPr>
          <p:nvPr/>
        </p:nvPicPr>
        <p:blipFill>
          <a:blip r:embed="rId4"/>
          <a:stretch>
            <a:fillRect/>
          </a:stretch>
        </p:blipFill>
        <p:spPr>
          <a:xfrm>
            <a:off x="12981896" y="7212959"/>
            <a:ext cx="5153704" cy="2722319"/>
          </a:xfrm>
          <a:prstGeom prst="rect">
            <a:avLst/>
          </a:prstGeom>
        </p:spPr>
      </p:pic>
      <p:sp>
        <p:nvSpPr>
          <p:cNvPr id="20" name="Rectangle: Rounded Corners 19">
            <a:extLst>
              <a:ext uri="{FF2B5EF4-FFF2-40B4-BE49-F238E27FC236}">
                <a16:creationId xmlns:a16="http://schemas.microsoft.com/office/drawing/2014/main" id="{133196A1-D7E3-4704-A4AF-2421D441D1C0}"/>
              </a:ext>
            </a:extLst>
          </p:cNvPr>
          <p:cNvSpPr/>
          <p:nvPr/>
        </p:nvSpPr>
        <p:spPr>
          <a:xfrm>
            <a:off x="12945433" y="7045724"/>
            <a:ext cx="5190167" cy="3050776"/>
          </a:xfrm>
          <a:prstGeom prst="roundRect">
            <a:avLst>
              <a:gd name="adj" fmla="val 10151"/>
            </a:avLst>
          </a:prstGeom>
          <a:noFill/>
          <a:ln>
            <a:solidFill>
              <a:srgbClr val="1275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1" name="Rectangle: Rounded Corners 20">
            <a:extLst>
              <a:ext uri="{FF2B5EF4-FFF2-40B4-BE49-F238E27FC236}">
                <a16:creationId xmlns:a16="http://schemas.microsoft.com/office/drawing/2014/main" id="{975EA831-FD34-41BB-95DB-19D59B5DE4B4}"/>
              </a:ext>
            </a:extLst>
          </p:cNvPr>
          <p:cNvSpPr/>
          <p:nvPr/>
        </p:nvSpPr>
        <p:spPr>
          <a:xfrm>
            <a:off x="7016567" y="7041319"/>
            <a:ext cx="5190167" cy="3050776"/>
          </a:xfrm>
          <a:prstGeom prst="roundRect">
            <a:avLst>
              <a:gd name="adj" fmla="val 10151"/>
            </a:avLst>
          </a:prstGeom>
          <a:noFill/>
          <a:ln>
            <a:solidFill>
              <a:srgbClr val="1275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2" name="Rectangle: Rounded Corners 21">
            <a:extLst>
              <a:ext uri="{FF2B5EF4-FFF2-40B4-BE49-F238E27FC236}">
                <a16:creationId xmlns:a16="http://schemas.microsoft.com/office/drawing/2014/main" id="{8A51633C-78B8-4F02-B9FD-64421BD630AE}"/>
              </a:ext>
            </a:extLst>
          </p:cNvPr>
          <p:cNvSpPr/>
          <p:nvPr/>
        </p:nvSpPr>
        <p:spPr>
          <a:xfrm>
            <a:off x="1142554" y="7045724"/>
            <a:ext cx="5190167" cy="3050776"/>
          </a:xfrm>
          <a:prstGeom prst="roundRect">
            <a:avLst>
              <a:gd name="adj" fmla="val 10151"/>
            </a:avLst>
          </a:prstGeom>
          <a:noFill/>
          <a:ln>
            <a:solidFill>
              <a:srgbClr val="1275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3" name="Freeform 32">
            <a:extLst>
              <a:ext uri="{FF2B5EF4-FFF2-40B4-BE49-F238E27FC236}">
                <a16:creationId xmlns:a16="http://schemas.microsoft.com/office/drawing/2014/main" id="{A1417476-84F8-46B0-9999-089288E084BC}"/>
              </a:ext>
            </a:extLst>
          </p:cNvPr>
          <p:cNvSpPr/>
          <p:nvPr/>
        </p:nvSpPr>
        <p:spPr>
          <a:xfrm>
            <a:off x="-537367" y="9043168"/>
            <a:ext cx="1540171" cy="1243831"/>
          </a:xfrm>
          <a:custGeom>
            <a:avLst/>
            <a:gdLst/>
            <a:ahLst/>
            <a:cxnLst/>
            <a:rect l="l" t="t" r="r" b="b"/>
            <a:pathLst>
              <a:path w="3292689" h="2992231">
                <a:moveTo>
                  <a:pt x="0" y="0"/>
                </a:moveTo>
                <a:lnTo>
                  <a:pt x="3292689" y="0"/>
                </a:lnTo>
                <a:lnTo>
                  <a:pt x="3292689" y="2992231"/>
                </a:lnTo>
                <a:lnTo>
                  <a:pt x="0" y="299223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24" name="Arrow: Down 23">
            <a:extLst>
              <a:ext uri="{FF2B5EF4-FFF2-40B4-BE49-F238E27FC236}">
                <a16:creationId xmlns:a16="http://schemas.microsoft.com/office/drawing/2014/main" id="{73021001-508F-4C7A-A419-43F439BD6322}"/>
              </a:ext>
            </a:extLst>
          </p:cNvPr>
          <p:cNvSpPr/>
          <p:nvPr/>
        </p:nvSpPr>
        <p:spPr>
          <a:xfrm>
            <a:off x="3352800" y="6106742"/>
            <a:ext cx="639385" cy="763632"/>
          </a:xfrm>
          <a:prstGeom prst="downArrow">
            <a:avLst/>
          </a:prstGeom>
          <a:solidFill>
            <a:srgbClr val="12759A"/>
          </a:solidFill>
          <a:ln>
            <a:solidFill>
              <a:srgbClr val="1275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5" name="Arrow: Down 24">
            <a:extLst>
              <a:ext uri="{FF2B5EF4-FFF2-40B4-BE49-F238E27FC236}">
                <a16:creationId xmlns:a16="http://schemas.microsoft.com/office/drawing/2014/main" id="{A9AB4CB6-DD39-4A7E-A42E-2F8EFCDBF51E}"/>
              </a:ext>
            </a:extLst>
          </p:cNvPr>
          <p:cNvSpPr/>
          <p:nvPr/>
        </p:nvSpPr>
        <p:spPr>
          <a:xfrm>
            <a:off x="9310706" y="6089436"/>
            <a:ext cx="639385" cy="763632"/>
          </a:xfrm>
          <a:prstGeom prst="downArrow">
            <a:avLst/>
          </a:prstGeom>
          <a:solidFill>
            <a:srgbClr val="12759A"/>
          </a:solidFill>
          <a:ln>
            <a:solidFill>
              <a:srgbClr val="1275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6" name="Arrow: Down 25">
            <a:extLst>
              <a:ext uri="{FF2B5EF4-FFF2-40B4-BE49-F238E27FC236}">
                <a16:creationId xmlns:a16="http://schemas.microsoft.com/office/drawing/2014/main" id="{4BAE2FA3-2F69-4281-991F-3DE61D7E24C1}"/>
              </a:ext>
            </a:extLst>
          </p:cNvPr>
          <p:cNvSpPr/>
          <p:nvPr/>
        </p:nvSpPr>
        <p:spPr>
          <a:xfrm>
            <a:off x="15249562" y="6106742"/>
            <a:ext cx="639385" cy="763632"/>
          </a:xfrm>
          <a:prstGeom prst="downArrow">
            <a:avLst/>
          </a:prstGeom>
          <a:solidFill>
            <a:srgbClr val="12759A"/>
          </a:solidFill>
          <a:ln>
            <a:solidFill>
              <a:srgbClr val="1275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nvGrpSpPr>
          <p:cNvPr id="27" name="Group 26">
            <a:extLst>
              <a:ext uri="{FF2B5EF4-FFF2-40B4-BE49-F238E27FC236}">
                <a16:creationId xmlns:a16="http://schemas.microsoft.com/office/drawing/2014/main" id="{F3C6FB71-B264-4B08-8F48-CED321332180}"/>
              </a:ext>
            </a:extLst>
          </p:cNvPr>
          <p:cNvGrpSpPr/>
          <p:nvPr/>
        </p:nvGrpSpPr>
        <p:grpSpPr>
          <a:xfrm>
            <a:off x="0" y="0"/>
            <a:ext cx="18288000" cy="2060299"/>
            <a:chOff x="0" y="-38100"/>
            <a:chExt cx="5694120" cy="750693"/>
          </a:xfrm>
        </p:grpSpPr>
        <p:sp>
          <p:nvSpPr>
            <p:cNvPr id="28" name="Freeform 19">
              <a:extLst>
                <a:ext uri="{FF2B5EF4-FFF2-40B4-BE49-F238E27FC236}">
                  <a16:creationId xmlns:a16="http://schemas.microsoft.com/office/drawing/2014/main" id="{5E8F5BF8-DB61-43BD-B49F-35B3B9776D5C}"/>
                </a:ext>
              </a:extLst>
            </p:cNvPr>
            <p:cNvSpPr/>
            <p:nvPr/>
          </p:nvSpPr>
          <p:spPr>
            <a:xfrm>
              <a:off x="0" y="90054"/>
              <a:ext cx="5694119" cy="622539"/>
            </a:xfrm>
            <a:custGeom>
              <a:avLst/>
              <a:gdLst/>
              <a:ahLst/>
              <a:cxnLst/>
              <a:rect l="l" t="t" r="r" b="b"/>
              <a:pathLst>
                <a:path w="5694119" h="622539">
                  <a:moveTo>
                    <a:pt x="0" y="0"/>
                  </a:moveTo>
                  <a:lnTo>
                    <a:pt x="5694119" y="0"/>
                  </a:lnTo>
                  <a:lnTo>
                    <a:pt x="5694119" y="622539"/>
                  </a:lnTo>
                  <a:lnTo>
                    <a:pt x="0" y="622539"/>
                  </a:lnTo>
                  <a:close/>
                </a:path>
              </a:pathLst>
            </a:custGeom>
            <a:solidFill>
              <a:srgbClr val="545454"/>
            </a:solidFill>
          </p:spPr>
        </p:sp>
        <p:sp>
          <p:nvSpPr>
            <p:cNvPr id="29" name="TextBox 28">
              <a:extLst>
                <a:ext uri="{FF2B5EF4-FFF2-40B4-BE49-F238E27FC236}">
                  <a16:creationId xmlns:a16="http://schemas.microsoft.com/office/drawing/2014/main" id="{34B2EC0D-9751-4C8F-9566-ABE388C25006}"/>
                </a:ext>
              </a:extLst>
            </p:cNvPr>
            <p:cNvSpPr txBox="1"/>
            <p:nvPr/>
          </p:nvSpPr>
          <p:spPr>
            <a:xfrm>
              <a:off x="0" y="-38100"/>
              <a:ext cx="5694120" cy="660639"/>
            </a:xfrm>
            <a:prstGeom prst="rect">
              <a:avLst/>
            </a:prstGeom>
          </p:spPr>
          <p:txBody>
            <a:bodyPr lIns="50800" tIns="50800" rIns="50800" bIns="50800" rtlCol="0" anchor="ctr"/>
            <a:lstStyle/>
            <a:p>
              <a:pPr algn="ctr">
                <a:lnSpc>
                  <a:spcPts val="2659"/>
                </a:lnSpc>
                <a:spcBef>
                  <a:spcPct val="0"/>
                </a:spcBef>
              </a:pPr>
              <a:endParaRPr/>
            </a:p>
          </p:txBody>
        </p:sp>
      </p:grpSp>
      <p:sp>
        <p:nvSpPr>
          <p:cNvPr id="30" name="TextBox 29">
            <a:extLst>
              <a:ext uri="{FF2B5EF4-FFF2-40B4-BE49-F238E27FC236}">
                <a16:creationId xmlns:a16="http://schemas.microsoft.com/office/drawing/2014/main" id="{7C2F04E9-1B7E-456A-98F5-13FC2C747793}"/>
              </a:ext>
            </a:extLst>
          </p:cNvPr>
          <p:cNvSpPr txBox="1"/>
          <p:nvPr/>
        </p:nvSpPr>
        <p:spPr>
          <a:xfrm>
            <a:off x="232718" y="731450"/>
            <a:ext cx="8530282" cy="857927"/>
          </a:xfrm>
          <a:prstGeom prst="rect">
            <a:avLst/>
          </a:prstGeom>
        </p:spPr>
        <p:txBody>
          <a:bodyPr wrap="square" lIns="0" tIns="0" rIns="0" bIns="0" rtlCol="0" anchor="t">
            <a:spAutoFit/>
          </a:bodyPr>
          <a:lstStyle/>
          <a:p>
            <a:pPr>
              <a:lnSpc>
                <a:spcPts val="7000"/>
              </a:lnSpc>
            </a:pPr>
            <a:r>
              <a:rPr lang="en-US" sz="4800" dirty="0">
                <a:solidFill>
                  <a:srgbClr val="FFFFFF"/>
                </a:solidFill>
                <a:latin typeface="League Spartan"/>
                <a:ea typeface="League Spartan"/>
                <a:cs typeface="League Spartan"/>
                <a:sym typeface="League Spartan"/>
              </a:rPr>
              <a:t>5. Customer Segmentation</a:t>
            </a:r>
          </a:p>
        </p:txBody>
      </p:sp>
    </p:spTree>
    <p:extLst>
      <p:ext uri="{BB962C8B-B14F-4D97-AF65-F5344CB8AC3E}">
        <p14:creationId xmlns:p14="http://schemas.microsoft.com/office/powerpoint/2010/main" val="20205679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Group 18">
            <a:extLst>
              <a:ext uri="{FF2B5EF4-FFF2-40B4-BE49-F238E27FC236}">
                <a16:creationId xmlns:a16="http://schemas.microsoft.com/office/drawing/2014/main" id="{C1878A66-C7C9-4D01-80A8-437C8350CF69}"/>
              </a:ext>
            </a:extLst>
          </p:cNvPr>
          <p:cNvGrpSpPr/>
          <p:nvPr/>
        </p:nvGrpSpPr>
        <p:grpSpPr>
          <a:xfrm>
            <a:off x="0" y="-117199"/>
            <a:ext cx="18288000" cy="2060299"/>
            <a:chOff x="0" y="-38100"/>
            <a:chExt cx="5694120" cy="750693"/>
          </a:xfrm>
        </p:grpSpPr>
        <p:sp>
          <p:nvSpPr>
            <p:cNvPr id="30" name="Freeform 19">
              <a:extLst>
                <a:ext uri="{FF2B5EF4-FFF2-40B4-BE49-F238E27FC236}">
                  <a16:creationId xmlns:a16="http://schemas.microsoft.com/office/drawing/2014/main" id="{337546D8-0893-465B-8C44-8D6E569837FB}"/>
                </a:ext>
              </a:extLst>
            </p:cNvPr>
            <p:cNvSpPr/>
            <p:nvPr/>
          </p:nvSpPr>
          <p:spPr>
            <a:xfrm>
              <a:off x="0" y="90054"/>
              <a:ext cx="5694119" cy="622539"/>
            </a:xfrm>
            <a:custGeom>
              <a:avLst/>
              <a:gdLst/>
              <a:ahLst/>
              <a:cxnLst/>
              <a:rect l="l" t="t" r="r" b="b"/>
              <a:pathLst>
                <a:path w="5694119" h="622539">
                  <a:moveTo>
                    <a:pt x="0" y="0"/>
                  </a:moveTo>
                  <a:lnTo>
                    <a:pt x="5694119" y="0"/>
                  </a:lnTo>
                  <a:lnTo>
                    <a:pt x="5694119" y="622539"/>
                  </a:lnTo>
                  <a:lnTo>
                    <a:pt x="0" y="622539"/>
                  </a:lnTo>
                  <a:close/>
                </a:path>
              </a:pathLst>
            </a:custGeom>
            <a:solidFill>
              <a:srgbClr val="545454"/>
            </a:solidFill>
          </p:spPr>
        </p:sp>
        <p:sp>
          <p:nvSpPr>
            <p:cNvPr id="31" name="TextBox 20">
              <a:extLst>
                <a:ext uri="{FF2B5EF4-FFF2-40B4-BE49-F238E27FC236}">
                  <a16:creationId xmlns:a16="http://schemas.microsoft.com/office/drawing/2014/main" id="{3760E00C-CC91-4FA5-96EE-DA8850801A09}"/>
                </a:ext>
              </a:extLst>
            </p:cNvPr>
            <p:cNvSpPr txBox="1"/>
            <p:nvPr/>
          </p:nvSpPr>
          <p:spPr>
            <a:xfrm>
              <a:off x="0" y="-38100"/>
              <a:ext cx="5694120" cy="660639"/>
            </a:xfrm>
            <a:prstGeom prst="rect">
              <a:avLst/>
            </a:prstGeom>
          </p:spPr>
          <p:txBody>
            <a:bodyPr lIns="50800" tIns="50800" rIns="50800" bIns="50800" rtlCol="0" anchor="ctr"/>
            <a:lstStyle/>
            <a:p>
              <a:pPr algn="ctr">
                <a:lnSpc>
                  <a:spcPts val="2659"/>
                </a:lnSpc>
                <a:spcBef>
                  <a:spcPct val="0"/>
                </a:spcBef>
              </a:pPr>
              <a:endParaRPr/>
            </a:p>
          </p:txBody>
        </p:sp>
      </p:grpSp>
      <p:grpSp>
        <p:nvGrpSpPr>
          <p:cNvPr id="2" name="Google Shape;486;p3">
            <a:extLst>
              <a:ext uri="{FF2B5EF4-FFF2-40B4-BE49-F238E27FC236}">
                <a16:creationId xmlns:a16="http://schemas.microsoft.com/office/drawing/2014/main" id="{CF71F8EE-F845-4953-B303-70323B029C9A}"/>
              </a:ext>
            </a:extLst>
          </p:cNvPr>
          <p:cNvGrpSpPr/>
          <p:nvPr/>
        </p:nvGrpSpPr>
        <p:grpSpPr>
          <a:xfrm>
            <a:off x="8788503" y="9369341"/>
            <a:ext cx="710989" cy="591484"/>
            <a:chOff x="4382679" y="4319018"/>
            <a:chExt cx="378645" cy="316095"/>
          </a:xfrm>
        </p:grpSpPr>
        <p:sp>
          <p:nvSpPr>
            <p:cNvPr id="3" name="Google Shape;487;p3">
              <a:hlinkClick r:id="" action="ppaction://hlinkshowjump?jump=nextslide"/>
              <a:extLst>
                <a:ext uri="{FF2B5EF4-FFF2-40B4-BE49-F238E27FC236}">
                  <a16:creationId xmlns:a16="http://schemas.microsoft.com/office/drawing/2014/main" id="{4E77AF99-AE53-46CF-B78F-D124398DEC89}"/>
                </a:ext>
              </a:extLst>
            </p:cNvPr>
            <p:cNvSpPr/>
            <p:nvPr/>
          </p:nvSpPr>
          <p:spPr>
            <a:xfrm>
              <a:off x="4382679" y="4442791"/>
              <a:ext cx="378645" cy="192322"/>
            </a:xfrm>
            <a:custGeom>
              <a:avLst/>
              <a:gdLst/>
              <a:ahLst/>
              <a:cxnLst/>
              <a:rect l="l" t="t" r="r" b="b"/>
              <a:pathLst>
                <a:path w="23610" h="11992" extrusionOk="0">
                  <a:moveTo>
                    <a:pt x="0" y="0"/>
                  </a:moveTo>
                  <a:lnTo>
                    <a:pt x="11993" y="11992"/>
                  </a:lnTo>
                  <a:lnTo>
                    <a:pt x="23610" y="375"/>
                  </a:lnTo>
                </a:path>
              </a:pathLst>
            </a:custGeom>
            <a:noFill/>
            <a:ln w="38100" cap="flat" cmpd="sng">
              <a:solidFill>
                <a:srgbClr val="12759A"/>
              </a:solidFill>
              <a:prstDash val="solid"/>
              <a:round/>
              <a:headEnd type="none" w="sm" len="sm"/>
              <a:tailEnd type="none" w="sm" len="sm"/>
            </a:ln>
          </p:spPr>
        </p:sp>
        <p:sp>
          <p:nvSpPr>
            <p:cNvPr id="4" name="Google Shape;488;p3">
              <a:hlinkClick r:id="" action="ppaction://hlinkshowjump?jump=nextslide"/>
              <a:extLst>
                <a:ext uri="{FF2B5EF4-FFF2-40B4-BE49-F238E27FC236}">
                  <a16:creationId xmlns:a16="http://schemas.microsoft.com/office/drawing/2014/main" id="{830933B1-723E-49EB-9132-BE13C478442B}"/>
                </a:ext>
              </a:extLst>
            </p:cNvPr>
            <p:cNvSpPr/>
            <p:nvPr/>
          </p:nvSpPr>
          <p:spPr>
            <a:xfrm>
              <a:off x="4382679" y="4319018"/>
              <a:ext cx="378645" cy="192322"/>
            </a:xfrm>
            <a:custGeom>
              <a:avLst/>
              <a:gdLst/>
              <a:ahLst/>
              <a:cxnLst/>
              <a:rect l="l" t="t" r="r" b="b"/>
              <a:pathLst>
                <a:path w="23610" h="11992" extrusionOk="0">
                  <a:moveTo>
                    <a:pt x="0" y="0"/>
                  </a:moveTo>
                  <a:lnTo>
                    <a:pt x="11993" y="11992"/>
                  </a:lnTo>
                  <a:lnTo>
                    <a:pt x="23610" y="375"/>
                  </a:lnTo>
                </a:path>
              </a:pathLst>
            </a:custGeom>
            <a:noFill/>
            <a:ln w="38100" cap="flat" cmpd="sng">
              <a:solidFill>
                <a:srgbClr val="12759A"/>
              </a:solidFill>
              <a:prstDash val="solid"/>
              <a:round/>
              <a:headEnd type="none" w="sm" len="sm"/>
              <a:tailEnd type="none" w="sm" len="sm"/>
            </a:ln>
          </p:spPr>
        </p:sp>
      </p:grpSp>
      <p:sp>
        <p:nvSpPr>
          <p:cNvPr id="6" name="TextBox 15">
            <a:extLst>
              <a:ext uri="{FF2B5EF4-FFF2-40B4-BE49-F238E27FC236}">
                <a16:creationId xmlns:a16="http://schemas.microsoft.com/office/drawing/2014/main" id="{322BD5BE-AC71-456B-B91F-EF8E1CA20888}"/>
              </a:ext>
            </a:extLst>
          </p:cNvPr>
          <p:cNvSpPr txBox="1"/>
          <p:nvPr/>
        </p:nvSpPr>
        <p:spPr>
          <a:xfrm>
            <a:off x="762000" y="4086262"/>
            <a:ext cx="2286000" cy="840615"/>
          </a:xfrm>
          <a:prstGeom prst="rect">
            <a:avLst/>
          </a:prstGeom>
        </p:spPr>
        <p:txBody>
          <a:bodyPr wrap="square" lIns="0" tIns="0" rIns="0" bIns="0" rtlCol="0" anchor="t">
            <a:spAutoFit/>
          </a:bodyPr>
          <a:lstStyle/>
          <a:p>
            <a:pPr algn="ctr">
              <a:lnSpc>
                <a:spcPts val="4909"/>
              </a:lnSpc>
            </a:pPr>
            <a:r>
              <a:rPr lang="en-US" sz="9600" dirty="0">
                <a:solidFill>
                  <a:srgbClr val="12759A"/>
                </a:solidFill>
                <a:latin typeface="League Spartan"/>
                <a:ea typeface="League Spartan"/>
                <a:cs typeface="League Spartan"/>
                <a:sym typeface="League Spartan"/>
              </a:rPr>
              <a:t>01</a:t>
            </a:r>
          </a:p>
        </p:txBody>
      </p:sp>
      <p:sp>
        <p:nvSpPr>
          <p:cNvPr id="7" name="TextBox 24">
            <a:extLst>
              <a:ext uri="{FF2B5EF4-FFF2-40B4-BE49-F238E27FC236}">
                <a16:creationId xmlns:a16="http://schemas.microsoft.com/office/drawing/2014/main" id="{9C489E29-1B9A-4599-92AE-331FD2492CD6}"/>
              </a:ext>
            </a:extLst>
          </p:cNvPr>
          <p:cNvSpPr txBox="1"/>
          <p:nvPr/>
        </p:nvSpPr>
        <p:spPr>
          <a:xfrm>
            <a:off x="1295400" y="5472507"/>
            <a:ext cx="9982200" cy="1042593"/>
          </a:xfrm>
          <a:prstGeom prst="rect">
            <a:avLst/>
          </a:prstGeom>
        </p:spPr>
        <p:txBody>
          <a:bodyPr wrap="square" lIns="0" tIns="0" rIns="0" bIns="0" rtlCol="0" anchor="t">
            <a:spAutoFit/>
          </a:bodyPr>
          <a:lstStyle/>
          <a:p>
            <a:pPr algn="l">
              <a:lnSpc>
                <a:spcPts val="7000"/>
              </a:lnSpc>
            </a:pPr>
            <a:r>
              <a:rPr lang="en-US" sz="9600" dirty="0">
                <a:solidFill>
                  <a:srgbClr val="12759A"/>
                </a:solidFill>
                <a:latin typeface="League Spartan"/>
                <a:ea typeface="League Spartan"/>
                <a:cs typeface="League Spartan"/>
                <a:sym typeface="League Spartan"/>
              </a:rPr>
              <a:t>Introduction</a:t>
            </a:r>
          </a:p>
        </p:txBody>
      </p:sp>
      <p:sp>
        <p:nvSpPr>
          <p:cNvPr id="16" name="TextBox 22">
            <a:extLst>
              <a:ext uri="{FF2B5EF4-FFF2-40B4-BE49-F238E27FC236}">
                <a16:creationId xmlns:a16="http://schemas.microsoft.com/office/drawing/2014/main" id="{2B017171-61AC-49DE-A279-920EF27E1AC3}"/>
              </a:ext>
            </a:extLst>
          </p:cNvPr>
          <p:cNvSpPr txBox="1"/>
          <p:nvPr/>
        </p:nvSpPr>
        <p:spPr>
          <a:xfrm>
            <a:off x="1516127" y="752175"/>
            <a:ext cx="3531945" cy="672162"/>
          </a:xfrm>
          <a:prstGeom prst="rect">
            <a:avLst/>
          </a:prstGeom>
        </p:spPr>
        <p:txBody>
          <a:bodyPr lIns="0" tIns="0" rIns="0" bIns="0" rtlCol="0" anchor="t">
            <a:spAutoFit/>
          </a:bodyPr>
          <a:lstStyle/>
          <a:p>
            <a:pPr algn="l">
              <a:lnSpc>
                <a:spcPts val="5476"/>
              </a:lnSpc>
            </a:pPr>
            <a:r>
              <a:rPr lang="en-US" sz="3911" dirty="0">
                <a:solidFill>
                  <a:srgbClr val="FFFFFF"/>
                </a:solidFill>
                <a:latin typeface="Blinker"/>
                <a:ea typeface="Blinker"/>
                <a:cs typeface="Blinker"/>
                <a:sym typeface="Blinker"/>
              </a:rPr>
              <a:t>E-Commerce</a:t>
            </a:r>
          </a:p>
        </p:txBody>
      </p:sp>
      <p:pic>
        <p:nvPicPr>
          <p:cNvPr id="17" name="Picture 16">
            <a:extLst>
              <a:ext uri="{FF2B5EF4-FFF2-40B4-BE49-F238E27FC236}">
                <a16:creationId xmlns:a16="http://schemas.microsoft.com/office/drawing/2014/main" id="{3F680515-FEE8-45AD-8BF4-18C29FB36A7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1000" y="571500"/>
            <a:ext cx="1106539" cy="1106539"/>
          </a:xfrm>
          <a:prstGeom prst="rect">
            <a:avLst/>
          </a:prstGeom>
        </p:spPr>
      </p:pic>
      <p:sp>
        <p:nvSpPr>
          <p:cNvPr id="28" name="Freeform 32">
            <a:extLst>
              <a:ext uri="{FF2B5EF4-FFF2-40B4-BE49-F238E27FC236}">
                <a16:creationId xmlns:a16="http://schemas.microsoft.com/office/drawing/2014/main" id="{92BC2472-0854-49E1-9461-758FAA5BB325}"/>
              </a:ext>
            </a:extLst>
          </p:cNvPr>
          <p:cNvSpPr/>
          <p:nvPr/>
        </p:nvSpPr>
        <p:spPr>
          <a:xfrm>
            <a:off x="-537367" y="9043168"/>
            <a:ext cx="1540171" cy="1243831"/>
          </a:xfrm>
          <a:custGeom>
            <a:avLst/>
            <a:gdLst/>
            <a:ahLst/>
            <a:cxnLst/>
            <a:rect l="l" t="t" r="r" b="b"/>
            <a:pathLst>
              <a:path w="3292689" h="2992231">
                <a:moveTo>
                  <a:pt x="0" y="0"/>
                </a:moveTo>
                <a:lnTo>
                  <a:pt x="3292689" y="0"/>
                </a:lnTo>
                <a:lnTo>
                  <a:pt x="3292689" y="2992231"/>
                </a:lnTo>
                <a:lnTo>
                  <a:pt x="0" y="299223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pic>
        <p:nvPicPr>
          <p:cNvPr id="2050" name="Picture 2" descr="Introduction Images - Free Download on Freepik">
            <a:extLst>
              <a:ext uri="{FF2B5EF4-FFF2-40B4-BE49-F238E27FC236}">
                <a16:creationId xmlns:a16="http://schemas.microsoft.com/office/drawing/2014/main" id="{C04E0D2F-CFE9-4FDE-B1F1-17ED62AA0E7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44000" y="2484731"/>
            <a:ext cx="8970493" cy="59755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982599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Rounded Corners 14">
            <a:extLst>
              <a:ext uri="{FF2B5EF4-FFF2-40B4-BE49-F238E27FC236}">
                <a16:creationId xmlns:a16="http://schemas.microsoft.com/office/drawing/2014/main" id="{795D5CE3-ED2E-4D80-AB67-A3155D1DCAD0}"/>
              </a:ext>
            </a:extLst>
          </p:cNvPr>
          <p:cNvSpPr/>
          <p:nvPr/>
        </p:nvSpPr>
        <p:spPr>
          <a:xfrm>
            <a:off x="10744200" y="3771900"/>
            <a:ext cx="7315200" cy="5029200"/>
          </a:xfrm>
          <a:prstGeom prst="roundRect">
            <a:avLst>
              <a:gd name="adj" fmla="val 8452"/>
            </a:avLst>
          </a:prstGeom>
          <a:noFill/>
          <a:ln>
            <a:solidFill>
              <a:srgbClr val="1275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9" name="TextBox 8">
            <a:extLst>
              <a:ext uri="{FF2B5EF4-FFF2-40B4-BE49-F238E27FC236}">
                <a16:creationId xmlns:a16="http://schemas.microsoft.com/office/drawing/2014/main" id="{CBA1256E-A51D-404E-ABEB-D60562E324D6}"/>
              </a:ext>
            </a:extLst>
          </p:cNvPr>
          <p:cNvSpPr txBox="1"/>
          <p:nvPr/>
        </p:nvSpPr>
        <p:spPr>
          <a:xfrm>
            <a:off x="228600" y="2169974"/>
            <a:ext cx="14859000" cy="1754326"/>
          </a:xfrm>
          <a:prstGeom prst="rect">
            <a:avLst/>
          </a:prstGeom>
          <a:noFill/>
        </p:spPr>
        <p:txBody>
          <a:bodyPr wrap="square" rtlCol="0">
            <a:spAutoFit/>
          </a:bodyPr>
          <a:lstStyle>
            <a:defPPr>
              <a:defRPr lang="en-US"/>
            </a:defPPr>
            <a:lvl1pPr>
              <a:defRPr sz="3600">
                <a:solidFill>
                  <a:srgbClr val="12759A"/>
                </a:solidFill>
                <a:latin typeface="League Spartan" panose="020B0604020202020204" charset="0"/>
              </a:defRPr>
            </a:lvl1pPr>
          </a:lstStyle>
          <a:p>
            <a:r>
              <a:rPr lang="en-US" dirty="0"/>
              <a:t>5.3. </a:t>
            </a:r>
            <a:r>
              <a:rPr lang="vi-VN" dirty="0"/>
              <a:t>Classifying Customer Segments</a:t>
            </a:r>
            <a:endParaRPr lang="en-US" dirty="0">
              <a:sym typeface="Blinker"/>
            </a:endParaRPr>
          </a:p>
          <a:p>
            <a:endParaRPr lang="en-US" dirty="0">
              <a:sym typeface="Blinker"/>
            </a:endParaRPr>
          </a:p>
          <a:p>
            <a:endParaRPr lang="vi-VN" dirty="0"/>
          </a:p>
        </p:txBody>
      </p:sp>
      <p:sp>
        <p:nvSpPr>
          <p:cNvPr id="11" name="Freeform 32">
            <a:extLst>
              <a:ext uri="{FF2B5EF4-FFF2-40B4-BE49-F238E27FC236}">
                <a16:creationId xmlns:a16="http://schemas.microsoft.com/office/drawing/2014/main" id="{75032AED-1AC3-4DE2-BA24-DA6C025997DA}"/>
              </a:ext>
            </a:extLst>
          </p:cNvPr>
          <p:cNvSpPr/>
          <p:nvPr/>
        </p:nvSpPr>
        <p:spPr>
          <a:xfrm>
            <a:off x="-537367" y="9043168"/>
            <a:ext cx="1540171" cy="1243831"/>
          </a:xfrm>
          <a:custGeom>
            <a:avLst/>
            <a:gdLst/>
            <a:ahLst/>
            <a:cxnLst/>
            <a:rect l="l" t="t" r="r" b="b"/>
            <a:pathLst>
              <a:path w="3292689" h="2992231">
                <a:moveTo>
                  <a:pt x="0" y="0"/>
                </a:moveTo>
                <a:lnTo>
                  <a:pt x="3292689" y="0"/>
                </a:lnTo>
                <a:lnTo>
                  <a:pt x="3292689" y="2992231"/>
                </a:lnTo>
                <a:lnTo>
                  <a:pt x="0" y="299223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pic>
        <p:nvPicPr>
          <p:cNvPr id="14" name="Picture 13">
            <a:extLst>
              <a:ext uri="{FF2B5EF4-FFF2-40B4-BE49-F238E27FC236}">
                <a16:creationId xmlns:a16="http://schemas.microsoft.com/office/drawing/2014/main" id="{D174D281-4F85-4B27-9191-8326E97754BD}"/>
              </a:ext>
            </a:extLst>
          </p:cNvPr>
          <p:cNvPicPr>
            <a:picLocks noChangeAspect="1"/>
          </p:cNvPicPr>
          <p:nvPr/>
        </p:nvPicPr>
        <p:blipFill>
          <a:blip r:embed="rId5"/>
          <a:stretch>
            <a:fillRect/>
          </a:stretch>
        </p:blipFill>
        <p:spPr>
          <a:xfrm>
            <a:off x="10900110" y="3917370"/>
            <a:ext cx="7003379" cy="4738260"/>
          </a:xfrm>
          <a:prstGeom prst="rect">
            <a:avLst/>
          </a:prstGeom>
        </p:spPr>
      </p:pic>
      <p:sp>
        <p:nvSpPr>
          <p:cNvPr id="17" name="Arrow: Right 16">
            <a:extLst>
              <a:ext uri="{FF2B5EF4-FFF2-40B4-BE49-F238E27FC236}">
                <a16:creationId xmlns:a16="http://schemas.microsoft.com/office/drawing/2014/main" id="{6F42E165-2544-4A64-B384-CA10BEF577E1}"/>
              </a:ext>
            </a:extLst>
          </p:cNvPr>
          <p:cNvSpPr/>
          <p:nvPr/>
        </p:nvSpPr>
        <p:spPr>
          <a:xfrm>
            <a:off x="9835784" y="5980240"/>
            <a:ext cx="832216" cy="612520"/>
          </a:xfrm>
          <a:prstGeom prst="rightArrow">
            <a:avLst/>
          </a:prstGeom>
          <a:solidFill>
            <a:srgbClr val="12759A"/>
          </a:solidFill>
          <a:ln>
            <a:solidFill>
              <a:srgbClr val="1275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nvGrpSpPr>
          <p:cNvPr id="16" name="Group 15">
            <a:extLst>
              <a:ext uri="{FF2B5EF4-FFF2-40B4-BE49-F238E27FC236}">
                <a16:creationId xmlns:a16="http://schemas.microsoft.com/office/drawing/2014/main" id="{2CE0D434-926A-4574-B134-E301098527B4}"/>
              </a:ext>
            </a:extLst>
          </p:cNvPr>
          <p:cNvGrpSpPr/>
          <p:nvPr/>
        </p:nvGrpSpPr>
        <p:grpSpPr>
          <a:xfrm>
            <a:off x="0" y="0"/>
            <a:ext cx="18288000" cy="2060299"/>
            <a:chOff x="0" y="-38100"/>
            <a:chExt cx="5694120" cy="750693"/>
          </a:xfrm>
        </p:grpSpPr>
        <p:sp>
          <p:nvSpPr>
            <p:cNvPr id="18" name="Freeform 19">
              <a:extLst>
                <a:ext uri="{FF2B5EF4-FFF2-40B4-BE49-F238E27FC236}">
                  <a16:creationId xmlns:a16="http://schemas.microsoft.com/office/drawing/2014/main" id="{B68DF82C-FBAF-414C-8EB6-3C8D9D94C42C}"/>
                </a:ext>
              </a:extLst>
            </p:cNvPr>
            <p:cNvSpPr/>
            <p:nvPr/>
          </p:nvSpPr>
          <p:spPr>
            <a:xfrm>
              <a:off x="0" y="90054"/>
              <a:ext cx="5694119" cy="622539"/>
            </a:xfrm>
            <a:custGeom>
              <a:avLst/>
              <a:gdLst/>
              <a:ahLst/>
              <a:cxnLst/>
              <a:rect l="l" t="t" r="r" b="b"/>
              <a:pathLst>
                <a:path w="5694119" h="622539">
                  <a:moveTo>
                    <a:pt x="0" y="0"/>
                  </a:moveTo>
                  <a:lnTo>
                    <a:pt x="5694119" y="0"/>
                  </a:lnTo>
                  <a:lnTo>
                    <a:pt x="5694119" y="622539"/>
                  </a:lnTo>
                  <a:lnTo>
                    <a:pt x="0" y="622539"/>
                  </a:lnTo>
                  <a:close/>
                </a:path>
              </a:pathLst>
            </a:custGeom>
            <a:solidFill>
              <a:srgbClr val="545454"/>
            </a:solidFill>
          </p:spPr>
        </p:sp>
        <p:sp>
          <p:nvSpPr>
            <p:cNvPr id="19" name="TextBox 18">
              <a:extLst>
                <a:ext uri="{FF2B5EF4-FFF2-40B4-BE49-F238E27FC236}">
                  <a16:creationId xmlns:a16="http://schemas.microsoft.com/office/drawing/2014/main" id="{7B47895D-4774-41BD-A5CF-3A9ACE5AEF3A}"/>
                </a:ext>
              </a:extLst>
            </p:cNvPr>
            <p:cNvSpPr txBox="1"/>
            <p:nvPr/>
          </p:nvSpPr>
          <p:spPr>
            <a:xfrm>
              <a:off x="0" y="-38100"/>
              <a:ext cx="5694120" cy="660639"/>
            </a:xfrm>
            <a:prstGeom prst="rect">
              <a:avLst/>
            </a:prstGeom>
          </p:spPr>
          <p:txBody>
            <a:bodyPr lIns="50800" tIns="50800" rIns="50800" bIns="50800" rtlCol="0" anchor="ctr"/>
            <a:lstStyle/>
            <a:p>
              <a:pPr algn="ctr">
                <a:lnSpc>
                  <a:spcPts val="2659"/>
                </a:lnSpc>
                <a:spcBef>
                  <a:spcPct val="0"/>
                </a:spcBef>
              </a:pPr>
              <a:endParaRPr/>
            </a:p>
          </p:txBody>
        </p:sp>
      </p:grpSp>
      <p:sp>
        <p:nvSpPr>
          <p:cNvPr id="20" name="TextBox 19">
            <a:extLst>
              <a:ext uri="{FF2B5EF4-FFF2-40B4-BE49-F238E27FC236}">
                <a16:creationId xmlns:a16="http://schemas.microsoft.com/office/drawing/2014/main" id="{5DEA1D7B-9976-427C-BD92-987B5EB60FB0}"/>
              </a:ext>
            </a:extLst>
          </p:cNvPr>
          <p:cNvSpPr txBox="1"/>
          <p:nvPr/>
        </p:nvSpPr>
        <p:spPr>
          <a:xfrm>
            <a:off x="232718" y="731450"/>
            <a:ext cx="8530282" cy="857927"/>
          </a:xfrm>
          <a:prstGeom prst="rect">
            <a:avLst/>
          </a:prstGeom>
        </p:spPr>
        <p:txBody>
          <a:bodyPr wrap="square" lIns="0" tIns="0" rIns="0" bIns="0" rtlCol="0" anchor="t">
            <a:spAutoFit/>
          </a:bodyPr>
          <a:lstStyle/>
          <a:p>
            <a:pPr>
              <a:lnSpc>
                <a:spcPts val="7000"/>
              </a:lnSpc>
            </a:pPr>
            <a:r>
              <a:rPr lang="en-US" sz="4800" dirty="0">
                <a:solidFill>
                  <a:srgbClr val="FFFFFF"/>
                </a:solidFill>
                <a:latin typeface="League Spartan"/>
                <a:ea typeface="League Spartan"/>
                <a:cs typeface="League Spartan"/>
                <a:sym typeface="League Spartan"/>
              </a:rPr>
              <a:t>5. Customer Segmentation</a:t>
            </a:r>
          </a:p>
        </p:txBody>
      </p:sp>
      <p:graphicFrame>
        <p:nvGraphicFramePr>
          <p:cNvPr id="13" name="Table 12">
            <a:extLst>
              <a:ext uri="{FF2B5EF4-FFF2-40B4-BE49-F238E27FC236}">
                <a16:creationId xmlns:a16="http://schemas.microsoft.com/office/drawing/2014/main" id="{68DEDADC-3306-4CBE-BE80-E66F3FE9A2FB}"/>
              </a:ext>
            </a:extLst>
          </p:cNvPr>
          <p:cNvGraphicFramePr>
            <a:graphicFrameLocks noGrp="1"/>
          </p:cNvGraphicFramePr>
          <p:nvPr>
            <p:extLst>
              <p:ext uri="{D42A27DB-BD31-4B8C-83A1-F6EECF244321}">
                <p14:modId xmlns:p14="http://schemas.microsoft.com/office/powerpoint/2010/main" val="702170087"/>
              </p:ext>
            </p:extLst>
          </p:nvPr>
        </p:nvGraphicFramePr>
        <p:xfrm>
          <a:off x="1066801" y="2925311"/>
          <a:ext cx="8613071" cy="6790189"/>
        </p:xfrm>
        <a:graphic>
          <a:graphicData uri="http://schemas.openxmlformats.org/drawingml/2006/table">
            <a:tbl>
              <a:tblPr firstRow="1" bandRow="1">
                <a:tableStyleId>{5C22544A-7EE6-4342-B048-85BDC9FD1C3A}</a:tableStyleId>
              </a:tblPr>
              <a:tblGrid>
                <a:gridCol w="1447799">
                  <a:extLst>
                    <a:ext uri="{9D8B030D-6E8A-4147-A177-3AD203B41FA5}">
                      <a16:colId xmlns:a16="http://schemas.microsoft.com/office/drawing/2014/main" val="2363944971"/>
                    </a:ext>
                  </a:extLst>
                </a:gridCol>
                <a:gridCol w="2979878">
                  <a:extLst>
                    <a:ext uri="{9D8B030D-6E8A-4147-A177-3AD203B41FA5}">
                      <a16:colId xmlns:a16="http://schemas.microsoft.com/office/drawing/2014/main" val="3866058602"/>
                    </a:ext>
                  </a:extLst>
                </a:gridCol>
                <a:gridCol w="4185394">
                  <a:extLst>
                    <a:ext uri="{9D8B030D-6E8A-4147-A177-3AD203B41FA5}">
                      <a16:colId xmlns:a16="http://schemas.microsoft.com/office/drawing/2014/main" val="3107665561"/>
                    </a:ext>
                  </a:extLst>
                </a:gridCol>
              </a:tblGrid>
              <a:tr h="21087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vi-VN" sz="1200" b="1" dirty="0">
                          <a:solidFill>
                            <a:schemeClr val="bg1"/>
                          </a:solidFill>
                          <a:latin typeface="Blinker" panose="020B0604020202020204" charset="0"/>
                        </a:rPr>
                        <a:t>Segment</a:t>
                      </a:r>
                      <a:endParaRPr lang="vi-VN" sz="1200" b="1" i="0" u="none" strike="noStrike" kern="1200" dirty="0">
                        <a:solidFill>
                          <a:schemeClr val="bg1"/>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2759A"/>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vi-VN" sz="1200" b="1" dirty="0">
                          <a:solidFill>
                            <a:schemeClr val="bg1"/>
                          </a:solidFill>
                          <a:latin typeface="Blinker" panose="020B0604020202020204" charset="0"/>
                        </a:rPr>
                        <a:t>RFM Scores</a:t>
                      </a:r>
                      <a:endParaRPr lang="vi-VN" sz="1200" b="1" i="0" u="none" strike="noStrike" kern="1200" dirty="0">
                        <a:solidFill>
                          <a:schemeClr val="bg1"/>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2759A"/>
                    </a:solidFill>
                  </a:tcPr>
                </a:tc>
                <a:tc>
                  <a:txBody>
                    <a:bodyPr/>
                    <a:lstStyle/>
                    <a:p>
                      <a:pPr algn="ctr"/>
                      <a:r>
                        <a:rPr lang="vi-VN" sz="1200" b="1" dirty="0">
                          <a:solidFill>
                            <a:schemeClr val="bg1"/>
                          </a:solidFill>
                          <a:latin typeface="Blinker" panose="020B0604020202020204" charset="0"/>
                        </a:rPr>
                        <a:t>Activity</a:t>
                      </a:r>
                      <a:endParaRPr lang="vi-VN"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2759A"/>
                    </a:solidFill>
                  </a:tcPr>
                </a:tc>
                <a:extLst>
                  <a:ext uri="{0D108BD9-81ED-4DB2-BD59-A6C34878D82A}">
                    <a16:rowId xmlns:a16="http://schemas.microsoft.com/office/drawing/2014/main" val="2487800345"/>
                  </a:ext>
                </a:extLst>
              </a:tr>
              <a:tr h="346445">
                <a:tc>
                  <a:txBody>
                    <a:bodyPr/>
                    <a:lstStyle/>
                    <a:p>
                      <a:r>
                        <a:rPr lang="vi-VN" sz="1200" dirty="0">
                          <a:latin typeface="Blinker" panose="020B0604020202020204" charset="0"/>
                        </a:rPr>
                        <a:t>Champions</a:t>
                      </a:r>
                      <a:endParaRPr lang="vi-VN"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1200" kern="1200" dirty="0">
                          <a:solidFill>
                            <a:schemeClr val="dk1"/>
                          </a:solidFill>
                          <a:latin typeface="+mn-lt"/>
                          <a:ea typeface="+mn-ea"/>
                          <a:cs typeface="+mn-cs"/>
                        </a:rPr>
                        <a:t>555, 554, 544, 545, 454, 455, 445</a:t>
                      </a:r>
                      <a:endParaRPr lang="vi-VN" sz="1200" kern="1200" dirty="0">
                        <a:solidFill>
                          <a:srgbClr val="1C1733"/>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200" dirty="0">
                          <a:latin typeface="Blinker" panose="020B0604020202020204" charset="0"/>
                        </a:rPr>
                        <a:t>Recently purchased, orders frequently, and spends the most.</a:t>
                      </a:r>
                      <a:r>
                        <a:rPr lang="vi-VN" sz="1200" dirty="0">
                          <a:latin typeface="Blinker" panose="020B0604020202020204" charset="0"/>
                        </a:rPr>
                        <a:t>  </a:t>
                      </a:r>
                      <a:endParaRPr lang="vi-VN" sz="1200" b="0" i="0" u="none" strike="noStrike" kern="1200" dirty="0">
                        <a:solidFill>
                          <a:srgbClr val="1C1733"/>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84061739"/>
                  </a:ext>
                </a:extLst>
              </a:tr>
              <a:tr h="490796">
                <a:tc>
                  <a:txBody>
                    <a:bodyPr/>
                    <a:lstStyle/>
                    <a:p>
                      <a:r>
                        <a:rPr lang="vi-VN" sz="1200" dirty="0">
                          <a:latin typeface="Blinker" panose="020B0604020202020204" charset="0"/>
                        </a:rPr>
                        <a:t>Loyal</a:t>
                      </a:r>
                      <a:endParaRPr lang="vi-VN"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1200" u="none" strike="noStrike" kern="1200" dirty="0">
                          <a:solidFill>
                            <a:schemeClr val="dk1"/>
                          </a:solidFill>
                          <a:effectLst/>
                          <a:latin typeface="+mn-lt"/>
                          <a:ea typeface="+mn-ea"/>
                          <a:cs typeface="+mn-cs"/>
                        </a:rPr>
                        <a:t>543, 444, 435, 355, 354, 345, 344, 335</a:t>
                      </a:r>
                      <a:endParaRPr lang="vi-VN" sz="1200" b="0" i="0" u="none" strike="noStrike" kern="1200" dirty="0">
                        <a:solidFill>
                          <a:srgbClr val="1C1733"/>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200" dirty="0">
                          <a:latin typeface="Blinker" panose="020B0604020202020204" charset="0"/>
                        </a:rPr>
                        <a:t>Regular purchases. Likely to engage in promotional campaigns.</a:t>
                      </a:r>
                    </a:p>
                    <a:p>
                      <a:endParaRPr lang="vi-VN"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09061446"/>
                  </a:ext>
                </a:extLst>
              </a:tr>
              <a:tr h="77949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1200" dirty="0">
                          <a:latin typeface="Blinker" panose="020B0604020202020204" charset="0"/>
                        </a:rPr>
                        <a:t>Potential Loyalist</a:t>
                      </a:r>
                      <a:endParaRPr lang="vi-VN" sz="1200" b="0" i="0" u="none" strike="noStrike" kern="1200" dirty="0">
                        <a:solidFill>
                          <a:srgbClr val="1C1733"/>
                        </a:solidFill>
                        <a:effectLst/>
                        <a:latin typeface="+mn-lt"/>
                        <a:ea typeface="+mn-ea"/>
                        <a:cs typeface="+mn-cs"/>
                      </a:endParaRPr>
                    </a:p>
                    <a:p>
                      <a:endParaRPr lang="vi-VN"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1200" u="none" strike="noStrike" kern="1200" dirty="0">
                          <a:solidFill>
                            <a:schemeClr val="dk1"/>
                          </a:solidFill>
                          <a:effectLst/>
                          <a:latin typeface="+mn-lt"/>
                          <a:ea typeface="+mn-ea"/>
                          <a:cs typeface="+mn-cs"/>
                        </a:rPr>
                        <a:t>553, 551, 552, 541, 542, 533, 532, 531, 452, 451, 442, 441, 431, 453, 433, 432, 423, 353, 352, 351, 342, 341, 333, 323</a:t>
                      </a:r>
                      <a:endParaRPr lang="vi-VN" sz="1200" b="0" i="0" u="none" strike="noStrike" kern="1200" dirty="0">
                        <a:solidFill>
                          <a:srgbClr val="1C1733"/>
                        </a:solidFill>
                        <a:effectLst/>
                        <a:latin typeface="+mn-lt"/>
                        <a:ea typeface="+mn-ea"/>
                        <a:cs typeface="+mn-cs"/>
                      </a:endParaRPr>
                    </a:p>
                    <a:p>
                      <a:endParaRPr lang="vi-VN"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200" dirty="0">
                          <a:latin typeface="Blinker" panose="020B0604020202020204" charset="0"/>
                        </a:rPr>
                        <a:t>Recently purchased and spends well.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21326208"/>
                  </a:ext>
                </a:extLst>
              </a:tr>
              <a:tr h="635148">
                <a:tc>
                  <a:txBody>
                    <a:bodyPr/>
                    <a:lstStyle/>
                    <a:p>
                      <a:r>
                        <a:rPr lang="vi-VN" sz="1200" dirty="0">
                          <a:latin typeface="Blinker" panose="020B0604020202020204" charset="0"/>
                        </a:rPr>
                        <a:t>Promising</a:t>
                      </a:r>
                      <a:endParaRPr lang="vi-VN"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1200" u="none" strike="noStrike" kern="1200" dirty="0">
                          <a:solidFill>
                            <a:schemeClr val="dk1"/>
                          </a:solidFill>
                          <a:effectLst/>
                          <a:latin typeface="+mn-lt"/>
                          <a:ea typeface="+mn-ea"/>
                          <a:cs typeface="+mn-cs"/>
                        </a:rPr>
                        <a:t>525, 524, 523, 522, 521, 515, 514, 513, 425,424, 413,414,415, 315, 314, 313</a:t>
                      </a:r>
                      <a:endParaRPr lang="vi-VN" sz="1200" b="0" i="0" u="none" strike="noStrike" kern="1200" dirty="0">
                        <a:solidFill>
                          <a:srgbClr val="1C1733"/>
                        </a:solidFill>
                        <a:effectLst/>
                        <a:latin typeface="+mn-lt"/>
                        <a:ea typeface="+mn-ea"/>
                        <a:cs typeface="+mn-cs"/>
                      </a:endParaRPr>
                    </a:p>
                    <a:p>
                      <a:endParaRPr lang="vi-VN"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en-US" sz="1200" dirty="0">
                          <a:latin typeface="Blinker" panose="020B0604020202020204" charset="0"/>
                        </a:rPr>
                        <a:t>Fairly regular customers. Spend often but their last purchase was a few weeks ago.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55690230"/>
                  </a:ext>
                </a:extLst>
              </a:tr>
              <a:tr h="49079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1200" dirty="0">
                          <a:latin typeface="Blinker" panose="020B0604020202020204" charset="0"/>
                        </a:rPr>
                        <a:t>New Customers</a:t>
                      </a:r>
                      <a:endParaRPr lang="vi-VN" sz="1200" b="0" i="0" u="none" strike="noStrike" kern="1200" dirty="0">
                        <a:solidFill>
                          <a:srgbClr val="1C1733"/>
                        </a:solidFill>
                        <a:effectLst/>
                        <a:latin typeface="+mn-lt"/>
                        <a:ea typeface="+mn-ea"/>
                        <a:cs typeface="+mn-cs"/>
                      </a:endParaRPr>
                    </a:p>
                    <a:p>
                      <a:endParaRPr lang="vi-VN"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1200" u="none" strike="noStrike" kern="1200" dirty="0">
                          <a:solidFill>
                            <a:schemeClr val="dk1"/>
                          </a:solidFill>
                          <a:effectLst/>
                          <a:latin typeface="+mn-lt"/>
                          <a:ea typeface="+mn-ea"/>
                          <a:cs typeface="+mn-cs"/>
                        </a:rPr>
                        <a:t>512, 511, 422, 421, 412, 411, 311</a:t>
                      </a:r>
                      <a:endParaRPr lang="vi-VN" sz="1200" b="0" i="0" u="none" strike="noStrike" kern="1200" dirty="0">
                        <a:solidFill>
                          <a:srgbClr val="1C1733"/>
                        </a:solidFill>
                        <a:effectLst/>
                        <a:latin typeface="+mn-lt"/>
                        <a:ea typeface="+mn-ea"/>
                        <a:cs typeface="+mn-cs"/>
                      </a:endParaRPr>
                    </a:p>
                    <a:p>
                      <a:endParaRPr lang="vi-VN"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vi-VN" sz="1200" dirty="0"/>
                        <a:t>New customers.</a:t>
                      </a:r>
                    </a:p>
                    <a:p>
                      <a:endParaRPr lang="vi-VN"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40676847"/>
                  </a:ext>
                </a:extLst>
              </a:tr>
              <a:tr h="49079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1200" dirty="0">
                          <a:latin typeface="Blinker" panose="020B0604020202020204" charset="0"/>
                        </a:rPr>
                        <a:t>Need Attention</a:t>
                      </a:r>
                      <a:endParaRPr lang="vi-VN" sz="1200" b="0" i="0" u="none" strike="noStrike" kern="1200" dirty="0">
                        <a:solidFill>
                          <a:srgbClr val="1C1733"/>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1200" u="none" strike="noStrike" kern="1200" dirty="0">
                          <a:solidFill>
                            <a:schemeClr val="dk1"/>
                          </a:solidFill>
                          <a:effectLst/>
                          <a:latin typeface="+mn-lt"/>
                          <a:ea typeface="+mn-ea"/>
                          <a:cs typeface="+mn-cs"/>
                        </a:rPr>
                        <a:t>535, 534, 443, 434, 343, 334, 325, 324</a:t>
                      </a:r>
                      <a:endParaRPr lang="vi-VN" sz="1200" b="0" i="0" u="none" strike="noStrike" kern="1200" dirty="0">
                        <a:solidFill>
                          <a:srgbClr val="1C1733"/>
                        </a:solidFill>
                        <a:effectLst/>
                        <a:latin typeface="+mn-lt"/>
                        <a:ea typeface="+mn-ea"/>
                        <a:cs typeface="+mn-cs"/>
                      </a:endParaRPr>
                    </a:p>
                    <a:p>
                      <a:endParaRPr lang="vi-VN"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200" dirty="0">
                          <a:latin typeface="Blinker" panose="020B0604020202020204" charset="0"/>
                        </a:rPr>
                        <a:t>Customers with potential, their last purchase was about a month ago.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06122554"/>
                  </a:ext>
                </a:extLst>
              </a:tr>
              <a:tr h="49079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1200" dirty="0">
                          <a:latin typeface="Blinker" panose="020B0604020202020204" charset="0"/>
                        </a:rPr>
                        <a:t>About To Sleep</a:t>
                      </a:r>
                      <a:endParaRPr lang="vi-VN" sz="1200" b="0" i="0" u="none" strike="noStrike" kern="1200" dirty="0">
                        <a:solidFill>
                          <a:srgbClr val="1C1733"/>
                        </a:solidFill>
                        <a:effectLst/>
                        <a:latin typeface="+mn-lt"/>
                        <a:ea typeface="+mn-ea"/>
                        <a:cs typeface="+mn-cs"/>
                      </a:endParaRPr>
                    </a:p>
                    <a:p>
                      <a:endParaRPr lang="vi-VN"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1200" u="none" strike="noStrike" kern="1200" dirty="0">
                          <a:solidFill>
                            <a:schemeClr val="dk1"/>
                          </a:solidFill>
                          <a:effectLst/>
                          <a:latin typeface="+mn-lt"/>
                          <a:ea typeface="+mn-ea"/>
                          <a:cs typeface="+mn-cs"/>
                        </a:rPr>
                        <a:t>331, 321, 312, 221, 213, 231, 241, 251</a:t>
                      </a:r>
                      <a:endParaRPr lang="vi-VN" sz="1200" b="0" i="0" u="none" strike="noStrike" kern="1200" dirty="0">
                        <a:solidFill>
                          <a:srgbClr val="1C1733"/>
                        </a:solidFill>
                        <a:effectLst/>
                        <a:latin typeface="+mn-lt"/>
                        <a:ea typeface="+mn-ea"/>
                        <a:cs typeface="+mn-cs"/>
                      </a:endParaRPr>
                    </a:p>
                    <a:p>
                      <a:endParaRPr lang="vi-VN"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200" dirty="0">
                          <a:latin typeface="Blinker" panose="020B0604020202020204" charset="0"/>
                        </a:rPr>
                        <a:t>Casual customers, haven't purchased in a while.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5701603"/>
                  </a:ext>
                </a:extLst>
              </a:tr>
              <a:tr h="77949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1200" dirty="0">
                          <a:latin typeface="Blinker" panose="020B0604020202020204" charset="0"/>
                        </a:rPr>
                        <a:t>At Risk</a:t>
                      </a:r>
                      <a:endParaRPr lang="vi-VN" sz="1200" b="0" i="0" u="none" strike="noStrike" kern="1200" dirty="0">
                        <a:solidFill>
                          <a:srgbClr val="1C1733"/>
                        </a:solidFill>
                        <a:effectLst/>
                        <a:latin typeface="+mn-lt"/>
                        <a:ea typeface="+mn-ea"/>
                        <a:cs typeface="+mn-cs"/>
                      </a:endParaRPr>
                    </a:p>
                    <a:p>
                      <a:endParaRPr lang="vi-VN"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1200" u="none" strike="noStrike" kern="1200" dirty="0">
                          <a:solidFill>
                            <a:schemeClr val="dk1"/>
                          </a:solidFill>
                          <a:effectLst/>
                          <a:latin typeface="+mn-lt"/>
                          <a:ea typeface="+mn-ea"/>
                          <a:cs typeface="+mn-cs"/>
                        </a:rPr>
                        <a:t>255, 254, 245, 244, 253, 252, 243, 242, 235, 234, 225, 224, 153, 152, 145, 143, 142, 135, 134, 133, 125, 124</a:t>
                      </a:r>
                      <a:endParaRPr lang="vi-VN" sz="1200" b="0" i="0" u="none" strike="noStrike" kern="1200" dirty="0">
                        <a:solidFill>
                          <a:srgbClr val="1C1733"/>
                        </a:solidFill>
                        <a:effectLst/>
                        <a:latin typeface="+mn-lt"/>
                        <a:ea typeface="+mn-ea"/>
                        <a:cs typeface="+mn-cs"/>
                      </a:endParaRPr>
                    </a:p>
                    <a:p>
                      <a:endParaRPr lang="vi-VN"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200" dirty="0">
                          <a:latin typeface="Blinker" panose="020B0604020202020204" charset="0"/>
                        </a:rPr>
                        <a:t>Similar to "Cannot lose them but losing," with lower spend and frequency.</a:t>
                      </a:r>
                    </a:p>
                    <a:p>
                      <a:endParaRPr lang="vi-VN"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51869390"/>
                  </a:ext>
                </a:extLst>
              </a:tr>
              <a:tr h="49205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1200" dirty="0">
                          <a:latin typeface="Blinker" panose="020B0604020202020204" charset="0"/>
                        </a:rPr>
                        <a:t>Cannot Lose Them</a:t>
                      </a:r>
                      <a:endParaRPr lang="vi-VN" sz="1200" b="0" i="0" u="none" strike="noStrike" kern="1200" dirty="0">
                        <a:solidFill>
                          <a:srgbClr val="1C1733"/>
                        </a:solidFill>
                        <a:effectLst/>
                        <a:latin typeface="+mn-lt"/>
                        <a:ea typeface="+mn-ea"/>
                        <a:cs typeface="+mn-cs"/>
                      </a:endParaRPr>
                    </a:p>
                    <a:p>
                      <a:endParaRPr lang="vi-VN"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1200" u="none" strike="noStrike" kern="1200" dirty="0">
                          <a:solidFill>
                            <a:schemeClr val="dk1"/>
                          </a:solidFill>
                          <a:effectLst/>
                          <a:latin typeface="+mn-lt"/>
                          <a:ea typeface="+mn-ea"/>
                          <a:cs typeface="+mn-cs"/>
                        </a:rPr>
                        <a:t>155, 154, 144, 214,215,115, 114, 113</a:t>
                      </a:r>
                      <a:endParaRPr lang="vi-VN" sz="1200" b="0" i="0" u="none" strike="noStrike" kern="1200" dirty="0">
                        <a:solidFill>
                          <a:srgbClr val="1C1733"/>
                        </a:solidFill>
                        <a:effectLst/>
                        <a:latin typeface="+mn-lt"/>
                        <a:ea typeface="+mn-ea"/>
                        <a:cs typeface="+mn-cs"/>
                      </a:endParaRPr>
                    </a:p>
                    <a:p>
                      <a:endParaRPr lang="vi-VN"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200" dirty="0">
                          <a:latin typeface="Blinker" panose="020B0604020202020204" charset="0"/>
                        </a:rPr>
                        <a:t>Used to place orders most frequently and spend highly but haven't returned in a while.</a:t>
                      </a:r>
                    </a:p>
                    <a:p>
                      <a:endParaRPr lang="vi-VN"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15823308"/>
                  </a:ext>
                </a:extLst>
              </a:tr>
              <a:tr h="63514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1200" dirty="0">
                          <a:latin typeface="Blinker" panose="020B0604020202020204" charset="0"/>
                        </a:rPr>
                        <a:t>Hibernating Customers</a:t>
                      </a:r>
                      <a:endParaRPr lang="vi-VN" sz="1200" b="0" i="0" u="none" strike="noStrike" kern="1200" dirty="0">
                        <a:solidFill>
                          <a:srgbClr val="1C1733"/>
                        </a:solidFill>
                        <a:effectLst/>
                        <a:latin typeface="+mn-lt"/>
                        <a:ea typeface="+mn-ea"/>
                        <a:cs typeface="+mn-cs"/>
                      </a:endParaRPr>
                    </a:p>
                    <a:p>
                      <a:endParaRPr lang="vi-VN"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1200" u="none" strike="noStrike" kern="1200" dirty="0">
                          <a:solidFill>
                            <a:schemeClr val="dk1"/>
                          </a:solidFill>
                          <a:effectLst/>
                          <a:latin typeface="+mn-lt"/>
                          <a:ea typeface="+mn-ea"/>
                          <a:cs typeface="+mn-cs"/>
                        </a:rPr>
                        <a:t>332, 322, 233, 232, 223, 222, 132, 123, 122, 212, 211</a:t>
                      </a:r>
                      <a:endParaRPr lang="vi-VN" sz="1200" b="0" i="0" u="none" strike="noStrike" kern="1200" dirty="0">
                        <a:solidFill>
                          <a:srgbClr val="1C1733"/>
                        </a:solidFill>
                        <a:effectLst/>
                        <a:latin typeface="+mn-lt"/>
                        <a:ea typeface="+mn-ea"/>
                        <a:cs typeface="+mn-cs"/>
                      </a:endParaRPr>
                    </a:p>
                    <a:p>
                      <a:endParaRPr lang="vi-VN"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200" dirty="0">
                          <a:latin typeface="Blinker" panose="020B0604020202020204" charset="0"/>
                        </a:rPr>
                        <a:t>Last purchase was a long time ago, but in the past four weeks, they have visited the website or opened emails.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28869613"/>
                  </a:ext>
                </a:extLst>
              </a:tr>
              <a:tr h="63514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1200" dirty="0">
                          <a:latin typeface="Blinker" panose="020B0604020202020204" charset="0"/>
                        </a:rPr>
                        <a:t>Lost Customers</a:t>
                      </a:r>
                      <a:endParaRPr lang="vi-VN" sz="1200" b="0" i="0" u="none" strike="noStrike" kern="1200" dirty="0">
                        <a:solidFill>
                          <a:srgbClr val="1C1733"/>
                        </a:solidFill>
                        <a:effectLst/>
                        <a:latin typeface="+mn-lt"/>
                        <a:ea typeface="+mn-ea"/>
                        <a:cs typeface="+mn-cs"/>
                      </a:endParaRPr>
                    </a:p>
                    <a:p>
                      <a:endParaRPr lang="vi-VN"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1200" u="none" strike="noStrike" kern="1200" dirty="0">
                          <a:solidFill>
                            <a:schemeClr val="dk1"/>
                          </a:solidFill>
                          <a:effectLst/>
                          <a:latin typeface="+mn-lt"/>
                          <a:ea typeface="+mn-ea"/>
                          <a:cs typeface="+mn-cs"/>
                        </a:rPr>
                        <a:t>111, 112, 121, 131,141,151</a:t>
                      </a:r>
                      <a:endParaRPr lang="vi-VN" sz="1200" b="0" i="0" u="none" strike="noStrike" kern="1200" dirty="0">
                        <a:solidFill>
                          <a:srgbClr val="1C1733"/>
                        </a:solidFill>
                        <a:effectLst/>
                        <a:latin typeface="+mn-lt"/>
                        <a:ea typeface="+mn-ea"/>
                        <a:cs typeface="+mn-cs"/>
                      </a:endParaRPr>
                    </a:p>
                    <a:p>
                      <a:endParaRPr lang="vi-VN"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200" dirty="0">
                          <a:latin typeface="Blinker" panose="020B0604020202020204" charset="0"/>
                        </a:rPr>
                        <a:t>Their last purchase was the closest among lost customers but showed no activity in the past four weeks.</a:t>
                      </a:r>
                    </a:p>
                    <a:p>
                      <a:endParaRPr lang="vi-VN"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37352677"/>
                  </a:ext>
                </a:extLst>
              </a:tr>
            </a:tbl>
          </a:graphicData>
        </a:graphic>
      </p:graphicFrame>
    </p:spTree>
    <p:extLst>
      <p:ext uri="{BB962C8B-B14F-4D97-AF65-F5344CB8AC3E}">
        <p14:creationId xmlns:p14="http://schemas.microsoft.com/office/powerpoint/2010/main" val="5254572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FBC5E02E-F7FB-4457-BBE7-580F48094D77}"/>
              </a:ext>
            </a:extLst>
          </p:cNvPr>
          <p:cNvSpPr/>
          <p:nvPr/>
        </p:nvSpPr>
        <p:spPr>
          <a:xfrm>
            <a:off x="8838311" y="3404618"/>
            <a:ext cx="8838704" cy="3415282"/>
          </a:xfrm>
          <a:prstGeom prst="roundRect">
            <a:avLst>
              <a:gd name="adj" fmla="val 10465"/>
            </a:avLst>
          </a:prstGeom>
          <a:solidFill>
            <a:srgbClr val="FFFFFF"/>
          </a:solidFill>
          <a:ln>
            <a:solidFill>
              <a:srgbClr val="1275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nvGrpSpPr>
          <p:cNvPr id="29" name="Group 18">
            <a:extLst>
              <a:ext uri="{FF2B5EF4-FFF2-40B4-BE49-F238E27FC236}">
                <a16:creationId xmlns:a16="http://schemas.microsoft.com/office/drawing/2014/main" id="{C1878A66-C7C9-4D01-80A8-437C8350CF69}"/>
              </a:ext>
            </a:extLst>
          </p:cNvPr>
          <p:cNvGrpSpPr/>
          <p:nvPr/>
        </p:nvGrpSpPr>
        <p:grpSpPr>
          <a:xfrm>
            <a:off x="0" y="-117199"/>
            <a:ext cx="18288000" cy="2060299"/>
            <a:chOff x="0" y="-38100"/>
            <a:chExt cx="5694120" cy="750693"/>
          </a:xfrm>
        </p:grpSpPr>
        <p:sp>
          <p:nvSpPr>
            <p:cNvPr id="30" name="Freeform 19">
              <a:extLst>
                <a:ext uri="{FF2B5EF4-FFF2-40B4-BE49-F238E27FC236}">
                  <a16:creationId xmlns:a16="http://schemas.microsoft.com/office/drawing/2014/main" id="{337546D8-0893-465B-8C44-8D6E569837FB}"/>
                </a:ext>
              </a:extLst>
            </p:cNvPr>
            <p:cNvSpPr/>
            <p:nvPr/>
          </p:nvSpPr>
          <p:spPr>
            <a:xfrm>
              <a:off x="0" y="90054"/>
              <a:ext cx="5694119" cy="622539"/>
            </a:xfrm>
            <a:custGeom>
              <a:avLst/>
              <a:gdLst/>
              <a:ahLst/>
              <a:cxnLst/>
              <a:rect l="l" t="t" r="r" b="b"/>
              <a:pathLst>
                <a:path w="5694119" h="622539">
                  <a:moveTo>
                    <a:pt x="0" y="0"/>
                  </a:moveTo>
                  <a:lnTo>
                    <a:pt x="5694119" y="0"/>
                  </a:lnTo>
                  <a:lnTo>
                    <a:pt x="5694119" y="622539"/>
                  </a:lnTo>
                  <a:lnTo>
                    <a:pt x="0" y="622539"/>
                  </a:lnTo>
                  <a:close/>
                </a:path>
              </a:pathLst>
            </a:custGeom>
            <a:solidFill>
              <a:srgbClr val="545454"/>
            </a:solidFill>
          </p:spPr>
        </p:sp>
        <p:sp>
          <p:nvSpPr>
            <p:cNvPr id="31" name="TextBox 20">
              <a:extLst>
                <a:ext uri="{FF2B5EF4-FFF2-40B4-BE49-F238E27FC236}">
                  <a16:creationId xmlns:a16="http://schemas.microsoft.com/office/drawing/2014/main" id="{3760E00C-CC91-4FA5-96EE-DA8850801A09}"/>
                </a:ext>
              </a:extLst>
            </p:cNvPr>
            <p:cNvSpPr txBox="1"/>
            <p:nvPr/>
          </p:nvSpPr>
          <p:spPr>
            <a:xfrm>
              <a:off x="0" y="-38100"/>
              <a:ext cx="5694120" cy="660639"/>
            </a:xfrm>
            <a:prstGeom prst="rect">
              <a:avLst/>
            </a:prstGeom>
          </p:spPr>
          <p:txBody>
            <a:bodyPr lIns="50800" tIns="50800" rIns="50800" bIns="50800" rtlCol="0" anchor="ctr"/>
            <a:lstStyle/>
            <a:p>
              <a:pPr algn="ctr">
                <a:lnSpc>
                  <a:spcPts val="2659"/>
                </a:lnSpc>
                <a:spcBef>
                  <a:spcPct val="0"/>
                </a:spcBef>
              </a:pPr>
              <a:endParaRPr/>
            </a:p>
          </p:txBody>
        </p:sp>
      </p:grpSp>
      <p:grpSp>
        <p:nvGrpSpPr>
          <p:cNvPr id="2" name="Google Shape;486;p3">
            <a:extLst>
              <a:ext uri="{FF2B5EF4-FFF2-40B4-BE49-F238E27FC236}">
                <a16:creationId xmlns:a16="http://schemas.microsoft.com/office/drawing/2014/main" id="{CF71F8EE-F845-4953-B303-70323B029C9A}"/>
              </a:ext>
            </a:extLst>
          </p:cNvPr>
          <p:cNvGrpSpPr/>
          <p:nvPr/>
        </p:nvGrpSpPr>
        <p:grpSpPr>
          <a:xfrm>
            <a:off x="8788503" y="9369341"/>
            <a:ext cx="710989" cy="591484"/>
            <a:chOff x="4382679" y="4319018"/>
            <a:chExt cx="378645" cy="316095"/>
          </a:xfrm>
        </p:grpSpPr>
        <p:sp>
          <p:nvSpPr>
            <p:cNvPr id="3" name="Google Shape;487;p3">
              <a:hlinkClick r:id="" action="ppaction://hlinkshowjump?jump=nextslide"/>
              <a:extLst>
                <a:ext uri="{FF2B5EF4-FFF2-40B4-BE49-F238E27FC236}">
                  <a16:creationId xmlns:a16="http://schemas.microsoft.com/office/drawing/2014/main" id="{4E77AF99-AE53-46CF-B78F-D124398DEC89}"/>
                </a:ext>
              </a:extLst>
            </p:cNvPr>
            <p:cNvSpPr/>
            <p:nvPr/>
          </p:nvSpPr>
          <p:spPr>
            <a:xfrm>
              <a:off x="4382679" y="4442791"/>
              <a:ext cx="378645" cy="192322"/>
            </a:xfrm>
            <a:custGeom>
              <a:avLst/>
              <a:gdLst/>
              <a:ahLst/>
              <a:cxnLst/>
              <a:rect l="l" t="t" r="r" b="b"/>
              <a:pathLst>
                <a:path w="23610" h="11992" extrusionOk="0">
                  <a:moveTo>
                    <a:pt x="0" y="0"/>
                  </a:moveTo>
                  <a:lnTo>
                    <a:pt x="11993" y="11992"/>
                  </a:lnTo>
                  <a:lnTo>
                    <a:pt x="23610" y="375"/>
                  </a:lnTo>
                </a:path>
              </a:pathLst>
            </a:custGeom>
            <a:noFill/>
            <a:ln w="38100" cap="flat" cmpd="sng">
              <a:solidFill>
                <a:srgbClr val="12759A"/>
              </a:solidFill>
              <a:prstDash val="solid"/>
              <a:round/>
              <a:headEnd type="none" w="sm" len="sm"/>
              <a:tailEnd type="none" w="sm" len="sm"/>
            </a:ln>
          </p:spPr>
        </p:sp>
        <p:sp>
          <p:nvSpPr>
            <p:cNvPr id="4" name="Google Shape;488;p3">
              <a:hlinkClick r:id="" action="ppaction://hlinkshowjump?jump=nextslide"/>
              <a:extLst>
                <a:ext uri="{FF2B5EF4-FFF2-40B4-BE49-F238E27FC236}">
                  <a16:creationId xmlns:a16="http://schemas.microsoft.com/office/drawing/2014/main" id="{830933B1-723E-49EB-9132-BE13C478442B}"/>
                </a:ext>
              </a:extLst>
            </p:cNvPr>
            <p:cNvSpPr/>
            <p:nvPr/>
          </p:nvSpPr>
          <p:spPr>
            <a:xfrm>
              <a:off x="4382679" y="4319018"/>
              <a:ext cx="378645" cy="192322"/>
            </a:xfrm>
            <a:custGeom>
              <a:avLst/>
              <a:gdLst/>
              <a:ahLst/>
              <a:cxnLst/>
              <a:rect l="l" t="t" r="r" b="b"/>
              <a:pathLst>
                <a:path w="23610" h="11992" extrusionOk="0">
                  <a:moveTo>
                    <a:pt x="0" y="0"/>
                  </a:moveTo>
                  <a:lnTo>
                    <a:pt x="11993" y="11992"/>
                  </a:lnTo>
                  <a:lnTo>
                    <a:pt x="23610" y="375"/>
                  </a:lnTo>
                </a:path>
              </a:pathLst>
            </a:custGeom>
            <a:noFill/>
            <a:ln w="38100" cap="flat" cmpd="sng">
              <a:solidFill>
                <a:srgbClr val="12759A"/>
              </a:solidFill>
              <a:prstDash val="solid"/>
              <a:round/>
              <a:headEnd type="none" w="sm" len="sm"/>
              <a:tailEnd type="none" w="sm" len="sm"/>
            </a:ln>
          </p:spPr>
        </p:sp>
      </p:grpSp>
      <p:sp>
        <p:nvSpPr>
          <p:cNvPr id="6" name="TextBox 15">
            <a:extLst>
              <a:ext uri="{FF2B5EF4-FFF2-40B4-BE49-F238E27FC236}">
                <a16:creationId xmlns:a16="http://schemas.microsoft.com/office/drawing/2014/main" id="{322BD5BE-AC71-456B-B91F-EF8E1CA20888}"/>
              </a:ext>
            </a:extLst>
          </p:cNvPr>
          <p:cNvSpPr txBox="1"/>
          <p:nvPr/>
        </p:nvSpPr>
        <p:spPr>
          <a:xfrm>
            <a:off x="825996" y="4130743"/>
            <a:ext cx="2286000" cy="786754"/>
          </a:xfrm>
          <a:prstGeom prst="rect">
            <a:avLst/>
          </a:prstGeom>
        </p:spPr>
        <p:txBody>
          <a:bodyPr wrap="square" lIns="0" tIns="0" rIns="0" bIns="0" rtlCol="0" anchor="t">
            <a:spAutoFit/>
          </a:bodyPr>
          <a:lstStyle/>
          <a:p>
            <a:pPr algn="ctr">
              <a:lnSpc>
                <a:spcPts val="4909"/>
              </a:lnSpc>
            </a:pPr>
            <a:r>
              <a:rPr lang="en-US" sz="8200" dirty="0">
                <a:solidFill>
                  <a:srgbClr val="12759A"/>
                </a:solidFill>
                <a:latin typeface="League Spartan"/>
                <a:ea typeface="League Spartan"/>
                <a:cs typeface="League Spartan"/>
                <a:sym typeface="League Spartan"/>
              </a:rPr>
              <a:t>06</a:t>
            </a:r>
          </a:p>
        </p:txBody>
      </p:sp>
      <p:sp>
        <p:nvSpPr>
          <p:cNvPr id="16" name="TextBox 22">
            <a:extLst>
              <a:ext uri="{FF2B5EF4-FFF2-40B4-BE49-F238E27FC236}">
                <a16:creationId xmlns:a16="http://schemas.microsoft.com/office/drawing/2014/main" id="{2B017171-61AC-49DE-A279-920EF27E1AC3}"/>
              </a:ext>
            </a:extLst>
          </p:cNvPr>
          <p:cNvSpPr txBox="1"/>
          <p:nvPr/>
        </p:nvSpPr>
        <p:spPr>
          <a:xfrm>
            <a:off x="1516127" y="752175"/>
            <a:ext cx="3531945" cy="672162"/>
          </a:xfrm>
          <a:prstGeom prst="rect">
            <a:avLst/>
          </a:prstGeom>
        </p:spPr>
        <p:txBody>
          <a:bodyPr lIns="0" tIns="0" rIns="0" bIns="0" rtlCol="0" anchor="t">
            <a:spAutoFit/>
          </a:bodyPr>
          <a:lstStyle/>
          <a:p>
            <a:pPr algn="l">
              <a:lnSpc>
                <a:spcPts val="5476"/>
              </a:lnSpc>
            </a:pPr>
            <a:r>
              <a:rPr lang="en-US" sz="3911" dirty="0">
                <a:solidFill>
                  <a:srgbClr val="FFFFFF"/>
                </a:solidFill>
                <a:latin typeface="Blinker"/>
                <a:ea typeface="Blinker"/>
                <a:cs typeface="Blinker"/>
                <a:sym typeface="Blinker"/>
              </a:rPr>
              <a:t>E-Commerce</a:t>
            </a:r>
          </a:p>
        </p:txBody>
      </p:sp>
      <p:pic>
        <p:nvPicPr>
          <p:cNvPr id="17" name="Picture 16">
            <a:extLst>
              <a:ext uri="{FF2B5EF4-FFF2-40B4-BE49-F238E27FC236}">
                <a16:creationId xmlns:a16="http://schemas.microsoft.com/office/drawing/2014/main" id="{3F680515-FEE8-45AD-8BF4-18C29FB36A7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1000" y="571500"/>
            <a:ext cx="1106539" cy="1106539"/>
          </a:xfrm>
          <a:prstGeom prst="rect">
            <a:avLst/>
          </a:prstGeom>
        </p:spPr>
      </p:pic>
      <p:sp>
        <p:nvSpPr>
          <p:cNvPr id="28" name="Freeform 32">
            <a:extLst>
              <a:ext uri="{FF2B5EF4-FFF2-40B4-BE49-F238E27FC236}">
                <a16:creationId xmlns:a16="http://schemas.microsoft.com/office/drawing/2014/main" id="{92BC2472-0854-49E1-9461-758FAA5BB325}"/>
              </a:ext>
            </a:extLst>
          </p:cNvPr>
          <p:cNvSpPr/>
          <p:nvPr/>
        </p:nvSpPr>
        <p:spPr>
          <a:xfrm>
            <a:off x="-537367" y="9043168"/>
            <a:ext cx="1540171" cy="1243831"/>
          </a:xfrm>
          <a:custGeom>
            <a:avLst/>
            <a:gdLst/>
            <a:ahLst/>
            <a:cxnLst/>
            <a:rect l="l" t="t" r="r" b="b"/>
            <a:pathLst>
              <a:path w="3292689" h="2992231">
                <a:moveTo>
                  <a:pt x="0" y="0"/>
                </a:moveTo>
                <a:lnTo>
                  <a:pt x="3292689" y="0"/>
                </a:lnTo>
                <a:lnTo>
                  <a:pt x="3292689" y="2992231"/>
                </a:lnTo>
                <a:lnTo>
                  <a:pt x="0" y="299223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TextBox 4">
            <a:extLst>
              <a:ext uri="{FF2B5EF4-FFF2-40B4-BE49-F238E27FC236}">
                <a16:creationId xmlns:a16="http://schemas.microsoft.com/office/drawing/2014/main" id="{CE8085C6-D5DE-4BE6-83FC-108FA014064E}"/>
              </a:ext>
            </a:extLst>
          </p:cNvPr>
          <p:cNvSpPr txBox="1"/>
          <p:nvPr/>
        </p:nvSpPr>
        <p:spPr>
          <a:xfrm>
            <a:off x="1143000" y="4856083"/>
            <a:ext cx="10820400" cy="1354217"/>
          </a:xfrm>
          <a:prstGeom prst="rect">
            <a:avLst/>
          </a:prstGeom>
          <a:noFill/>
        </p:spPr>
        <p:txBody>
          <a:bodyPr wrap="square" rtlCol="0">
            <a:spAutoFit/>
          </a:bodyPr>
          <a:lstStyle/>
          <a:p>
            <a:r>
              <a:rPr lang="en-US" sz="8200" dirty="0">
                <a:solidFill>
                  <a:srgbClr val="12759A"/>
                </a:solidFill>
                <a:latin typeface="League Spartan" panose="020B0604020202020204" charset="0"/>
              </a:rPr>
              <a:t>Cross Sell</a:t>
            </a:r>
            <a:endParaRPr lang="vi-VN" sz="8200" dirty="0">
              <a:solidFill>
                <a:srgbClr val="12759A"/>
              </a:solidFill>
            </a:endParaRPr>
          </a:p>
        </p:txBody>
      </p:sp>
      <p:sp>
        <p:nvSpPr>
          <p:cNvPr id="8" name="AutoShape 4" descr="How to prepare your data for machine learning? Quick tips explained!">
            <a:extLst>
              <a:ext uri="{FF2B5EF4-FFF2-40B4-BE49-F238E27FC236}">
                <a16:creationId xmlns:a16="http://schemas.microsoft.com/office/drawing/2014/main" id="{0EF807FD-5184-4A53-A323-EBA10FC5F1C8}"/>
              </a:ext>
            </a:extLst>
          </p:cNvPr>
          <p:cNvSpPr>
            <a:spLocks noChangeAspect="1" noChangeArrowheads="1"/>
          </p:cNvSpPr>
          <p:nvPr/>
        </p:nvSpPr>
        <p:spPr bwMode="auto">
          <a:xfrm>
            <a:off x="8991600" y="4991100"/>
            <a:ext cx="4800600" cy="48006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vi-VN"/>
          </a:p>
        </p:txBody>
      </p:sp>
      <p:sp>
        <p:nvSpPr>
          <p:cNvPr id="9" name="AutoShape 6" descr="What is Data Preparation">
            <a:extLst>
              <a:ext uri="{FF2B5EF4-FFF2-40B4-BE49-F238E27FC236}">
                <a16:creationId xmlns:a16="http://schemas.microsoft.com/office/drawing/2014/main" id="{C0EA1C80-6DB0-4521-977C-69859407C3BA}"/>
              </a:ext>
            </a:extLst>
          </p:cNvPr>
          <p:cNvSpPr>
            <a:spLocks noChangeAspect="1" noChangeArrowheads="1"/>
          </p:cNvSpPr>
          <p:nvPr/>
        </p:nvSpPr>
        <p:spPr bwMode="auto">
          <a:xfrm>
            <a:off x="8991600" y="49911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vi-VN"/>
          </a:p>
        </p:txBody>
      </p:sp>
      <p:pic>
        <p:nvPicPr>
          <p:cNvPr id="7170" name="Picture 2" descr="Cross-sell là gì? Những điều bạn cần biết để tăng doanh số">
            <a:extLst>
              <a:ext uri="{FF2B5EF4-FFF2-40B4-BE49-F238E27FC236}">
                <a16:creationId xmlns:a16="http://schemas.microsoft.com/office/drawing/2014/main" id="{DB999471-EBF8-4A9F-A030-76C0D1767EF6}"/>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9769" b="89717" l="2114" r="99868">
                        <a14:foregroundMark x1="2114" y1="25193" x2="10172" y2="23650"/>
                        <a14:foregroundMark x1="10172" y1="23650" x2="52444" y2="27249"/>
                        <a14:foregroundMark x1="52444" y1="27249" x2="70542" y2="25707"/>
                        <a14:foregroundMark x1="70542" y1="25707" x2="78336" y2="28535"/>
                        <a14:foregroundMark x1="78336" y1="28535" x2="69089" y2="42931"/>
                        <a14:foregroundMark x1="69089" y1="42931" x2="24439" y2="75835"/>
                        <a14:foregroundMark x1="24439" y1="75835" x2="78071" y2="47815"/>
                        <a14:foregroundMark x1="78071" y1="47815" x2="38177" y2="71465"/>
                        <a14:foregroundMark x1="38177" y1="71465" x2="70674" y2="60411"/>
                        <a14:foregroundMark x1="70674" y1="60411" x2="66975" y2="67352"/>
                        <a14:foregroundMark x1="69617" y1="33933" x2="17437" y2="47044"/>
                        <a14:foregroundMark x1="10172" y1="35733" x2="82431" y2="62982"/>
                        <a14:foregroundMark x1="82431" y1="62982" x2="82563" y2="63239"/>
                        <a14:foregroundMark x1="66579" y1="42674" x2="51255" y2="44987"/>
                        <a14:foregroundMark x1="51255" y1="44987" x2="48481" y2="47815"/>
                        <a14:foregroundMark x1="39234" y1="76864" x2="99868" y2="71979"/>
                        <a14:foregroundMark x1="99868" y1="71979" x2="99868" y2="71979"/>
                        <a14:foregroundMark x1="38441" y1="41902" x2="7794" y2="73522"/>
                        <a14:foregroundMark x1="7794" y1="73522" x2="7530" y2="75064"/>
                        <a14:foregroundMark x1="55086" y1="44216" x2="78600" y2="51928"/>
                        <a14:foregroundMark x1="79392" y1="28792" x2="87715" y2="32391"/>
                        <a14:foregroundMark x1="87715" y1="32391" x2="90225" y2="45244"/>
                        <a14:foregroundMark x1="90225" y1="45244" x2="90225" y2="71722"/>
                        <a14:foregroundMark x1="90225" y1="27506" x2="91017" y2="73522"/>
                        <a14:foregroundMark x1="91017" y1="73522" x2="90357" y2="77892"/>
                        <a14:foregroundMark x1="40026" y1="49357" x2="25363" y2="68895"/>
                        <a14:foregroundMark x1="7530" y1="34704" x2="8454" y2="54756"/>
                        <a14:foregroundMark x1="8454" y1="54756" x2="19419" y2="77892"/>
                        <a14:foregroundMark x1="19419" y1="77892" x2="27081" y2="83290"/>
                        <a14:foregroundMark x1="27081" y1="83290" x2="34610" y2="84319"/>
                        <a14:foregroundMark x1="34610" y1="84319" x2="34875" y2="84833"/>
                        <a14:foregroundMark x1="4227" y1="58098" x2="13738" y2="70180"/>
                        <a14:foregroundMark x1="13738" y1="70180" x2="49009" y2="83290"/>
                        <a14:foregroundMark x1="49009" y1="83290" x2="56935" y2="82005"/>
                        <a14:backgroundMark x1="33818" y1="16452" x2="63937" y2="14396"/>
                        <a14:backgroundMark x1="63937" y1="14396" x2="72919" y2="15938"/>
                        <a14:backgroundMark x1="35403" y1="8740" x2="72919" y2="8997"/>
                        <a14:backgroundMark x1="34346" y1="12082" x2="70013" y2="10797"/>
                        <a14:backgroundMark x1="70013" y1="10797" x2="70674" y2="10797"/>
                      </a14:backgroundRemoval>
                    </a14:imgEffect>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8691445" y="2698349"/>
            <a:ext cx="8923455" cy="4585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351080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8685F3DB-B42C-42AC-BD44-FFDB6B318F92}"/>
              </a:ext>
            </a:extLst>
          </p:cNvPr>
          <p:cNvPicPr>
            <a:picLocks noChangeAspect="1"/>
          </p:cNvPicPr>
          <p:nvPr/>
        </p:nvPicPr>
        <p:blipFill>
          <a:blip r:embed="rId2"/>
          <a:stretch>
            <a:fillRect/>
          </a:stretch>
        </p:blipFill>
        <p:spPr>
          <a:xfrm>
            <a:off x="1299731" y="4060894"/>
            <a:ext cx="15688534" cy="5874384"/>
          </a:xfrm>
          <a:prstGeom prst="roundRect">
            <a:avLst>
              <a:gd name="adj" fmla="val 4133"/>
            </a:avLst>
          </a:prstGeom>
          <a:solidFill>
            <a:srgbClr val="FFFFFF">
              <a:shade val="85000"/>
            </a:srgbClr>
          </a:solidFill>
          <a:ln>
            <a:noFill/>
          </a:ln>
          <a:effectLst>
            <a:reflection blurRad="12700" endPos="0" dist="5000" dir="5400000" sy="-100000" algn="bl" rotWithShape="0"/>
          </a:effectLst>
        </p:spPr>
      </p:pic>
      <p:sp>
        <p:nvSpPr>
          <p:cNvPr id="9" name="TextBox 8">
            <a:extLst>
              <a:ext uri="{FF2B5EF4-FFF2-40B4-BE49-F238E27FC236}">
                <a16:creationId xmlns:a16="http://schemas.microsoft.com/office/drawing/2014/main" id="{B57F39E3-86C3-4AAD-83A2-13C5E92867B9}"/>
              </a:ext>
            </a:extLst>
          </p:cNvPr>
          <p:cNvSpPr txBox="1"/>
          <p:nvPr/>
        </p:nvSpPr>
        <p:spPr>
          <a:xfrm>
            <a:off x="228600" y="2254297"/>
            <a:ext cx="14859000" cy="1200329"/>
          </a:xfrm>
          <a:prstGeom prst="rect">
            <a:avLst/>
          </a:prstGeom>
          <a:noFill/>
        </p:spPr>
        <p:txBody>
          <a:bodyPr wrap="square" rtlCol="0">
            <a:spAutoFit/>
          </a:bodyPr>
          <a:lstStyle>
            <a:defPPr>
              <a:defRPr lang="en-US"/>
            </a:defPPr>
            <a:lvl1pPr>
              <a:defRPr sz="3600">
                <a:solidFill>
                  <a:srgbClr val="12759A"/>
                </a:solidFill>
                <a:latin typeface="League Spartan" panose="020B0604020202020204" charset="0"/>
              </a:defRPr>
            </a:lvl1pPr>
          </a:lstStyle>
          <a:p>
            <a:r>
              <a:rPr lang="en-US" dirty="0"/>
              <a:t>6.1. </a:t>
            </a:r>
            <a:r>
              <a:rPr lang="vi-VN" dirty="0"/>
              <a:t>Expanding Data Modeling for Product Analysis</a:t>
            </a:r>
            <a:endParaRPr lang="en-US" dirty="0">
              <a:sym typeface="Blinker"/>
            </a:endParaRPr>
          </a:p>
          <a:p>
            <a:endParaRPr lang="vi-VN" dirty="0"/>
          </a:p>
        </p:txBody>
      </p:sp>
      <p:sp>
        <p:nvSpPr>
          <p:cNvPr id="13" name="TextBox 10">
            <a:extLst>
              <a:ext uri="{FF2B5EF4-FFF2-40B4-BE49-F238E27FC236}">
                <a16:creationId xmlns:a16="http://schemas.microsoft.com/office/drawing/2014/main" id="{2EA6B21E-10C2-4999-BBA4-44DFFB89143E}"/>
              </a:ext>
            </a:extLst>
          </p:cNvPr>
          <p:cNvSpPr txBox="1"/>
          <p:nvPr/>
        </p:nvSpPr>
        <p:spPr>
          <a:xfrm flipV="1">
            <a:off x="-3696834" y="11696700"/>
            <a:ext cx="14441034" cy="45719"/>
          </a:xfrm>
          <a:prstGeom prst="rect">
            <a:avLst/>
          </a:prstGeom>
        </p:spPr>
        <p:txBody>
          <a:bodyPr wrap="square" lIns="0" tIns="0" rIns="0" bIns="0" rtlCol="0" anchor="t">
            <a:spAutoFit/>
          </a:bodyPr>
          <a:lstStyle/>
          <a:p>
            <a:pPr>
              <a:lnSpc>
                <a:spcPts val="4123"/>
              </a:lnSpc>
            </a:pPr>
            <a:endParaRPr lang="en-US" sz="2800" dirty="0">
              <a:solidFill>
                <a:srgbClr val="000000"/>
              </a:solidFill>
              <a:latin typeface="Times New Roman (Headings)"/>
              <a:ea typeface="Blinker"/>
              <a:cs typeface="Blinker"/>
              <a:sym typeface="Blinker"/>
            </a:endParaRPr>
          </a:p>
        </p:txBody>
      </p:sp>
      <p:sp>
        <p:nvSpPr>
          <p:cNvPr id="16" name="Rectangle 3">
            <a:extLst>
              <a:ext uri="{FF2B5EF4-FFF2-40B4-BE49-F238E27FC236}">
                <a16:creationId xmlns:a16="http://schemas.microsoft.com/office/drawing/2014/main" id="{7FC67443-6BE6-41F3-BD98-12F8B6FA97FD}"/>
              </a:ext>
            </a:extLst>
          </p:cNvPr>
          <p:cNvSpPr>
            <a:spLocks noChangeArrowheads="1"/>
          </p:cNvSpPr>
          <p:nvPr/>
        </p:nvSpPr>
        <p:spPr bwMode="auto">
          <a:xfrm>
            <a:off x="268514" y="2899928"/>
            <a:ext cx="17409886"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just" eaLnBrk="0" fontAlgn="base" hangingPunct="0">
              <a:spcBef>
                <a:spcPct val="0"/>
              </a:spcBef>
              <a:spcAft>
                <a:spcPct val="0"/>
              </a:spcAft>
            </a:pPr>
            <a:r>
              <a:rPr lang="en-US" sz="2700" dirty="0">
                <a:latin typeface="Blinker" panose="020B0604020202020204" charset="0"/>
              </a:rPr>
              <a:t>Use the </a:t>
            </a:r>
            <a:r>
              <a:rPr lang="en-US" sz="2700" b="1" dirty="0">
                <a:latin typeface="Blinker" panose="020B0604020202020204" charset="0"/>
              </a:rPr>
              <a:t>Product_2 </a:t>
            </a:r>
            <a:r>
              <a:rPr lang="en-US" sz="2700" dirty="0">
                <a:latin typeface="Blinker" panose="020B0604020202020204" charset="0"/>
              </a:rPr>
              <a:t>table created as a Reference in Power Query (linked to Sales via USERELATIONSHIP) to analyze products that are frequently bought together and identify specific product relationships.</a:t>
            </a:r>
          </a:p>
        </p:txBody>
      </p:sp>
      <p:sp>
        <p:nvSpPr>
          <p:cNvPr id="19" name="Freeform 32">
            <a:extLst>
              <a:ext uri="{FF2B5EF4-FFF2-40B4-BE49-F238E27FC236}">
                <a16:creationId xmlns:a16="http://schemas.microsoft.com/office/drawing/2014/main" id="{F9887351-6D00-4508-A7C4-4D591B925B51}"/>
              </a:ext>
            </a:extLst>
          </p:cNvPr>
          <p:cNvSpPr/>
          <p:nvPr/>
        </p:nvSpPr>
        <p:spPr>
          <a:xfrm>
            <a:off x="-537367" y="9043168"/>
            <a:ext cx="1540171" cy="1243831"/>
          </a:xfrm>
          <a:custGeom>
            <a:avLst/>
            <a:gdLst/>
            <a:ahLst/>
            <a:cxnLst/>
            <a:rect l="l" t="t" r="r" b="b"/>
            <a:pathLst>
              <a:path w="3292689" h="2992231">
                <a:moveTo>
                  <a:pt x="0" y="0"/>
                </a:moveTo>
                <a:lnTo>
                  <a:pt x="3292689" y="0"/>
                </a:lnTo>
                <a:lnTo>
                  <a:pt x="3292689" y="2992231"/>
                </a:lnTo>
                <a:lnTo>
                  <a:pt x="0" y="299223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23" name="Group 22">
            <a:extLst>
              <a:ext uri="{FF2B5EF4-FFF2-40B4-BE49-F238E27FC236}">
                <a16:creationId xmlns:a16="http://schemas.microsoft.com/office/drawing/2014/main" id="{544CDDA7-782C-46F3-910F-3DCCC470E419}"/>
              </a:ext>
            </a:extLst>
          </p:cNvPr>
          <p:cNvGrpSpPr/>
          <p:nvPr/>
        </p:nvGrpSpPr>
        <p:grpSpPr>
          <a:xfrm>
            <a:off x="0" y="0"/>
            <a:ext cx="18288000" cy="2060299"/>
            <a:chOff x="0" y="-38100"/>
            <a:chExt cx="5694120" cy="750693"/>
          </a:xfrm>
        </p:grpSpPr>
        <p:sp>
          <p:nvSpPr>
            <p:cNvPr id="24" name="Freeform 19">
              <a:extLst>
                <a:ext uri="{FF2B5EF4-FFF2-40B4-BE49-F238E27FC236}">
                  <a16:creationId xmlns:a16="http://schemas.microsoft.com/office/drawing/2014/main" id="{376618E3-1222-46FD-B28B-35F5BF19E0DB}"/>
                </a:ext>
              </a:extLst>
            </p:cNvPr>
            <p:cNvSpPr/>
            <p:nvPr/>
          </p:nvSpPr>
          <p:spPr>
            <a:xfrm>
              <a:off x="0" y="90054"/>
              <a:ext cx="5694119" cy="622539"/>
            </a:xfrm>
            <a:custGeom>
              <a:avLst/>
              <a:gdLst/>
              <a:ahLst/>
              <a:cxnLst/>
              <a:rect l="l" t="t" r="r" b="b"/>
              <a:pathLst>
                <a:path w="5694119" h="622539">
                  <a:moveTo>
                    <a:pt x="0" y="0"/>
                  </a:moveTo>
                  <a:lnTo>
                    <a:pt x="5694119" y="0"/>
                  </a:lnTo>
                  <a:lnTo>
                    <a:pt x="5694119" y="622539"/>
                  </a:lnTo>
                  <a:lnTo>
                    <a:pt x="0" y="622539"/>
                  </a:lnTo>
                  <a:close/>
                </a:path>
              </a:pathLst>
            </a:custGeom>
            <a:solidFill>
              <a:srgbClr val="545454"/>
            </a:solidFill>
          </p:spPr>
        </p:sp>
        <p:sp>
          <p:nvSpPr>
            <p:cNvPr id="25" name="TextBox 24">
              <a:extLst>
                <a:ext uri="{FF2B5EF4-FFF2-40B4-BE49-F238E27FC236}">
                  <a16:creationId xmlns:a16="http://schemas.microsoft.com/office/drawing/2014/main" id="{56327945-5649-4894-A248-9FB36527E3E6}"/>
                </a:ext>
              </a:extLst>
            </p:cNvPr>
            <p:cNvSpPr txBox="1"/>
            <p:nvPr/>
          </p:nvSpPr>
          <p:spPr>
            <a:xfrm>
              <a:off x="0" y="-38100"/>
              <a:ext cx="5694120" cy="660639"/>
            </a:xfrm>
            <a:prstGeom prst="rect">
              <a:avLst/>
            </a:prstGeom>
          </p:spPr>
          <p:txBody>
            <a:bodyPr lIns="50800" tIns="50800" rIns="50800" bIns="50800" rtlCol="0" anchor="ctr"/>
            <a:lstStyle/>
            <a:p>
              <a:pPr algn="ctr">
                <a:lnSpc>
                  <a:spcPts val="2659"/>
                </a:lnSpc>
                <a:spcBef>
                  <a:spcPct val="0"/>
                </a:spcBef>
              </a:pPr>
              <a:endParaRPr/>
            </a:p>
          </p:txBody>
        </p:sp>
      </p:grpSp>
      <p:sp>
        <p:nvSpPr>
          <p:cNvPr id="26" name="TextBox 25">
            <a:extLst>
              <a:ext uri="{FF2B5EF4-FFF2-40B4-BE49-F238E27FC236}">
                <a16:creationId xmlns:a16="http://schemas.microsoft.com/office/drawing/2014/main" id="{5FEB0E71-BE76-4BD5-B221-D88C9BE4B36C}"/>
              </a:ext>
            </a:extLst>
          </p:cNvPr>
          <p:cNvSpPr txBox="1"/>
          <p:nvPr/>
        </p:nvSpPr>
        <p:spPr>
          <a:xfrm>
            <a:off x="232718" y="731450"/>
            <a:ext cx="8530282" cy="857927"/>
          </a:xfrm>
          <a:prstGeom prst="rect">
            <a:avLst/>
          </a:prstGeom>
        </p:spPr>
        <p:txBody>
          <a:bodyPr wrap="square" lIns="0" tIns="0" rIns="0" bIns="0" rtlCol="0" anchor="t">
            <a:spAutoFit/>
          </a:bodyPr>
          <a:lstStyle/>
          <a:p>
            <a:pPr>
              <a:lnSpc>
                <a:spcPts val="7000"/>
              </a:lnSpc>
            </a:pPr>
            <a:r>
              <a:rPr lang="en-US" sz="4800" dirty="0">
                <a:solidFill>
                  <a:srgbClr val="FFFFFF"/>
                </a:solidFill>
                <a:latin typeface="League Spartan"/>
                <a:ea typeface="League Spartan"/>
                <a:cs typeface="League Spartan"/>
                <a:sym typeface="League Spartan"/>
              </a:rPr>
              <a:t>6. Cross Sell</a:t>
            </a:r>
          </a:p>
        </p:txBody>
      </p:sp>
      <p:sp>
        <p:nvSpPr>
          <p:cNvPr id="12" name="Rectangle: Rounded Corners 11">
            <a:extLst>
              <a:ext uri="{FF2B5EF4-FFF2-40B4-BE49-F238E27FC236}">
                <a16:creationId xmlns:a16="http://schemas.microsoft.com/office/drawing/2014/main" id="{F02B4F6D-2A0A-4EF8-9572-60BDDE5FF366}"/>
              </a:ext>
            </a:extLst>
          </p:cNvPr>
          <p:cNvSpPr/>
          <p:nvPr/>
        </p:nvSpPr>
        <p:spPr>
          <a:xfrm>
            <a:off x="10452100" y="6740807"/>
            <a:ext cx="2578100" cy="612493"/>
          </a:xfrm>
          <a:prstGeom prst="roundRect">
            <a:avLst>
              <a:gd name="adj" fmla="val 2592"/>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Tree>
    <p:extLst>
      <p:ext uri="{BB962C8B-B14F-4D97-AF65-F5344CB8AC3E}">
        <p14:creationId xmlns:p14="http://schemas.microsoft.com/office/powerpoint/2010/main" val="368899221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1">
            <a:extLst>
              <a:ext uri="{FF2B5EF4-FFF2-40B4-BE49-F238E27FC236}">
                <a16:creationId xmlns:a16="http://schemas.microsoft.com/office/drawing/2014/main" id="{D7FCC357-0DF7-4D1E-BBB7-5C999CE49E62}"/>
              </a:ext>
            </a:extLst>
          </p:cNvPr>
          <p:cNvSpPr txBox="1"/>
          <p:nvPr/>
        </p:nvSpPr>
        <p:spPr>
          <a:xfrm>
            <a:off x="605033" y="3092135"/>
            <a:ext cx="10596367" cy="430887"/>
          </a:xfrm>
          <a:prstGeom prst="rect">
            <a:avLst/>
          </a:prstGeom>
        </p:spPr>
        <p:txBody>
          <a:bodyPr wrap="square" lIns="0" tIns="0" rIns="0" bIns="0" rtlCol="0" anchor="t">
            <a:spAutoFit/>
          </a:bodyPr>
          <a:lstStyle/>
          <a:p>
            <a:r>
              <a:rPr lang="en-US" sz="2800" b="1" dirty="0">
                <a:latin typeface="Blinker" panose="020B0604020202020204" charset="0"/>
              </a:rPr>
              <a:t>Order Premise: </a:t>
            </a:r>
            <a:r>
              <a:rPr lang="en-US" sz="2800" dirty="0">
                <a:latin typeface="Blinker" panose="020B0604020202020204" charset="0"/>
              </a:rPr>
              <a:t>The number of orders that include the first product.</a:t>
            </a:r>
          </a:p>
        </p:txBody>
      </p:sp>
      <p:sp>
        <p:nvSpPr>
          <p:cNvPr id="7" name="TextBox 17">
            <a:extLst>
              <a:ext uri="{FF2B5EF4-FFF2-40B4-BE49-F238E27FC236}">
                <a16:creationId xmlns:a16="http://schemas.microsoft.com/office/drawing/2014/main" id="{E402C1F3-C83D-4233-AA64-173D033BDCFB}"/>
              </a:ext>
            </a:extLst>
          </p:cNvPr>
          <p:cNvSpPr txBox="1"/>
          <p:nvPr/>
        </p:nvSpPr>
        <p:spPr>
          <a:xfrm>
            <a:off x="605033" y="4678178"/>
            <a:ext cx="12627238" cy="430887"/>
          </a:xfrm>
          <a:prstGeom prst="rect">
            <a:avLst/>
          </a:prstGeom>
        </p:spPr>
        <p:txBody>
          <a:bodyPr wrap="square" lIns="0" tIns="0" rIns="0" bIns="0" rtlCol="0" anchor="t">
            <a:spAutoFit/>
          </a:bodyPr>
          <a:lstStyle/>
          <a:p>
            <a:r>
              <a:rPr lang="en-US" sz="2800" b="1" dirty="0">
                <a:latin typeface="Blinker" panose="020B0604020202020204" charset="0"/>
              </a:rPr>
              <a:t>Order Consequence: </a:t>
            </a:r>
            <a:r>
              <a:rPr lang="en-US" sz="2800" dirty="0">
                <a:latin typeface="Blinker" panose="020B0604020202020204" charset="0"/>
              </a:rPr>
              <a:t>The number of orders that include the second product.</a:t>
            </a:r>
          </a:p>
        </p:txBody>
      </p:sp>
      <p:sp>
        <p:nvSpPr>
          <p:cNvPr id="12" name="TextBox 23">
            <a:extLst>
              <a:ext uri="{FF2B5EF4-FFF2-40B4-BE49-F238E27FC236}">
                <a16:creationId xmlns:a16="http://schemas.microsoft.com/office/drawing/2014/main" id="{27AB6EA9-5EEE-4E7D-B14A-AE9C2C5F279E}"/>
              </a:ext>
            </a:extLst>
          </p:cNvPr>
          <p:cNvSpPr txBox="1"/>
          <p:nvPr/>
        </p:nvSpPr>
        <p:spPr>
          <a:xfrm>
            <a:off x="605033" y="6336593"/>
            <a:ext cx="13529827" cy="636713"/>
          </a:xfrm>
          <a:prstGeom prst="rect">
            <a:avLst/>
          </a:prstGeom>
        </p:spPr>
        <p:txBody>
          <a:bodyPr wrap="square" lIns="0" tIns="0" rIns="0" bIns="0" rtlCol="0" anchor="t">
            <a:spAutoFit/>
          </a:bodyPr>
          <a:lstStyle>
            <a:defPPr>
              <a:defRPr lang="en-US"/>
            </a:defPPr>
            <a:lvl1pPr>
              <a:lnSpc>
                <a:spcPts val="5533"/>
              </a:lnSpc>
              <a:defRPr sz="3200" b="1">
                <a:solidFill>
                  <a:srgbClr val="12759A"/>
                </a:solidFill>
                <a:latin typeface="League Spartan" panose="020B0604020202020204" charset="0"/>
              </a:defRPr>
            </a:lvl1pPr>
          </a:lstStyle>
          <a:p>
            <a:r>
              <a:rPr lang="en-US" sz="2800" dirty="0">
                <a:solidFill>
                  <a:schemeClr val="tx1"/>
                </a:solidFill>
                <a:latin typeface="Blinker" panose="020B0604020202020204" charset="0"/>
              </a:rPr>
              <a:t>Order Sell Together</a:t>
            </a:r>
            <a:r>
              <a:rPr lang="en-US" sz="2800" b="0" dirty="0">
                <a:solidFill>
                  <a:schemeClr val="tx1"/>
                </a:solidFill>
                <a:latin typeface="Blinker" panose="020B0604020202020204" charset="0"/>
              </a:rPr>
              <a:t>: The number of orders that include both products.</a:t>
            </a:r>
          </a:p>
        </p:txBody>
      </p:sp>
      <p:sp>
        <p:nvSpPr>
          <p:cNvPr id="24" name="TextBox 23">
            <a:extLst>
              <a:ext uri="{FF2B5EF4-FFF2-40B4-BE49-F238E27FC236}">
                <a16:creationId xmlns:a16="http://schemas.microsoft.com/office/drawing/2014/main" id="{CEAA4685-B1A2-49A6-BEF1-809CCD233DBB}"/>
              </a:ext>
            </a:extLst>
          </p:cNvPr>
          <p:cNvSpPr txBox="1"/>
          <p:nvPr/>
        </p:nvSpPr>
        <p:spPr>
          <a:xfrm>
            <a:off x="232718" y="2266771"/>
            <a:ext cx="14859000" cy="1754326"/>
          </a:xfrm>
          <a:prstGeom prst="rect">
            <a:avLst/>
          </a:prstGeom>
          <a:noFill/>
        </p:spPr>
        <p:txBody>
          <a:bodyPr wrap="square" rtlCol="0">
            <a:spAutoFit/>
          </a:bodyPr>
          <a:lstStyle>
            <a:defPPr>
              <a:defRPr lang="en-US"/>
            </a:defPPr>
            <a:lvl1pPr>
              <a:defRPr sz="3600">
                <a:solidFill>
                  <a:srgbClr val="12759A"/>
                </a:solidFill>
                <a:latin typeface="League Spartan" panose="020B0604020202020204" charset="0"/>
              </a:defRPr>
            </a:lvl1pPr>
          </a:lstStyle>
          <a:p>
            <a:r>
              <a:rPr lang="en-US" dirty="0"/>
              <a:t>6.2. The logic for calculating the metrics</a:t>
            </a:r>
          </a:p>
          <a:p>
            <a:endParaRPr lang="en-US" dirty="0">
              <a:sym typeface="Blinker"/>
            </a:endParaRPr>
          </a:p>
          <a:p>
            <a:endParaRPr lang="vi-VN" dirty="0"/>
          </a:p>
        </p:txBody>
      </p:sp>
      <p:pic>
        <p:nvPicPr>
          <p:cNvPr id="25" name="Picture 24">
            <a:extLst>
              <a:ext uri="{FF2B5EF4-FFF2-40B4-BE49-F238E27FC236}">
                <a16:creationId xmlns:a16="http://schemas.microsoft.com/office/drawing/2014/main" id="{52849EB9-EE63-4526-855C-A1DBC1D6D977}"/>
              </a:ext>
            </a:extLst>
          </p:cNvPr>
          <p:cNvPicPr>
            <a:picLocks noChangeAspect="1"/>
          </p:cNvPicPr>
          <p:nvPr/>
        </p:nvPicPr>
        <p:blipFill>
          <a:blip r:embed="rId2"/>
          <a:stretch>
            <a:fillRect/>
          </a:stretch>
        </p:blipFill>
        <p:spPr>
          <a:xfrm>
            <a:off x="6168350" y="3898963"/>
            <a:ext cx="4931099" cy="412222"/>
          </a:xfrm>
          <a:prstGeom prst="rect">
            <a:avLst/>
          </a:prstGeom>
        </p:spPr>
      </p:pic>
      <p:pic>
        <p:nvPicPr>
          <p:cNvPr id="26" name="Picture 25">
            <a:extLst>
              <a:ext uri="{FF2B5EF4-FFF2-40B4-BE49-F238E27FC236}">
                <a16:creationId xmlns:a16="http://schemas.microsoft.com/office/drawing/2014/main" id="{A6844B95-53F2-4B86-BA9C-A771F9ADA40D}"/>
              </a:ext>
            </a:extLst>
          </p:cNvPr>
          <p:cNvPicPr>
            <a:picLocks noChangeAspect="1"/>
          </p:cNvPicPr>
          <p:nvPr/>
        </p:nvPicPr>
        <p:blipFill>
          <a:blip r:embed="rId3"/>
          <a:stretch>
            <a:fillRect/>
          </a:stretch>
        </p:blipFill>
        <p:spPr>
          <a:xfrm>
            <a:off x="6231959" y="5275480"/>
            <a:ext cx="5560827" cy="1128558"/>
          </a:xfrm>
          <a:prstGeom prst="rect">
            <a:avLst/>
          </a:prstGeom>
        </p:spPr>
      </p:pic>
      <p:pic>
        <p:nvPicPr>
          <p:cNvPr id="27" name="Picture 26">
            <a:extLst>
              <a:ext uri="{FF2B5EF4-FFF2-40B4-BE49-F238E27FC236}">
                <a16:creationId xmlns:a16="http://schemas.microsoft.com/office/drawing/2014/main" id="{D18AD20D-006D-41C8-8E9E-7E113014BC75}"/>
              </a:ext>
            </a:extLst>
          </p:cNvPr>
          <p:cNvPicPr>
            <a:picLocks noChangeAspect="1"/>
          </p:cNvPicPr>
          <p:nvPr/>
        </p:nvPicPr>
        <p:blipFill>
          <a:blip r:embed="rId4"/>
          <a:stretch>
            <a:fillRect/>
          </a:stretch>
        </p:blipFill>
        <p:spPr>
          <a:xfrm>
            <a:off x="6143510" y="7249503"/>
            <a:ext cx="7218986" cy="2540832"/>
          </a:xfrm>
          <a:prstGeom prst="rect">
            <a:avLst/>
          </a:prstGeom>
        </p:spPr>
      </p:pic>
      <p:sp>
        <p:nvSpPr>
          <p:cNvPr id="38" name="Rectangle: Rounded Corners 37">
            <a:extLst>
              <a:ext uri="{FF2B5EF4-FFF2-40B4-BE49-F238E27FC236}">
                <a16:creationId xmlns:a16="http://schemas.microsoft.com/office/drawing/2014/main" id="{37BBDA54-BDF0-4FA1-8BAD-4FAA53B94D8B}"/>
              </a:ext>
            </a:extLst>
          </p:cNvPr>
          <p:cNvSpPr/>
          <p:nvPr/>
        </p:nvSpPr>
        <p:spPr>
          <a:xfrm>
            <a:off x="6143510" y="3626789"/>
            <a:ext cx="7116470" cy="91460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9" name="Rectangle: Rounded Corners 38">
            <a:extLst>
              <a:ext uri="{FF2B5EF4-FFF2-40B4-BE49-F238E27FC236}">
                <a16:creationId xmlns:a16="http://schemas.microsoft.com/office/drawing/2014/main" id="{B4D40060-47EE-406A-AF0C-B65FF50A7434}"/>
              </a:ext>
            </a:extLst>
          </p:cNvPr>
          <p:cNvSpPr/>
          <p:nvPr/>
        </p:nvSpPr>
        <p:spPr>
          <a:xfrm>
            <a:off x="6115801" y="5218755"/>
            <a:ext cx="7116470" cy="123971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0" name="Rectangle: Rounded Corners 39">
            <a:extLst>
              <a:ext uri="{FF2B5EF4-FFF2-40B4-BE49-F238E27FC236}">
                <a16:creationId xmlns:a16="http://schemas.microsoft.com/office/drawing/2014/main" id="{4E175904-5B7D-48E3-BAA6-69272DB55766}"/>
              </a:ext>
            </a:extLst>
          </p:cNvPr>
          <p:cNvSpPr/>
          <p:nvPr/>
        </p:nvSpPr>
        <p:spPr>
          <a:xfrm>
            <a:off x="6115801" y="7084182"/>
            <a:ext cx="7116470" cy="2936118"/>
          </a:xfrm>
          <a:prstGeom prst="roundRect">
            <a:avLst>
              <a:gd name="adj" fmla="val 9552"/>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8" name="Freeform 32">
            <a:extLst>
              <a:ext uri="{FF2B5EF4-FFF2-40B4-BE49-F238E27FC236}">
                <a16:creationId xmlns:a16="http://schemas.microsoft.com/office/drawing/2014/main" id="{A6B1AC9A-A64F-4F22-B928-60B12E0B08A8}"/>
              </a:ext>
            </a:extLst>
          </p:cNvPr>
          <p:cNvSpPr/>
          <p:nvPr/>
        </p:nvSpPr>
        <p:spPr>
          <a:xfrm>
            <a:off x="-537367" y="9043168"/>
            <a:ext cx="1540171" cy="1243831"/>
          </a:xfrm>
          <a:custGeom>
            <a:avLst/>
            <a:gdLst/>
            <a:ahLst/>
            <a:cxnLst/>
            <a:rect l="l" t="t" r="r" b="b"/>
            <a:pathLst>
              <a:path w="3292689" h="2992231">
                <a:moveTo>
                  <a:pt x="0" y="0"/>
                </a:moveTo>
                <a:lnTo>
                  <a:pt x="3292689" y="0"/>
                </a:lnTo>
                <a:lnTo>
                  <a:pt x="3292689" y="2992231"/>
                </a:lnTo>
                <a:lnTo>
                  <a:pt x="0" y="299223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29" name="Group 28">
            <a:extLst>
              <a:ext uri="{FF2B5EF4-FFF2-40B4-BE49-F238E27FC236}">
                <a16:creationId xmlns:a16="http://schemas.microsoft.com/office/drawing/2014/main" id="{82A7F62A-CE7B-4D85-8C33-78B6C9391F00}"/>
              </a:ext>
            </a:extLst>
          </p:cNvPr>
          <p:cNvGrpSpPr/>
          <p:nvPr/>
        </p:nvGrpSpPr>
        <p:grpSpPr>
          <a:xfrm>
            <a:off x="0" y="0"/>
            <a:ext cx="18288000" cy="2060299"/>
            <a:chOff x="0" y="-38100"/>
            <a:chExt cx="5694120" cy="750693"/>
          </a:xfrm>
        </p:grpSpPr>
        <p:sp>
          <p:nvSpPr>
            <p:cNvPr id="30" name="Freeform 19">
              <a:extLst>
                <a:ext uri="{FF2B5EF4-FFF2-40B4-BE49-F238E27FC236}">
                  <a16:creationId xmlns:a16="http://schemas.microsoft.com/office/drawing/2014/main" id="{61016C31-FADF-4338-A954-3F854DA64312}"/>
                </a:ext>
              </a:extLst>
            </p:cNvPr>
            <p:cNvSpPr/>
            <p:nvPr/>
          </p:nvSpPr>
          <p:spPr>
            <a:xfrm>
              <a:off x="0" y="90054"/>
              <a:ext cx="5694119" cy="622539"/>
            </a:xfrm>
            <a:custGeom>
              <a:avLst/>
              <a:gdLst/>
              <a:ahLst/>
              <a:cxnLst/>
              <a:rect l="l" t="t" r="r" b="b"/>
              <a:pathLst>
                <a:path w="5694119" h="622539">
                  <a:moveTo>
                    <a:pt x="0" y="0"/>
                  </a:moveTo>
                  <a:lnTo>
                    <a:pt x="5694119" y="0"/>
                  </a:lnTo>
                  <a:lnTo>
                    <a:pt x="5694119" y="622539"/>
                  </a:lnTo>
                  <a:lnTo>
                    <a:pt x="0" y="622539"/>
                  </a:lnTo>
                  <a:close/>
                </a:path>
              </a:pathLst>
            </a:custGeom>
            <a:solidFill>
              <a:srgbClr val="545454"/>
            </a:solidFill>
          </p:spPr>
        </p:sp>
        <p:sp>
          <p:nvSpPr>
            <p:cNvPr id="31" name="TextBox 30">
              <a:extLst>
                <a:ext uri="{FF2B5EF4-FFF2-40B4-BE49-F238E27FC236}">
                  <a16:creationId xmlns:a16="http://schemas.microsoft.com/office/drawing/2014/main" id="{9151C73F-176B-4DC4-AE4F-F26E47BF0778}"/>
                </a:ext>
              </a:extLst>
            </p:cNvPr>
            <p:cNvSpPr txBox="1"/>
            <p:nvPr/>
          </p:nvSpPr>
          <p:spPr>
            <a:xfrm>
              <a:off x="0" y="-38100"/>
              <a:ext cx="5694120" cy="660639"/>
            </a:xfrm>
            <a:prstGeom prst="rect">
              <a:avLst/>
            </a:prstGeom>
          </p:spPr>
          <p:txBody>
            <a:bodyPr lIns="50800" tIns="50800" rIns="50800" bIns="50800" rtlCol="0" anchor="ctr"/>
            <a:lstStyle/>
            <a:p>
              <a:pPr algn="ctr">
                <a:lnSpc>
                  <a:spcPts val="2659"/>
                </a:lnSpc>
                <a:spcBef>
                  <a:spcPct val="0"/>
                </a:spcBef>
              </a:pPr>
              <a:endParaRPr/>
            </a:p>
          </p:txBody>
        </p:sp>
      </p:grpSp>
      <p:sp>
        <p:nvSpPr>
          <p:cNvPr id="32" name="TextBox 31">
            <a:extLst>
              <a:ext uri="{FF2B5EF4-FFF2-40B4-BE49-F238E27FC236}">
                <a16:creationId xmlns:a16="http://schemas.microsoft.com/office/drawing/2014/main" id="{3CA72CF6-F125-4C27-A9C6-59DF00F27097}"/>
              </a:ext>
            </a:extLst>
          </p:cNvPr>
          <p:cNvSpPr txBox="1"/>
          <p:nvPr/>
        </p:nvSpPr>
        <p:spPr>
          <a:xfrm>
            <a:off x="232718" y="731450"/>
            <a:ext cx="8530282" cy="857927"/>
          </a:xfrm>
          <a:prstGeom prst="rect">
            <a:avLst/>
          </a:prstGeom>
        </p:spPr>
        <p:txBody>
          <a:bodyPr wrap="square" lIns="0" tIns="0" rIns="0" bIns="0" rtlCol="0" anchor="t">
            <a:spAutoFit/>
          </a:bodyPr>
          <a:lstStyle/>
          <a:p>
            <a:pPr>
              <a:lnSpc>
                <a:spcPts val="7000"/>
              </a:lnSpc>
            </a:pPr>
            <a:r>
              <a:rPr lang="en-US" sz="4800" dirty="0">
                <a:solidFill>
                  <a:srgbClr val="FFFFFF"/>
                </a:solidFill>
                <a:latin typeface="League Spartan"/>
                <a:ea typeface="League Spartan"/>
                <a:cs typeface="League Spartan"/>
                <a:sym typeface="League Spartan"/>
              </a:rPr>
              <a:t>6. Cross Sell</a:t>
            </a:r>
          </a:p>
        </p:txBody>
      </p:sp>
    </p:spTree>
    <p:extLst>
      <p:ext uri="{BB962C8B-B14F-4D97-AF65-F5344CB8AC3E}">
        <p14:creationId xmlns:p14="http://schemas.microsoft.com/office/powerpoint/2010/main" val="209828730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1">
            <a:extLst>
              <a:ext uri="{FF2B5EF4-FFF2-40B4-BE49-F238E27FC236}">
                <a16:creationId xmlns:a16="http://schemas.microsoft.com/office/drawing/2014/main" id="{D7FCC357-0DF7-4D1E-BBB7-5C999CE49E62}"/>
              </a:ext>
            </a:extLst>
          </p:cNvPr>
          <p:cNvSpPr txBox="1"/>
          <p:nvPr/>
        </p:nvSpPr>
        <p:spPr>
          <a:xfrm>
            <a:off x="685800" y="3022715"/>
            <a:ext cx="16535400" cy="861774"/>
          </a:xfrm>
          <a:prstGeom prst="rect">
            <a:avLst/>
          </a:prstGeom>
        </p:spPr>
        <p:txBody>
          <a:bodyPr wrap="square" lIns="0" tIns="0" rIns="0" bIns="0" rtlCol="0" anchor="t">
            <a:spAutoFit/>
          </a:bodyPr>
          <a:lstStyle/>
          <a:p>
            <a:r>
              <a:rPr lang="en-US" sz="2800" b="1" dirty="0">
                <a:latin typeface="Blinker" panose="020B0604020202020204" charset="0"/>
              </a:rPr>
              <a:t>Confidence:</a:t>
            </a:r>
            <a:r>
              <a:rPr lang="en-US" sz="2800" dirty="0">
                <a:latin typeface="Blinker" panose="020B0604020202020204" charset="0"/>
              </a:rPr>
              <a:t> is the probability that an order containing the first product (Premise) will also contain the second product (Consequence).</a:t>
            </a:r>
          </a:p>
        </p:txBody>
      </p:sp>
      <p:sp>
        <p:nvSpPr>
          <p:cNvPr id="7" name="TextBox 17">
            <a:extLst>
              <a:ext uri="{FF2B5EF4-FFF2-40B4-BE49-F238E27FC236}">
                <a16:creationId xmlns:a16="http://schemas.microsoft.com/office/drawing/2014/main" id="{E402C1F3-C83D-4233-AA64-173D033BDCFB}"/>
              </a:ext>
            </a:extLst>
          </p:cNvPr>
          <p:cNvSpPr txBox="1"/>
          <p:nvPr/>
        </p:nvSpPr>
        <p:spPr>
          <a:xfrm>
            <a:off x="685800" y="5451531"/>
            <a:ext cx="16687800" cy="430887"/>
          </a:xfrm>
          <a:prstGeom prst="rect">
            <a:avLst/>
          </a:prstGeom>
        </p:spPr>
        <p:txBody>
          <a:bodyPr wrap="square" lIns="0" tIns="0" rIns="0" bIns="0" rtlCol="0" anchor="t">
            <a:spAutoFit/>
          </a:bodyPr>
          <a:lstStyle/>
          <a:p>
            <a:r>
              <a:rPr lang="en-US" sz="2800" b="1" dirty="0">
                <a:latin typeface="Blinker" panose="020B0604020202020204" charset="0"/>
              </a:rPr>
              <a:t>Support:</a:t>
            </a:r>
            <a:r>
              <a:rPr lang="en-US" sz="2800" dirty="0">
                <a:latin typeface="Blinker" panose="020B0604020202020204" charset="0"/>
              </a:rPr>
              <a:t> is the ratio of the number of orders containing both products to the total number of orders.</a:t>
            </a:r>
          </a:p>
        </p:txBody>
      </p:sp>
      <p:sp>
        <p:nvSpPr>
          <p:cNvPr id="12" name="TextBox 23">
            <a:extLst>
              <a:ext uri="{FF2B5EF4-FFF2-40B4-BE49-F238E27FC236}">
                <a16:creationId xmlns:a16="http://schemas.microsoft.com/office/drawing/2014/main" id="{27AB6EA9-5EEE-4E7D-B14A-AE9C2C5F279E}"/>
              </a:ext>
            </a:extLst>
          </p:cNvPr>
          <p:cNvSpPr txBox="1"/>
          <p:nvPr/>
        </p:nvSpPr>
        <p:spPr>
          <a:xfrm>
            <a:off x="685800" y="7567492"/>
            <a:ext cx="16961570" cy="861774"/>
          </a:xfrm>
          <a:prstGeom prst="rect">
            <a:avLst/>
          </a:prstGeom>
        </p:spPr>
        <p:txBody>
          <a:bodyPr wrap="square" lIns="0" tIns="0" rIns="0" bIns="0" rtlCol="0" anchor="t">
            <a:spAutoFit/>
          </a:bodyPr>
          <a:lstStyle>
            <a:defPPr>
              <a:defRPr lang="en-US"/>
            </a:defPPr>
            <a:lvl1pPr>
              <a:defRPr sz="2800" b="1">
                <a:latin typeface="Blinker" panose="020B0604020202020204" charset="0"/>
              </a:defRPr>
            </a:lvl1pPr>
          </a:lstStyle>
          <a:p>
            <a:r>
              <a:rPr lang="en-US" dirty="0"/>
              <a:t>Lift:</a:t>
            </a:r>
            <a:r>
              <a:rPr lang="en-US" b="0" dirty="0"/>
              <a:t> measures the degree of association between two products. A Lift greater than 1 indicates that the two products have a strong relationship.</a:t>
            </a:r>
          </a:p>
        </p:txBody>
      </p:sp>
      <p:sp>
        <p:nvSpPr>
          <p:cNvPr id="24" name="TextBox 23">
            <a:extLst>
              <a:ext uri="{FF2B5EF4-FFF2-40B4-BE49-F238E27FC236}">
                <a16:creationId xmlns:a16="http://schemas.microsoft.com/office/drawing/2014/main" id="{CEAA4685-B1A2-49A6-BEF1-809CCD233DBB}"/>
              </a:ext>
            </a:extLst>
          </p:cNvPr>
          <p:cNvSpPr txBox="1"/>
          <p:nvPr/>
        </p:nvSpPr>
        <p:spPr>
          <a:xfrm>
            <a:off x="228908" y="2285729"/>
            <a:ext cx="14859000" cy="2862322"/>
          </a:xfrm>
          <a:prstGeom prst="rect">
            <a:avLst/>
          </a:prstGeom>
          <a:noFill/>
        </p:spPr>
        <p:txBody>
          <a:bodyPr wrap="square" rtlCol="0">
            <a:spAutoFit/>
          </a:bodyPr>
          <a:lstStyle>
            <a:defPPr>
              <a:defRPr lang="en-US"/>
            </a:defPPr>
            <a:lvl1pPr>
              <a:defRPr sz="3600">
                <a:solidFill>
                  <a:srgbClr val="12759A"/>
                </a:solidFill>
                <a:latin typeface="League Spartan" panose="020B0604020202020204" charset="0"/>
              </a:defRPr>
            </a:lvl1pPr>
          </a:lstStyle>
          <a:p>
            <a:r>
              <a:rPr lang="en-US" dirty="0"/>
              <a:t>6.2. The logic for calculating the metrics</a:t>
            </a:r>
          </a:p>
          <a:p>
            <a:endParaRPr lang="en-US" dirty="0">
              <a:sym typeface="Blinker"/>
            </a:endParaRPr>
          </a:p>
          <a:p>
            <a:endParaRPr lang="vi-VN" dirty="0"/>
          </a:p>
          <a:p>
            <a:endParaRPr lang="en-US" dirty="0">
              <a:sym typeface="Blinker"/>
            </a:endParaRPr>
          </a:p>
          <a:p>
            <a:endParaRPr lang="vi-VN" dirty="0"/>
          </a:p>
        </p:txBody>
      </p:sp>
      <p:sp>
        <p:nvSpPr>
          <p:cNvPr id="38" name="Rectangle: Rounded Corners 37">
            <a:extLst>
              <a:ext uri="{FF2B5EF4-FFF2-40B4-BE49-F238E27FC236}">
                <a16:creationId xmlns:a16="http://schemas.microsoft.com/office/drawing/2014/main" id="{37BBDA54-BDF0-4FA1-8BAD-4FAA53B94D8B}"/>
              </a:ext>
            </a:extLst>
          </p:cNvPr>
          <p:cNvSpPr/>
          <p:nvPr/>
        </p:nvSpPr>
        <p:spPr>
          <a:xfrm>
            <a:off x="5334000" y="4082696"/>
            <a:ext cx="9282506" cy="121320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8" name="Freeform 32">
            <a:extLst>
              <a:ext uri="{FF2B5EF4-FFF2-40B4-BE49-F238E27FC236}">
                <a16:creationId xmlns:a16="http://schemas.microsoft.com/office/drawing/2014/main" id="{A6B1AC9A-A64F-4F22-B928-60B12E0B08A8}"/>
              </a:ext>
            </a:extLst>
          </p:cNvPr>
          <p:cNvSpPr/>
          <p:nvPr/>
        </p:nvSpPr>
        <p:spPr>
          <a:xfrm>
            <a:off x="-537367" y="9043168"/>
            <a:ext cx="1540171" cy="1243831"/>
          </a:xfrm>
          <a:custGeom>
            <a:avLst/>
            <a:gdLst/>
            <a:ahLst/>
            <a:cxnLst/>
            <a:rect l="l" t="t" r="r" b="b"/>
            <a:pathLst>
              <a:path w="3292689" h="2992231">
                <a:moveTo>
                  <a:pt x="0" y="0"/>
                </a:moveTo>
                <a:lnTo>
                  <a:pt x="3292689" y="0"/>
                </a:lnTo>
                <a:lnTo>
                  <a:pt x="3292689" y="2992231"/>
                </a:lnTo>
                <a:lnTo>
                  <a:pt x="0" y="299223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pic>
        <p:nvPicPr>
          <p:cNvPr id="3" name="Picture 2">
            <a:extLst>
              <a:ext uri="{FF2B5EF4-FFF2-40B4-BE49-F238E27FC236}">
                <a16:creationId xmlns:a16="http://schemas.microsoft.com/office/drawing/2014/main" id="{DAFD10CF-8224-475D-8065-2D8716B33263}"/>
              </a:ext>
            </a:extLst>
          </p:cNvPr>
          <p:cNvPicPr>
            <a:picLocks noChangeAspect="1"/>
          </p:cNvPicPr>
          <p:nvPr/>
        </p:nvPicPr>
        <p:blipFill>
          <a:blip r:embed="rId4"/>
          <a:stretch>
            <a:fillRect/>
          </a:stretch>
        </p:blipFill>
        <p:spPr>
          <a:xfrm>
            <a:off x="5560860" y="4542854"/>
            <a:ext cx="8582652" cy="310465"/>
          </a:xfrm>
          <a:prstGeom prst="rect">
            <a:avLst/>
          </a:prstGeom>
        </p:spPr>
      </p:pic>
      <p:pic>
        <p:nvPicPr>
          <p:cNvPr id="4" name="Picture 3">
            <a:extLst>
              <a:ext uri="{FF2B5EF4-FFF2-40B4-BE49-F238E27FC236}">
                <a16:creationId xmlns:a16="http://schemas.microsoft.com/office/drawing/2014/main" id="{29AB4EDA-691E-4594-8EAC-57D0191EB0C9}"/>
              </a:ext>
            </a:extLst>
          </p:cNvPr>
          <p:cNvPicPr>
            <a:picLocks noChangeAspect="1"/>
          </p:cNvPicPr>
          <p:nvPr/>
        </p:nvPicPr>
        <p:blipFill>
          <a:blip r:embed="rId5"/>
          <a:stretch>
            <a:fillRect/>
          </a:stretch>
        </p:blipFill>
        <p:spPr>
          <a:xfrm>
            <a:off x="5447428" y="6478569"/>
            <a:ext cx="8506770" cy="434652"/>
          </a:xfrm>
          <a:prstGeom prst="rect">
            <a:avLst/>
          </a:prstGeom>
        </p:spPr>
      </p:pic>
      <p:pic>
        <p:nvPicPr>
          <p:cNvPr id="5" name="Picture 4">
            <a:extLst>
              <a:ext uri="{FF2B5EF4-FFF2-40B4-BE49-F238E27FC236}">
                <a16:creationId xmlns:a16="http://schemas.microsoft.com/office/drawing/2014/main" id="{8983051D-86CB-4213-B42F-08FD9C0E27FC}"/>
              </a:ext>
            </a:extLst>
          </p:cNvPr>
          <p:cNvPicPr>
            <a:picLocks noChangeAspect="1"/>
          </p:cNvPicPr>
          <p:nvPr/>
        </p:nvPicPr>
        <p:blipFill>
          <a:blip r:embed="rId6"/>
          <a:stretch>
            <a:fillRect/>
          </a:stretch>
        </p:blipFill>
        <p:spPr>
          <a:xfrm>
            <a:off x="5447430" y="8924873"/>
            <a:ext cx="9169076" cy="772715"/>
          </a:xfrm>
          <a:prstGeom prst="rect">
            <a:avLst/>
          </a:prstGeom>
        </p:spPr>
      </p:pic>
      <p:sp>
        <p:nvSpPr>
          <p:cNvPr id="30" name="Rectangle: Rounded Corners 29">
            <a:extLst>
              <a:ext uri="{FF2B5EF4-FFF2-40B4-BE49-F238E27FC236}">
                <a16:creationId xmlns:a16="http://schemas.microsoft.com/office/drawing/2014/main" id="{4F3431BF-D246-4CD5-91DC-5D80891D73B1}"/>
              </a:ext>
            </a:extLst>
          </p:cNvPr>
          <p:cNvSpPr/>
          <p:nvPr/>
        </p:nvSpPr>
        <p:spPr>
          <a:xfrm>
            <a:off x="5347894" y="8654696"/>
            <a:ext cx="9282506" cy="121320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1" name="Rectangle: Rounded Corners 30">
            <a:extLst>
              <a:ext uri="{FF2B5EF4-FFF2-40B4-BE49-F238E27FC236}">
                <a16:creationId xmlns:a16="http://schemas.microsoft.com/office/drawing/2014/main" id="{C87D8669-5FAA-4225-889C-5EB72A94AE12}"/>
              </a:ext>
            </a:extLst>
          </p:cNvPr>
          <p:cNvSpPr/>
          <p:nvPr/>
        </p:nvSpPr>
        <p:spPr>
          <a:xfrm>
            <a:off x="5334000" y="6140096"/>
            <a:ext cx="9282506" cy="121320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nvGrpSpPr>
          <p:cNvPr id="25" name="Group 24">
            <a:extLst>
              <a:ext uri="{FF2B5EF4-FFF2-40B4-BE49-F238E27FC236}">
                <a16:creationId xmlns:a16="http://schemas.microsoft.com/office/drawing/2014/main" id="{1403CE51-663A-4E61-89A6-D744AC161FB6}"/>
              </a:ext>
            </a:extLst>
          </p:cNvPr>
          <p:cNvGrpSpPr/>
          <p:nvPr/>
        </p:nvGrpSpPr>
        <p:grpSpPr>
          <a:xfrm>
            <a:off x="0" y="0"/>
            <a:ext cx="18288000" cy="2060299"/>
            <a:chOff x="0" y="-38100"/>
            <a:chExt cx="5694120" cy="750693"/>
          </a:xfrm>
        </p:grpSpPr>
        <p:sp>
          <p:nvSpPr>
            <p:cNvPr id="26" name="Freeform 19">
              <a:extLst>
                <a:ext uri="{FF2B5EF4-FFF2-40B4-BE49-F238E27FC236}">
                  <a16:creationId xmlns:a16="http://schemas.microsoft.com/office/drawing/2014/main" id="{782476CE-C714-48B4-B38D-ED931C0CFD98}"/>
                </a:ext>
              </a:extLst>
            </p:cNvPr>
            <p:cNvSpPr/>
            <p:nvPr/>
          </p:nvSpPr>
          <p:spPr>
            <a:xfrm>
              <a:off x="0" y="90054"/>
              <a:ext cx="5694119" cy="622539"/>
            </a:xfrm>
            <a:custGeom>
              <a:avLst/>
              <a:gdLst/>
              <a:ahLst/>
              <a:cxnLst/>
              <a:rect l="l" t="t" r="r" b="b"/>
              <a:pathLst>
                <a:path w="5694119" h="622539">
                  <a:moveTo>
                    <a:pt x="0" y="0"/>
                  </a:moveTo>
                  <a:lnTo>
                    <a:pt x="5694119" y="0"/>
                  </a:lnTo>
                  <a:lnTo>
                    <a:pt x="5694119" y="622539"/>
                  </a:lnTo>
                  <a:lnTo>
                    <a:pt x="0" y="622539"/>
                  </a:lnTo>
                  <a:close/>
                </a:path>
              </a:pathLst>
            </a:custGeom>
            <a:solidFill>
              <a:srgbClr val="545454"/>
            </a:solidFill>
          </p:spPr>
        </p:sp>
        <p:sp>
          <p:nvSpPr>
            <p:cNvPr id="27" name="TextBox 26">
              <a:extLst>
                <a:ext uri="{FF2B5EF4-FFF2-40B4-BE49-F238E27FC236}">
                  <a16:creationId xmlns:a16="http://schemas.microsoft.com/office/drawing/2014/main" id="{FABE0C50-375F-4D95-BC3E-2EC238AF2A5C}"/>
                </a:ext>
              </a:extLst>
            </p:cNvPr>
            <p:cNvSpPr txBox="1"/>
            <p:nvPr/>
          </p:nvSpPr>
          <p:spPr>
            <a:xfrm>
              <a:off x="0" y="-38100"/>
              <a:ext cx="5694120" cy="660639"/>
            </a:xfrm>
            <a:prstGeom prst="rect">
              <a:avLst/>
            </a:prstGeom>
          </p:spPr>
          <p:txBody>
            <a:bodyPr lIns="50800" tIns="50800" rIns="50800" bIns="50800" rtlCol="0" anchor="ctr"/>
            <a:lstStyle/>
            <a:p>
              <a:pPr algn="ctr">
                <a:lnSpc>
                  <a:spcPts val="2659"/>
                </a:lnSpc>
                <a:spcBef>
                  <a:spcPct val="0"/>
                </a:spcBef>
              </a:pPr>
              <a:endParaRPr/>
            </a:p>
          </p:txBody>
        </p:sp>
      </p:grpSp>
      <p:sp>
        <p:nvSpPr>
          <p:cNvPr id="29" name="TextBox 28">
            <a:extLst>
              <a:ext uri="{FF2B5EF4-FFF2-40B4-BE49-F238E27FC236}">
                <a16:creationId xmlns:a16="http://schemas.microsoft.com/office/drawing/2014/main" id="{832AA426-95B2-4963-83BF-77D07A4DE88F}"/>
              </a:ext>
            </a:extLst>
          </p:cNvPr>
          <p:cNvSpPr txBox="1"/>
          <p:nvPr/>
        </p:nvSpPr>
        <p:spPr>
          <a:xfrm>
            <a:off x="232718" y="731450"/>
            <a:ext cx="8530282" cy="857927"/>
          </a:xfrm>
          <a:prstGeom prst="rect">
            <a:avLst/>
          </a:prstGeom>
        </p:spPr>
        <p:txBody>
          <a:bodyPr wrap="square" lIns="0" tIns="0" rIns="0" bIns="0" rtlCol="0" anchor="t">
            <a:spAutoFit/>
          </a:bodyPr>
          <a:lstStyle/>
          <a:p>
            <a:pPr>
              <a:lnSpc>
                <a:spcPts val="7000"/>
              </a:lnSpc>
            </a:pPr>
            <a:r>
              <a:rPr lang="en-US" sz="4800" dirty="0">
                <a:solidFill>
                  <a:srgbClr val="FFFFFF"/>
                </a:solidFill>
                <a:latin typeface="League Spartan"/>
                <a:ea typeface="League Spartan"/>
                <a:cs typeface="League Spartan"/>
                <a:sym typeface="League Spartan"/>
              </a:rPr>
              <a:t>6. Cross Sell</a:t>
            </a:r>
          </a:p>
        </p:txBody>
      </p:sp>
    </p:spTree>
    <p:extLst>
      <p:ext uri="{BB962C8B-B14F-4D97-AF65-F5344CB8AC3E}">
        <p14:creationId xmlns:p14="http://schemas.microsoft.com/office/powerpoint/2010/main" val="336320452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95E8960F-DE02-4D41-B5D5-8DF8AA3B49EB}"/>
              </a:ext>
            </a:extLst>
          </p:cNvPr>
          <p:cNvSpPr txBox="1"/>
          <p:nvPr/>
        </p:nvSpPr>
        <p:spPr>
          <a:xfrm>
            <a:off x="232718" y="2294593"/>
            <a:ext cx="14859000" cy="1754326"/>
          </a:xfrm>
          <a:prstGeom prst="rect">
            <a:avLst/>
          </a:prstGeom>
          <a:noFill/>
        </p:spPr>
        <p:txBody>
          <a:bodyPr wrap="square" rtlCol="0">
            <a:spAutoFit/>
          </a:bodyPr>
          <a:lstStyle>
            <a:defPPr>
              <a:defRPr lang="en-US"/>
            </a:defPPr>
            <a:lvl1pPr>
              <a:defRPr sz="3600">
                <a:solidFill>
                  <a:srgbClr val="12759A"/>
                </a:solidFill>
                <a:latin typeface="League Spartan" panose="020B0604020202020204" charset="0"/>
              </a:defRPr>
            </a:lvl1pPr>
          </a:lstStyle>
          <a:p>
            <a:r>
              <a:rPr lang="en-US" dirty="0"/>
              <a:t>6.3. </a:t>
            </a:r>
            <a:r>
              <a:rPr lang="vi-VN" dirty="0"/>
              <a:t>Result</a:t>
            </a:r>
            <a:endParaRPr lang="en-US" dirty="0">
              <a:sym typeface="Blinker"/>
            </a:endParaRPr>
          </a:p>
          <a:p>
            <a:endParaRPr lang="en-US" dirty="0">
              <a:sym typeface="Blinker"/>
            </a:endParaRPr>
          </a:p>
          <a:p>
            <a:endParaRPr lang="vi-VN" dirty="0"/>
          </a:p>
        </p:txBody>
      </p:sp>
      <p:sp>
        <p:nvSpPr>
          <p:cNvPr id="10" name="Freeform 32">
            <a:extLst>
              <a:ext uri="{FF2B5EF4-FFF2-40B4-BE49-F238E27FC236}">
                <a16:creationId xmlns:a16="http://schemas.microsoft.com/office/drawing/2014/main" id="{85F11C3C-FE67-48EF-8B01-AE60DA66BCBB}"/>
              </a:ext>
            </a:extLst>
          </p:cNvPr>
          <p:cNvSpPr/>
          <p:nvPr/>
        </p:nvSpPr>
        <p:spPr>
          <a:xfrm>
            <a:off x="-537367" y="9043168"/>
            <a:ext cx="1540171" cy="1243831"/>
          </a:xfrm>
          <a:custGeom>
            <a:avLst/>
            <a:gdLst/>
            <a:ahLst/>
            <a:cxnLst/>
            <a:rect l="l" t="t" r="r" b="b"/>
            <a:pathLst>
              <a:path w="3292689" h="2992231">
                <a:moveTo>
                  <a:pt x="0" y="0"/>
                </a:moveTo>
                <a:lnTo>
                  <a:pt x="3292689" y="0"/>
                </a:lnTo>
                <a:lnTo>
                  <a:pt x="3292689" y="2992231"/>
                </a:lnTo>
                <a:lnTo>
                  <a:pt x="0" y="299223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pic>
        <p:nvPicPr>
          <p:cNvPr id="12" name="Picture 11">
            <a:extLst>
              <a:ext uri="{FF2B5EF4-FFF2-40B4-BE49-F238E27FC236}">
                <a16:creationId xmlns:a16="http://schemas.microsoft.com/office/drawing/2014/main" id="{928C4A9B-D6D0-4ADB-B296-9993CA998A76}"/>
              </a:ext>
            </a:extLst>
          </p:cNvPr>
          <p:cNvPicPr>
            <a:picLocks noChangeAspect="1"/>
          </p:cNvPicPr>
          <p:nvPr/>
        </p:nvPicPr>
        <p:blipFill>
          <a:blip r:embed="rId4"/>
          <a:stretch>
            <a:fillRect/>
          </a:stretch>
        </p:blipFill>
        <p:spPr>
          <a:xfrm>
            <a:off x="1219200" y="3171756"/>
            <a:ext cx="16166962" cy="6406618"/>
          </a:xfrm>
          <a:prstGeom prst="rect">
            <a:avLst/>
          </a:prstGeom>
          <a:ln>
            <a:solidFill>
              <a:srgbClr val="FFFFFF"/>
            </a:solidFill>
          </a:ln>
        </p:spPr>
      </p:pic>
      <p:grpSp>
        <p:nvGrpSpPr>
          <p:cNvPr id="13" name="Group 12">
            <a:extLst>
              <a:ext uri="{FF2B5EF4-FFF2-40B4-BE49-F238E27FC236}">
                <a16:creationId xmlns:a16="http://schemas.microsoft.com/office/drawing/2014/main" id="{DE189E21-D99B-40E5-9C2F-685F9D6247C9}"/>
              </a:ext>
            </a:extLst>
          </p:cNvPr>
          <p:cNvGrpSpPr/>
          <p:nvPr/>
        </p:nvGrpSpPr>
        <p:grpSpPr>
          <a:xfrm>
            <a:off x="0" y="0"/>
            <a:ext cx="18288000" cy="2060299"/>
            <a:chOff x="0" y="-38100"/>
            <a:chExt cx="5694120" cy="750693"/>
          </a:xfrm>
        </p:grpSpPr>
        <p:sp>
          <p:nvSpPr>
            <p:cNvPr id="14" name="Freeform 19">
              <a:extLst>
                <a:ext uri="{FF2B5EF4-FFF2-40B4-BE49-F238E27FC236}">
                  <a16:creationId xmlns:a16="http://schemas.microsoft.com/office/drawing/2014/main" id="{E6ACD1D9-60C0-4451-9DD2-D8D68A7645AB}"/>
                </a:ext>
              </a:extLst>
            </p:cNvPr>
            <p:cNvSpPr/>
            <p:nvPr/>
          </p:nvSpPr>
          <p:spPr>
            <a:xfrm>
              <a:off x="0" y="90054"/>
              <a:ext cx="5694119" cy="622539"/>
            </a:xfrm>
            <a:custGeom>
              <a:avLst/>
              <a:gdLst/>
              <a:ahLst/>
              <a:cxnLst/>
              <a:rect l="l" t="t" r="r" b="b"/>
              <a:pathLst>
                <a:path w="5694119" h="622539">
                  <a:moveTo>
                    <a:pt x="0" y="0"/>
                  </a:moveTo>
                  <a:lnTo>
                    <a:pt x="5694119" y="0"/>
                  </a:lnTo>
                  <a:lnTo>
                    <a:pt x="5694119" y="622539"/>
                  </a:lnTo>
                  <a:lnTo>
                    <a:pt x="0" y="622539"/>
                  </a:lnTo>
                  <a:close/>
                </a:path>
              </a:pathLst>
            </a:custGeom>
            <a:solidFill>
              <a:srgbClr val="545454"/>
            </a:solidFill>
          </p:spPr>
        </p:sp>
        <p:sp>
          <p:nvSpPr>
            <p:cNvPr id="15" name="TextBox 14">
              <a:extLst>
                <a:ext uri="{FF2B5EF4-FFF2-40B4-BE49-F238E27FC236}">
                  <a16:creationId xmlns:a16="http://schemas.microsoft.com/office/drawing/2014/main" id="{67A7FCD0-6F9A-46A8-B9AB-3D5AE35F6B15}"/>
                </a:ext>
              </a:extLst>
            </p:cNvPr>
            <p:cNvSpPr txBox="1"/>
            <p:nvPr/>
          </p:nvSpPr>
          <p:spPr>
            <a:xfrm>
              <a:off x="0" y="-38100"/>
              <a:ext cx="5694120" cy="660639"/>
            </a:xfrm>
            <a:prstGeom prst="rect">
              <a:avLst/>
            </a:prstGeom>
          </p:spPr>
          <p:txBody>
            <a:bodyPr lIns="50800" tIns="50800" rIns="50800" bIns="50800" rtlCol="0" anchor="ctr"/>
            <a:lstStyle/>
            <a:p>
              <a:pPr algn="ctr">
                <a:lnSpc>
                  <a:spcPts val="2659"/>
                </a:lnSpc>
                <a:spcBef>
                  <a:spcPct val="0"/>
                </a:spcBef>
              </a:pPr>
              <a:endParaRPr/>
            </a:p>
          </p:txBody>
        </p:sp>
      </p:grpSp>
      <p:sp>
        <p:nvSpPr>
          <p:cNvPr id="16" name="TextBox 15">
            <a:extLst>
              <a:ext uri="{FF2B5EF4-FFF2-40B4-BE49-F238E27FC236}">
                <a16:creationId xmlns:a16="http://schemas.microsoft.com/office/drawing/2014/main" id="{47BF96C9-1239-4237-8766-3FBA7B0EC1CA}"/>
              </a:ext>
            </a:extLst>
          </p:cNvPr>
          <p:cNvSpPr txBox="1"/>
          <p:nvPr/>
        </p:nvSpPr>
        <p:spPr>
          <a:xfrm>
            <a:off x="232718" y="731450"/>
            <a:ext cx="8530282" cy="857927"/>
          </a:xfrm>
          <a:prstGeom prst="rect">
            <a:avLst/>
          </a:prstGeom>
        </p:spPr>
        <p:txBody>
          <a:bodyPr wrap="square" lIns="0" tIns="0" rIns="0" bIns="0" rtlCol="0" anchor="t">
            <a:spAutoFit/>
          </a:bodyPr>
          <a:lstStyle/>
          <a:p>
            <a:pPr>
              <a:lnSpc>
                <a:spcPts val="7000"/>
              </a:lnSpc>
            </a:pPr>
            <a:r>
              <a:rPr lang="en-US" sz="4800" dirty="0">
                <a:solidFill>
                  <a:srgbClr val="FFFFFF"/>
                </a:solidFill>
                <a:latin typeface="League Spartan"/>
                <a:ea typeface="League Spartan"/>
                <a:cs typeface="League Spartan"/>
                <a:sym typeface="League Spartan"/>
              </a:rPr>
              <a:t>6. Cross Sell</a:t>
            </a:r>
          </a:p>
        </p:txBody>
      </p:sp>
    </p:spTree>
    <p:extLst>
      <p:ext uri="{BB962C8B-B14F-4D97-AF65-F5344CB8AC3E}">
        <p14:creationId xmlns:p14="http://schemas.microsoft.com/office/powerpoint/2010/main" val="380853791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6" name="Picture 4" descr="Data analysis png images | PNGWing">
            <a:extLst>
              <a:ext uri="{FF2B5EF4-FFF2-40B4-BE49-F238E27FC236}">
                <a16:creationId xmlns:a16="http://schemas.microsoft.com/office/drawing/2014/main" id="{2795E2A2-A670-4C60-AF65-E25A667006EB}"/>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8080266" y="2780500"/>
            <a:ext cx="10207734" cy="5414537"/>
          </a:xfrm>
          <a:prstGeom prst="rect">
            <a:avLst/>
          </a:prstGeom>
          <a:noFill/>
          <a:extLst>
            <a:ext uri="{909E8E84-426E-40DD-AFC4-6F175D3DCCD1}">
              <a14:hiddenFill xmlns:a14="http://schemas.microsoft.com/office/drawing/2010/main">
                <a:solidFill>
                  <a:srgbClr val="FFFFFF"/>
                </a:solidFill>
              </a14:hiddenFill>
            </a:ext>
          </a:extLst>
        </p:spPr>
      </p:pic>
      <p:grpSp>
        <p:nvGrpSpPr>
          <p:cNvPr id="29" name="Group 18">
            <a:extLst>
              <a:ext uri="{FF2B5EF4-FFF2-40B4-BE49-F238E27FC236}">
                <a16:creationId xmlns:a16="http://schemas.microsoft.com/office/drawing/2014/main" id="{C1878A66-C7C9-4D01-80A8-437C8350CF69}"/>
              </a:ext>
            </a:extLst>
          </p:cNvPr>
          <p:cNvGrpSpPr/>
          <p:nvPr/>
        </p:nvGrpSpPr>
        <p:grpSpPr>
          <a:xfrm>
            <a:off x="0" y="-117199"/>
            <a:ext cx="18288000" cy="2060299"/>
            <a:chOff x="0" y="-38100"/>
            <a:chExt cx="5694120" cy="750693"/>
          </a:xfrm>
        </p:grpSpPr>
        <p:sp>
          <p:nvSpPr>
            <p:cNvPr id="30" name="Freeform 19">
              <a:extLst>
                <a:ext uri="{FF2B5EF4-FFF2-40B4-BE49-F238E27FC236}">
                  <a16:creationId xmlns:a16="http://schemas.microsoft.com/office/drawing/2014/main" id="{337546D8-0893-465B-8C44-8D6E569837FB}"/>
                </a:ext>
              </a:extLst>
            </p:cNvPr>
            <p:cNvSpPr/>
            <p:nvPr/>
          </p:nvSpPr>
          <p:spPr>
            <a:xfrm>
              <a:off x="0" y="90054"/>
              <a:ext cx="5694119" cy="622539"/>
            </a:xfrm>
            <a:custGeom>
              <a:avLst/>
              <a:gdLst/>
              <a:ahLst/>
              <a:cxnLst/>
              <a:rect l="l" t="t" r="r" b="b"/>
              <a:pathLst>
                <a:path w="5694119" h="622539">
                  <a:moveTo>
                    <a:pt x="0" y="0"/>
                  </a:moveTo>
                  <a:lnTo>
                    <a:pt x="5694119" y="0"/>
                  </a:lnTo>
                  <a:lnTo>
                    <a:pt x="5694119" y="622539"/>
                  </a:lnTo>
                  <a:lnTo>
                    <a:pt x="0" y="622539"/>
                  </a:lnTo>
                  <a:close/>
                </a:path>
              </a:pathLst>
            </a:custGeom>
            <a:solidFill>
              <a:srgbClr val="545454"/>
            </a:solidFill>
          </p:spPr>
        </p:sp>
        <p:sp>
          <p:nvSpPr>
            <p:cNvPr id="31" name="TextBox 20">
              <a:extLst>
                <a:ext uri="{FF2B5EF4-FFF2-40B4-BE49-F238E27FC236}">
                  <a16:creationId xmlns:a16="http://schemas.microsoft.com/office/drawing/2014/main" id="{3760E00C-CC91-4FA5-96EE-DA8850801A09}"/>
                </a:ext>
              </a:extLst>
            </p:cNvPr>
            <p:cNvSpPr txBox="1"/>
            <p:nvPr/>
          </p:nvSpPr>
          <p:spPr>
            <a:xfrm>
              <a:off x="0" y="-38100"/>
              <a:ext cx="5694120" cy="660639"/>
            </a:xfrm>
            <a:prstGeom prst="rect">
              <a:avLst/>
            </a:prstGeom>
          </p:spPr>
          <p:txBody>
            <a:bodyPr lIns="50800" tIns="50800" rIns="50800" bIns="50800" rtlCol="0" anchor="ctr"/>
            <a:lstStyle/>
            <a:p>
              <a:pPr algn="ctr">
                <a:lnSpc>
                  <a:spcPts val="2659"/>
                </a:lnSpc>
                <a:spcBef>
                  <a:spcPct val="0"/>
                </a:spcBef>
              </a:pPr>
              <a:endParaRPr/>
            </a:p>
          </p:txBody>
        </p:sp>
      </p:grpSp>
      <p:grpSp>
        <p:nvGrpSpPr>
          <p:cNvPr id="2" name="Google Shape;486;p3">
            <a:extLst>
              <a:ext uri="{FF2B5EF4-FFF2-40B4-BE49-F238E27FC236}">
                <a16:creationId xmlns:a16="http://schemas.microsoft.com/office/drawing/2014/main" id="{CF71F8EE-F845-4953-B303-70323B029C9A}"/>
              </a:ext>
            </a:extLst>
          </p:cNvPr>
          <p:cNvGrpSpPr/>
          <p:nvPr/>
        </p:nvGrpSpPr>
        <p:grpSpPr>
          <a:xfrm>
            <a:off x="8788503" y="9369341"/>
            <a:ext cx="710989" cy="591484"/>
            <a:chOff x="4382679" y="4319018"/>
            <a:chExt cx="378645" cy="316095"/>
          </a:xfrm>
        </p:grpSpPr>
        <p:sp>
          <p:nvSpPr>
            <p:cNvPr id="3" name="Google Shape;487;p3">
              <a:hlinkClick r:id="" action="ppaction://hlinkshowjump?jump=nextslide"/>
              <a:extLst>
                <a:ext uri="{FF2B5EF4-FFF2-40B4-BE49-F238E27FC236}">
                  <a16:creationId xmlns:a16="http://schemas.microsoft.com/office/drawing/2014/main" id="{4E77AF99-AE53-46CF-B78F-D124398DEC89}"/>
                </a:ext>
              </a:extLst>
            </p:cNvPr>
            <p:cNvSpPr/>
            <p:nvPr/>
          </p:nvSpPr>
          <p:spPr>
            <a:xfrm>
              <a:off x="4382679" y="4442791"/>
              <a:ext cx="378645" cy="192322"/>
            </a:xfrm>
            <a:custGeom>
              <a:avLst/>
              <a:gdLst/>
              <a:ahLst/>
              <a:cxnLst/>
              <a:rect l="l" t="t" r="r" b="b"/>
              <a:pathLst>
                <a:path w="23610" h="11992" extrusionOk="0">
                  <a:moveTo>
                    <a:pt x="0" y="0"/>
                  </a:moveTo>
                  <a:lnTo>
                    <a:pt x="11993" y="11992"/>
                  </a:lnTo>
                  <a:lnTo>
                    <a:pt x="23610" y="375"/>
                  </a:lnTo>
                </a:path>
              </a:pathLst>
            </a:custGeom>
            <a:noFill/>
            <a:ln w="38100" cap="flat" cmpd="sng">
              <a:solidFill>
                <a:srgbClr val="12759A"/>
              </a:solidFill>
              <a:prstDash val="solid"/>
              <a:round/>
              <a:headEnd type="none" w="sm" len="sm"/>
              <a:tailEnd type="none" w="sm" len="sm"/>
            </a:ln>
          </p:spPr>
        </p:sp>
        <p:sp>
          <p:nvSpPr>
            <p:cNvPr id="4" name="Google Shape;488;p3">
              <a:hlinkClick r:id="" action="ppaction://hlinkshowjump?jump=nextslide"/>
              <a:extLst>
                <a:ext uri="{FF2B5EF4-FFF2-40B4-BE49-F238E27FC236}">
                  <a16:creationId xmlns:a16="http://schemas.microsoft.com/office/drawing/2014/main" id="{830933B1-723E-49EB-9132-BE13C478442B}"/>
                </a:ext>
              </a:extLst>
            </p:cNvPr>
            <p:cNvSpPr/>
            <p:nvPr/>
          </p:nvSpPr>
          <p:spPr>
            <a:xfrm>
              <a:off x="4382679" y="4319018"/>
              <a:ext cx="378645" cy="192322"/>
            </a:xfrm>
            <a:custGeom>
              <a:avLst/>
              <a:gdLst/>
              <a:ahLst/>
              <a:cxnLst/>
              <a:rect l="l" t="t" r="r" b="b"/>
              <a:pathLst>
                <a:path w="23610" h="11992" extrusionOk="0">
                  <a:moveTo>
                    <a:pt x="0" y="0"/>
                  </a:moveTo>
                  <a:lnTo>
                    <a:pt x="11993" y="11992"/>
                  </a:lnTo>
                  <a:lnTo>
                    <a:pt x="23610" y="375"/>
                  </a:lnTo>
                </a:path>
              </a:pathLst>
            </a:custGeom>
            <a:noFill/>
            <a:ln w="38100" cap="flat" cmpd="sng">
              <a:solidFill>
                <a:srgbClr val="12759A"/>
              </a:solidFill>
              <a:prstDash val="solid"/>
              <a:round/>
              <a:headEnd type="none" w="sm" len="sm"/>
              <a:tailEnd type="none" w="sm" len="sm"/>
            </a:ln>
          </p:spPr>
        </p:sp>
      </p:grpSp>
      <p:sp>
        <p:nvSpPr>
          <p:cNvPr id="6" name="TextBox 15">
            <a:extLst>
              <a:ext uri="{FF2B5EF4-FFF2-40B4-BE49-F238E27FC236}">
                <a16:creationId xmlns:a16="http://schemas.microsoft.com/office/drawing/2014/main" id="{322BD5BE-AC71-456B-B91F-EF8E1CA20888}"/>
              </a:ext>
            </a:extLst>
          </p:cNvPr>
          <p:cNvSpPr txBox="1"/>
          <p:nvPr/>
        </p:nvSpPr>
        <p:spPr>
          <a:xfrm>
            <a:off x="825996" y="4085321"/>
            <a:ext cx="2286000" cy="786754"/>
          </a:xfrm>
          <a:prstGeom prst="rect">
            <a:avLst/>
          </a:prstGeom>
        </p:spPr>
        <p:txBody>
          <a:bodyPr wrap="square" lIns="0" tIns="0" rIns="0" bIns="0" rtlCol="0" anchor="t">
            <a:spAutoFit/>
          </a:bodyPr>
          <a:lstStyle/>
          <a:p>
            <a:pPr algn="ctr">
              <a:lnSpc>
                <a:spcPts val="4909"/>
              </a:lnSpc>
            </a:pPr>
            <a:r>
              <a:rPr lang="en-US" sz="8200" dirty="0">
                <a:solidFill>
                  <a:srgbClr val="12759A"/>
                </a:solidFill>
                <a:latin typeface="League Spartan"/>
                <a:ea typeface="League Spartan"/>
                <a:cs typeface="League Spartan"/>
                <a:sym typeface="League Spartan"/>
              </a:rPr>
              <a:t>07</a:t>
            </a:r>
          </a:p>
        </p:txBody>
      </p:sp>
      <p:sp>
        <p:nvSpPr>
          <p:cNvPr id="16" name="TextBox 22">
            <a:extLst>
              <a:ext uri="{FF2B5EF4-FFF2-40B4-BE49-F238E27FC236}">
                <a16:creationId xmlns:a16="http://schemas.microsoft.com/office/drawing/2014/main" id="{2B017171-61AC-49DE-A279-920EF27E1AC3}"/>
              </a:ext>
            </a:extLst>
          </p:cNvPr>
          <p:cNvSpPr txBox="1"/>
          <p:nvPr/>
        </p:nvSpPr>
        <p:spPr>
          <a:xfrm>
            <a:off x="1516127" y="752175"/>
            <a:ext cx="3531945" cy="672162"/>
          </a:xfrm>
          <a:prstGeom prst="rect">
            <a:avLst/>
          </a:prstGeom>
        </p:spPr>
        <p:txBody>
          <a:bodyPr lIns="0" tIns="0" rIns="0" bIns="0" rtlCol="0" anchor="t">
            <a:spAutoFit/>
          </a:bodyPr>
          <a:lstStyle/>
          <a:p>
            <a:pPr algn="l">
              <a:lnSpc>
                <a:spcPts val="5476"/>
              </a:lnSpc>
            </a:pPr>
            <a:r>
              <a:rPr lang="en-US" sz="3911" dirty="0">
                <a:solidFill>
                  <a:srgbClr val="FFFFFF"/>
                </a:solidFill>
                <a:latin typeface="Blinker"/>
                <a:ea typeface="Blinker"/>
                <a:cs typeface="Blinker"/>
                <a:sym typeface="Blinker"/>
              </a:rPr>
              <a:t>E-Commerce</a:t>
            </a:r>
          </a:p>
        </p:txBody>
      </p:sp>
      <p:pic>
        <p:nvPicPr>
          <p:cNvPr id="17" name="Picture 16">
            <a:extLst>
              <a:ext uri="{FF2B5EF4-FFF2-40B4-BE49-F238E27FC236}">
                <a16:creationId xmlns:a16="http://schemas.microsoft.com/office/drawing/2014/main" id="{3F680515-FEE8-45AD-8BF4-18C29FB36A7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1000" y="571500"/>
            <a:ext cx="1106539" cy="1106539"/>
          </a:xfrm>
          <a:prstGeom prst="rect">
            <a:avLst/>
          </a:prstGeom>
        </p:spPr>
      </p:pic>
      <p:sp>
        <p:nvSpPr>
          <p:cNvPr id="28" name="Freeform 32">
            <a:extLst>
              <a:ext uri="{FF2B5EF4-FFF2-40B4-BE49-F238E27FC236}">
                <a16:creationId xmlns:a16="http://schemas.microsoft.com/office/drawing/2014/main" id="{92BC2472-0854-49E1-9461-758FAA5BB325}"/>
              </a:ext>
            </a:extLst>
          </p:cNvPr>
          <p:cNvSpPr/>
          <p:nvPr/>
        </p:nvSpPr>
        <p:spPr>
          <a:xfrm>
            <a:off x="-537367" y="9043168"/>
            <a:ext cx="1540171" cy="1243831"/>
          </a:xfrm>
          <a:custGeom>
            <a:avLst/>
            <a:gdLst/>
            <a:ahLst/>
            <a:cxnLst/>
            <a:rect l="l" t="t" r="r" b="b"/>
            <a:pathLst>
              <a:path w="3292689" h="2992231">
                <a:moveTo>
                  <a:pt x="0" y="0"/>
                </a:moveTo>
                <a:lnTo>
                  <a:pt x="3292689" y="0"/>
                </a:lnTo>
                <a:lnTo>
                  <a:pt x="3292689" y="2992231"/>
                </a:lnTo>
                <a:lnTo>
                  <a:pt x="0" y="299223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TextBox 4">
            <a:extLst>
              <a:ext uri="{FF2B5EF4-FFF2-40B4-BE49-F238E27FC236}">
                <a16:creationId xmlns:a16="http://schemas.microsoft.com/office/drawing/2014/main" id="{CE8085C6-D5DE-4BE6-83FC-108FA014064E}"/>
              </a:ext>
            </a:extLst>
          </p:cNvPr>
          <p:cNvSpPr txBox="1"/>
          <p:nvPr/>
        </p:nvSpPr>
        <p:spPr>
          <a:xfrm>
            <a:off x="1143000" y="4810661"/>
            <a:ext cx="10820400" cy="1354217"/>
          </a:xfrm>
          <a:prstGeom prst="rect">
            <a:avLst/>
          </a:prstGeom>
          <a:noFill/>
        </p:spPr>
        <p:txBody>
          <a:bodyPr wrap="square" rtlCol="0">
            <a:spAutoFit/>
          </a:bodyPr>
          <a:lstStyle/>
          <a:p>
            <a:r>
              <a:rPr lang="en-US" sz="8200" dirty="0">
                <a:solidFill>
                  <a:srgbClr val="12759A"/>
                </a:solidFill>
                <a:latin typeface="League Spartan" panose="020B0604020202020204" charset="0"/>
              </a:rPr>
              <a:t>Data Analysis</a:t>
            </a:r>
            <a:endParaRPr lang="vi-VN" sz="8200" dirty="0">
              <a:solidFill>
                <a:srgbClr val="12759A"/>
              </a:solidFill>
            </a:endParaRPr>
          </a:p>
        </p:txBody>
      </p:sp>
      <p:sp>
        <p:nvSpPr>
          <p:cNvPr id="8" name="AutoShape 4" descr="How to prepare your data for machine learning? Quick tips explained!">
            <a:extLst>
              <a:ext uri="{FF2B5EF4-FFF2-40B4-BE49-F238E27FC236}">
                <a16:creationId xmlns:a16="http://schemas.microsoft.com/office/drawing/2014/main" id="{0EF807FD-5184-4A53-A323-EBA10FC5F1C8}"/>
              </a:ext>
            </a:extLst>
          </p:cNvPr>
          <p:cNvSpPr>
            <a:spLocks noChangeAspect="1" noChangeArrowheads="1"/>
          </p:cNvSpPr>
          <p:nvPr/>
        </p:nvSpPr>
        <p:spPr bwMode="auto">
          <a:xfrm>
            <a:off x="8991600" y="4991100"/>
            <a:ext cx="4800600" cy="48006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vi-VN"/>
          </a:p>
        </p:txBody>
      </p:sp>
      <p:sp>
        <p:nvSpPr>
          <p:cNvPr id="9" name="AutoShape 6" descr="What is Data Preparation">
            <a:extLst>
              <a:ext uri="{FF2B5EF4-FFF2-40B4-BE49-F238E27FC236}">
                <a16:creationId xmlns:a16="http://schemas.microsoft.com/office/drawing/2014/main" id="{C0EA1C80-6DB0-4521-977C-69859407C3BA}"/>
              </a:ext>
            </a:extLst>
          </p:cNvPr>
          <p:cNvSpPr>
            <a:spLocks noChangeAspect="1" noChangeArrowheads="1"/>
          </p:cNvSpPr>
          <p:nvPr/>
        </p:nvSpPr>
        <p:spPr bwMode="auto">
          <a:xfrm>
            <a:off x="8991600" y="49911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vi-VN"/>
          </a:p>
        </p:txBody>
      </p:sp>
    </p:spTree>
    <p:extLst>
      <p:ext uri="{BB962C8B-B14F-4D97-AF65-F5344CB8AC3E}">
        <p14:creationId xmlns:p14="http://schemas.microsoft.com/office/powerpoint/2010/main" val="352475717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966DE1F6-E434-47D2-BE03-F449404F11D1}"/>
              </a:ext>
            </a:extLst>
          </p:cNvPr>
          <p:cNvSpPr txBox="1"/>
          <p:nvPr/>
        </p:nvSpPr>
        <p:spPr>
          <a:xfrm>
            <a:off x="232718" y="2285137"/>
            <a:ext cx="14859000" cy="1754326"/>
          </a:xfrm>
          <a:prstGeom prst="rect">
            <a:avLst/>
          </a:prstGeom>
          <a:noFill/>
        </p:spPr>
        <p:txBody>
          <a:bodyPr wrap="square" rtlCol="0">
            <a:spAutoFit/>
          </a:bodyPr>
          <a:lstStyle>
            <a:defPPr>
              <a:defRPr lang="en-US"/>
            </a:defPPr>
            <a:lvl1pPr>
              <a:defRPr sz="3600">
                <a:solidFill>
                  <a:srgbClr val="12759A"/>
                </a:solidFill>
                <a:latin typeface="League Spartan" panose="020B0604020202020204" charset="0"/>
              </a:defRPr>
            </a:lvl1pPr>
          </a:lstStyle>
          <a:p>
            <a:r>
              <a:rPr lang="en-US" dirty="0"/>
              <a:t>7.1. Business Performance Overview (2011 - 2014)</a:t>
            </a:r>
            <a:endParaRPr lang="en-US" dirty="0">
              <a:sym typeface="Blinker"/>
            </a:endParaRPr>
          </a:p>
          <a:p>
            <a:endParaRPr lang="en-US" dirty="0">
              <a:sym typeface="Blinker"/>
            </a:endParaRPr>
          </a:p>
          <a:p>
            <a:endParaRPr lang="vi-VN" dirty="0"/>
          </a:p>
        </p:txBody>
      </p:sp>
      <p:sp>
        <p:nvSpPr>
          <p:cNvPr id="10" name="Freeform 32">
            <a:extLst>
              <a:ext uri="{FF2B5EF4-FFF2-40B4-BE49-F238E27FC236}">
                <a16:creationId xmlns:a16="http://schemas.microsoft.com/office/drawing/2014/main" id="{BF69DF63-336D-4DD0-B704-A953F36FF860}"/>
              </a:ext>
            </a:extLst>
          </p:cNvPr>
          <p:cNvSpPr/>
          <p:nvPr/>
        </p:nvSpPr>
        <p:spPr>
          <a:xfrm>
            <a:off x="-537367" y="9043168"/>
            <a:ext cx="1540171" cy="1243831"/>
          </a:xfrm>
          <a:custGeom>
            <a:avLst/>
            <a:gdLst/>
            <a:ahLst/>
            <a:cxnLst/>
            <a:rect l="l" t="t" r="r" b="b"/>
            <a:pathLst>
              <a:path w="3292689" h="2992231">
                <a:moveTo>
                  <a:pt x="0" y="0"/>
                </a:moveTo>
                <a:lnTo>
                  <a:pt x="3292689" y="0"/>
                </a:lnTo>
                <a:lnTo>
                  <a:pt x="3292689" y="2992231"/>
                </a:lnTo>
                <a:lnTo>
                  <a:pt x="0" y="299223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17" name="Group 16">
            <a:extLst>
              <a:ext uri="{FF2B5EF4-FFF2-40B4-BE49-F238E27FC236}">
                <a16:creationId xmlns:a16="http://schemas.microsoft.com/office/drawing/2014/main" id="{CBA42D14-B3DE-4B2A-B0CA-EBB25E631709}"/>
              </a:ext>
            </a:extLst>
          </p:cNvPr>
          <p:cNvGrpSpPr/>
          <p:nvPr/>
        </p:nvGrpSpPr>
        <p:grpSpPr>
          <a:xfrm>
            <a:off x="0" y="0"/>
            <a:ext cx="18288000" cy="2060299"/>
            <a:chOff x="0" y="-38100"/>
            <a:chExt cx="5694120" cy="750693"/>
          </a:xfrm>
        </p:grpSpPr>
        <p:sp>
          <p:nvSpPr>
            <p:cNvPr id="18" name="Freeform 19">
              <a:extLst>
                <a:ext uri="{FF2B5EF4-FFF2-40B4-BE49-F238E27FC236}">
                  <a16:creationId xmlns:a16="http://schemas.microsoft.com/office/drawing/2014/main" id="{F58A37D6-1CFA-429D-B882-09D2AD1A8005}"/>
                </a:ext>
              </a:extLst>
            </p:cNvPr>
            <p:cNvSpPr/>
            <p:nvPr/>
          </p:nvSpPr>
          <p:spPr>
            <a:xfrm>
              <a:off x="0" y="90054"/>
              <a:ext cx="5694119" cy="622539"/>
            </a:xfrm>
            <a:custGeom>
              <a:avLst/>
              <a:gdLst/>
              <a:ahLst/>
              <a:cxnLst/>
              <a:rect l="l" t="t" r="r" b="b"/>
              <a:pathLst>
                <a:path w="5694119" h="622539">
                  <a:moveTo>
                    <a:pt x="0" y="0"/>
                  </a:moveTo>
                  <a:lnTo>
                    <a:pt x="5694119" y="0"/>
                  </a:lnTo>
                  <a:lnTo>
                    <a:pt x="5694119" y="622539"/>
                  </a:lnTo>
                  <a:lnTo>
                    <a:pt x="0" y="622539"/>
                  </a:lnTo>
                  <a:close/>
                </a:path>
              </a:pathLst>
            </a:custGeom>
            <a:solidFill>
              <a:srgbClr val="545454"/>
            </a:solidFill>
          </p:spPr>
        </p:sp>
        <p:sp>
          <p:nvSpPr>
            <p:cNvPr id="19" name="TextBox 18">
              <a:extLst>
                <a:ext uri="{FF2B5EF4-FFF2-40B4-BE49-F238E27FC236}">
                  <a16:creationId xmlns:a16="http://schemas.microsoft.com/office/drawing/2014/main" id="{BC6DB43C-75AA-4352-BB44-67CDEF7996B1}"/>
                </a:ext>
              </a:extLst>
            </p:cNvPr>
            <p:cNvSpPr txBox="1"/>
            <p:nvPr/>
          </p:nvSpPr>
          <p:spPr>
            <a:xfrm>
              <a:off x="0" y="-38100"/>
              <a:ext cx="5694120" cy="660639"/>
            </a:xfrm>
            <a:prstGeom prst="rect">
              <a:avLst/>
            </a:prstGeom>
          </p:spPr>
          <p:txBody>
            <a:bodyPr lIns="50800" tIns="50800" rIns="50800" bIns="50800" rtlCol="0" anchor="ctr"/>
            <a:lstStyle/>
            <a:p>
              <a:pPr algn="ctr">
                <a:lnSpc>
                  <a:spcPts val="2659"/>
                </a:lnSpc>
                <a:spcBef>
                  <a:spcPct val="0"/>
                </a:spcBef>
              </a:pPr>
              <a:endParaRPr/>
            </a:p>
          </p:txBody>
        </p:sp>
      </p:grpSp>
      <p:sp>
        <p:nvSpPr>
          <p:cNvPr id="20" name="TextBox 19">
            <a:extLst>
              <a:ext uri="{FF2B5EF4-FFF2-40B4-BE49-F238E27FC236}">
                <a16:creationId xmlns:a16="http://schemas.microsoft.com/office/drawing/2014/main" id="{C3AB6310-A88D-4343-874D-43C97F363307}"/>
              </a:ext>
            </a:extLst>
          </p:cNvPr>
          <p:cNvSpPr txBox="1"/>
          <p:nvPr/>
        </p:nvSpPr>
        <p:spPr>
          <a:xfrm>
            <a:off x="232718" y="731450"/>
            <a:ext cx="8530282" cy="857927"/>
          </a:xfrm>
          <a:prstGeom prst="rect">
            <a:avLst/>
          </a:prstGeom>
        </p:spPr>
        <p:txBody>
          <a:bodyPr wrap="square" lIns="0" tIns="0" rIns="0" bIns="0" rtlCol="0" anchor="t">
            <a:spAutoFit/>
          </a:bodyPr>
          <a:lstStyle/>
          <a:p>
            <a:pPr>
              <a:lnSpc>
                <a:spcPts val="7000"/>
              </a:lnSpc>
            </a:pPr>
            <a:r>
              <a:rPr lang="en-US" sz="4800" dirty="0">
                <a:solidFill>
                  <a:srgbClr val="FFFFFF"/>
                </a:solidFill>
                <a:latin typeface="League Spartan"/>
                <a:ea typeface="League Spartan"/>
                <a:cs typeface="League Spartan"/>
                <a:sym typeface="League Spartan"/>
              </a:rPr>
              <a:t>7. Data Analysis</a:t>
            </a:r>
          </a:p>
        </p:txBody>
      </p:sp>
      <p:pic>
        <p:nvPicPr>
          <p:cNvPr id="3" name="Picture 2">
            <a:extLst>
              <a:ext uri="{FF2B5EF4-FFF2-40B4-BE49-F238E27FC236}">
                <a16:creationId xmlns:a16="http://schemas.microsoft.com/office/drawing/2014/main" id="{5225F38C-D95F-425F-AA3F-A68BE0DAA9F1}"/>
              </a:ext>
            </a:extLst>
          </p:cNvPr>
          <p:cNvPicPr>
            <a:picLocks noChangeAspect="1"/>
          </p:cNvPicPr>
          <p:nvPr/>
        </p:nvPicPr>
        <p:blipFill>
          <a:blip r:embed="rId4"/>
          <a:stretch>
            <a:fillRect/>
          </a:stretch>
        </p:blipFill>
        <p:spPr>
          <a:xfrm>
            <a:off x="76200" y="3295352"/>
            <a:ext cx="10023247" cy="5747816"/>
          </a:xfrm>
          <a:prstGeom prst="rect">
            <a:avLst/>
          </a:prstGeom>
        </p:spPr>
      </p:pic>
      <p:sp>
        <p:nvSpPr>
          <p:cNvPr id="4" name="TextBox 3">
            <a:extLst>
              <a:ext uri="{FF2B5EF4-FFF2-40B4-BE49-F238E27FC236}">
                <a16:creationId xmlns:a16="http://schemas.microsoft.com/office/drawing/2014/main" id="{E229DEDB-9DC2-4366-BD4F-5D058B812AC8}"/>
              </a:ext>
            </a:extLst>
          </p:cNvPr>
          <p:cNvSpPr txBox="1"/>
          <p:nvPr/>
        </p:nvSpPr>
        <p:spPr>
          <a:xfrm>
            <a:off x="10255965" y="3162300"/>
            <a:ext cx="7879636" cy="6772978"/>
          </a:xfrm>
          <a:prstGeom prst="roundRect">
            <a:avLst>
              <a:gd name="adj" fmla="val 1836"/>
            </a:avLst>
          </a:prstGeom>
          <a:noFill/>
          <a:ln>
            <a:noFill/>
          </a:ln>
        </p:spPr>
        <p:txBody>
          <a:bodyPr spcFirstLastPara="1" wrap="square" lIns="91425" tIns="91425" rIns="91425" bIns="91425" anchor="t" anchorCtr="0">
            <a:noAutofit/>
          </a:bodyPr>
          <a:lstStyle>
            <a:defPPr>
              <a:defRPr lang="en-US"/>
            </a:defPPr>
            <a:lvl1pPr marL="342900" indent="-342900" algn="just">
              <a:lnSpc>
                <a:spcPct val="115000"/>
              </a:lnSpc>
              <a:spcBef>
                <a:spcPts val="0"/>
              </a:spcBef>
              <a:buSzPct val="100000"/>
              <a:buFont typeface="Arial" pitchFamily="34" charset="0"/>
              <a:buChar char="•"/>
              <a:defRPr sz="2500">
                <a:latin typeface="Blinker" panose="020B0604020202020204" charset="0"/>
                <a:ea typeface="Anybody"/>
                <a:cs typeface="Anybody"/>
              </a:defRPr>
            </a:lvl1pPr>
            <a:lvl2pPr marL="742950" indent="-285750">
              <a:spcBef>
                <a:spcPct val="20000"/>
              </a:spcBef>
              <a:buFont typeface="Arial" pitchFamily="34" charset="0"/>
              <a:buChar char="–"/>
              <a:defRPr sz="2800"/>
            </a:lvl2pPr>
            <a:lvl3pPr marL="1143000" indent="-228600">
              <a:spcBef>
                <a:spcPct val="20000"/>
              </a:spcBef>
              <a:buFont typeface="Arial" pitchFamily="34" charset="0"/>
              <a:buChar char="•"/>
              <a:defRPr sz="2400"/>
            </a:lvl3pPr>
            <a:lvl4pPr marL="1600200" indent="-228600">
              <a:spcBef>
                <a:spcPct val="20000"/>
              </a:spcBef>
              <a:buFont typeface="Arial" pitchFamily="34" charset="0"/>
              <a:buChar char="–"/>
              <a:defRPr sz="2000"/>
            </a:lvl4pPr>
            <a:lvl5pPr marL="2057400" indent="-228600">
              <a:spcBef>
                <a:spcPct val="20000"/>
              </a:spcBef>
              <a:buFont typeface="Arial" pitchFamily="34" charset="0"/>
              <a:buChar char="»"/>
              <a:defRPr sz="2000"/>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pPr marL="0" indent="0">
              <a:buNone/>
            </a:pPr>
            <a:r>
              <a:rPr lang="en-US" sz="1900" b="1" dirty="0"/>
              <a:t>Sales Growth:</a:t>
            </a:r>
            <a:endParaRPr lang="en-US" sz="1900" dirty="0"/>
          </a:p>
          <a:p>
            <a:r>
              <a:rPr lang="en-US" sz="1800" dirty="0"/>
              <a:t>Sales increased steadily over the years, particularly high in Q4 each year.</a:t>
            </a:r>
          </a:p>
          <a:p>
            <a:r>
              <a:rPr lang="en-US" sz="1800" dirty="0"/>
              <a:t>Q4/2014 recorded the highest revenue, nearing the $1.5 million mark.</a:t>
            </a:r>
          </a:p>
          <a:p>
            <a:pPr marL="0" indent="0">
              <a:buNone/>
            </a:pPr>
            <a:r>
              <a:rPr lang="en-US" sz="1900" b="1" dirty="0"/>
              <a:t>Profit Fluctuations:</a:t>
            </a:r>
            <a:endParaRPr lang="en-US" sz="1900" dirty="0"/>
          </a:p>
          <a:p>
            <a:r>
              <a:rPr lang="en-US" sz="1800" dirty="0"/>
              <a:t>Profits fluctuated significantly, with the lowest levels typically in Q1 and Q2 each year.</a:t>
            </a:r>
          </a:p>
          <a:p>
            <a:r>
              <a:rPr lang="en-US" sz="1800" dirty="0"/>
              <a:t>The later quarters (Q3 and Q4) generally saw higher profits.</a:t>
            </a:r>
          </a:p>
          <a:p>
            <a:pPr marL="0" indent="0">
              <a:buNone/>
            </a:pPr>
            <a:r>
              <a:rPr lang="en-US" sz="1900" b="1" dirty="0"/>
              <a:t>Profit Margin:</a:t>
            </a:r>
            <a:endParaRPr lang="en-US" sz="1900" dirty="0"/>
          </a:p>
          <a:p>
            <a:r>
              <a:rPr lang="en-US" sz="1800" dirty="0"/>
              <a:t>Ranged between 10% and 13.5%, peaking in Q4/2012 (13.11%) and dipping to its lowest in Q2/2011 (10.13%).</a:t>
            </a:r>
          </a:p>
          <a:p>
            <a:r>
              <a:rPr lang="en-US" sz="1800" dirty="0"/>
              <a:t>Profit margin was inconsistent, affected by rising costs.</a:t>
            </a:r>
          </a:p>
          <a:p>
            <a:pPr marL="0" indent="0">
              <a:buNone/>
            </a:pPr>
            <a:r>
              <a:rPr lang="en-US" sz="1900" b="1" dirty="0"/>
              <a:t>Correlation Between Sales and Profit Margin:</a:t>
            </a:r>
            <a:endParaRPr lang="en-US" sz="1900" dirty="0"/>
          </a:p>
          <a:p>
            <a:r>
              <a:rPr lang="en-US" sz="1800" dirty="0"/>
              <a:t>Sales increased, but profit margins did not grow proportionally, indicating the need for better cost control.</a:t>
            </a:r>
          </a:p>
          <a:p>
            <a:r>
              <a:rPr lang="en-US" sz="1800" dirty="0"/>
              <a:t>A downward trend in profit margin was observed from 2013 to 2014.</a:t>
            </a:r>
          </a:p>
          <a:p>
            <a:pPr marL="0" indent="0">
              <a:buNone/>
            </a:pPr>
            <a:r>
              <a:rPr lang="en-US" sz="1900" b="1" dirty="0"/>
              <a:t>Outstanding Year-End Performance:</a:t>
            </a:r>
            <a:endParaRPr lang="en-US" sz="1900" dirty="0"/>
          </a:p>
          <a:p>
            <a:r>
              <a:rPr lang="en-US" sz="1800" dirty="0"/>
              <a:t>Q4 each year consistently achieved the highest sales and profit, likely driven by holiday seasons or effective sales campaigns.</a:t>
            </a:r>
          </a:p>
        </p:txBody>
      </p:sp>
      <p:sp>
        <p:nvSpPr>
          <p:cNvPr id="11" name="Rectangle: Rounded Corners 10">
            <a:extLst>
              <a:ext uri="{FF2B5EF4-FFF2-40B4-BE49-F238E27FC236}">
                <a16:creationId xmlns:a16="http://schemas.microsoft.com/office/drawing/2014/main" id="{15D438CE-6A04-4090-8890-03AFCC2037B6}"/>
              </a:ext>
            </a:extLst>
          </p:cNvPr>
          <p:cNvSpPr/>
          <p:nvPr/>
        </p:nvSpPr>
        <p:spPr>
          <a:xfrm>
            <a:off x="5029200" y="4381500"/>
            <a:ext cx="4267200" cy="4419600"/>
          </a:xfrm>
          <a:prstGeom prst="roundRect">
            <a:avLst>
              <a:gd name="adj" fmla="val 2592"/>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Tree>
    <p:extLst>
      <p:ext uri="{BB962C8B-B14F-4D97-AF65-F5344CB8AC3E}">
        <p14:creationId xmlns:p14="http://schemas.microsoft.com/office/powerpoint/2010/main" val="277045426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reeform 32">
            <a:extLst>
              <a:ext uri="{FF2B5EF4-FFF2-40B4-BE49-F238E27FC236}">
                <a16:creationId xmlns:a16="http://schemas.microsoft.com/office/drawing/2014/main" id="{BF69DF63-336D-4DD0-B704-A953F36FF860}"/>
              </a:ext>
            </a:extLst>
          </p:cNvPr>
          <p:cNvSpPr/>
          <p:nvPr/>
        </p:nvSpPr>
        <p:spPr>
          <a:xfrm>
            <a:off x="-537367" y="9043168"/>
            <a:ext cx="1540171" cy="1243831"/>
          </a:xfrm>
          <a:custGeom>
            <a:avLst/>
            <a:gdLst/>
            <a:ahLst/>
            <a:cxnLst/>
            <a:rect l="l" t="t" r="r" b="b"/>
            <a:pathLst>
              <a:path w="3292689" h="2992231">
                <a:moveTo>
                  <a:pt x="0" y="0"/>
                </a:moveTo>
                <a:lnTo>
                  <a:pt x="3292689" y="0"/>
                </a:lnTo>
                <a:lnTo>
                  <a:pt x="3292689" y="2992231"/>
                </a:lnTo>
                <a:lnTo>
                  <a:pt x="0" y="299223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15" name="Group 14">
            <a:extLst>
              <a:ext uri="{FF2B5EF4-FFF2-40B4-BE49-F238E27FC236}">
                <a16:creationId xmlns:a16="http://schemas.microsoft.com/office/drawing/2014/main" id="{E14682F1-3078-42D9-9B6A-4F9E7DD17897}"/>
              </a:ext>
            </a:extLst>
          </p:cNvPr>
          <p:cNvGrpSpPr/>
          <p:nvPr/>
        </p:nvGrpSpPr>
        <p:grpSpPr>
          <a:xfrm>
            <a:off x="0" y="0"/>
            <a:ext cx="18288000" cy="2060299"/>
            <a:chOff x="0" y="-38100"/>
            <a:chExt cx="5694120" cy="750693"/>
          </a:xfrm>
        </p:grpSpPr>
        <p:sp>
          <p:nvSpPr>
            <p:cNvPr id="16" name="Freeform 19">
              <a:extLst>
                <a:ext uri="{FF2B5EF4-FFF2-40B4-BE49-F238E27FC236}">
                  <a16:creationId xmlns:a16="http://schemas.microsoft.com/office/drawing/2014/main" id="{D582A648-4761-4A39-BC95-7DB85EA7D36B}"/>
                </a:ext>
              </a:extLst>
            </p:cNvPr>
            <p:cNvSpPr/>
            <p:nvPr/>
          </p:nvSpPr>
          <p:spPr>
            <a:xfrm>
              <a:off x="0" y="90054"/>
              <a:ext cx="5694119" cy="622539"/>
            </a:xfrm>
            <a:custGeom>
              <a:avLst/>
              <a:gdLst/>
              <a:ahLst/>
              <a:cxnLst/>
              <a:rect l="l" t="t" r="r" b="b"/>
              <a:pathLst>
                <a:path w="5694119" h="622539">
                  <a:moveTo>
                    <a:pt x="0" y="0"/>
                  </a:moveTo>
                  <a:lnTo>
                    <a:pt x="5694119" y="0"/>
                  </a:lnTo>
                  <a:lnTo>
                    <a:pt x="5694119" y="622539"/>
                  </a:lnTo>
                  <a:lnTo>
                    <a:pt x="0" y="622539"/>
                  </a:lnTo>
                  <a:close/>
                </a:path>
              </a:pathLst>
            </a:custGeom>
            <a:solidFill>
              <a:srgbClr val="545454"/>
            </a:solidFill>
          </p:spPr>
        </p:sp>
        <p:sp>
          <p:nvSpPr>
            <p:cNvPr id="17" name="TextBox 16">
              <a:extLst>
                <a:ext uri="{FF2B5EF4-FFF2-40B4-BE49-F238E27FC236}">
                  <a16:creationId xmlns:a16="http://schemas.microsoft.com/office/drawing/2014/main" id="{360B491E-BF55-4101-9F2E-A918112E5F5C}"/>
                </a:ext>
              </a:extLst>
            </p:cNvPr>
            <p:cNvSpPr txBox="1"/>
            <p:nvPr/>
          </p:nvSpPr>
          <p:spPr>
            <a:xfrm>
              <a:off x="0" y="-38100"/>
              <a:ext cx="5694120" cy="660639"/>
            </a:xfrm>
            <a:prstGeom prst="rect">
              <a:avLst/>
            </a:prstGeom>
          </p:spPr>
          <p:txBody>
            <a:bodyPr lIns="50800" tIns="50800" rIns="50800" bIns="50800" rtlCol="0" anchor="ctr"/>
            <a:lstStyle/>
            <a:p>
              <a:pPr algn="ctr">
                <a:lnSpc>
                  <a:spcPts val="2659"/>
                </a:lnSpc>
                <a:spcBef>
                  <a:spcPct val="0"/>
                </a:spcBef>
              </a:pPr>
              <a:endParaRPr/>
            </a:p>
          </p:txBody>
        </p:sp>
      </p:grpSp>
      <p:sp>
        <p:nvSpPr>
          <p:cNvPr id="18" name="TextBox 17">
            <a:extLst>
              <a:ext uri="{FF2B5EF4-FFF2-40B4-BE49-F238E27FC236}">
                <a16:creationId xmlns:a16="http://schemas.microsoft.com/office/drawing/2014/main" id="{8A787E9A-B69F-4D87-A5CB-6584A6A30330}"/>
              </a:ext>
            </a:extLst>
          </p:cNvPr>
          <p:cNvSpPr txBox="1"/>
          <p:nvPr/>
        </p:nvSpPr>
        <p:spPr>
          <a:xfrm>
            <a:off x="232718" y="731450"/>
            <a:ext cx="8530282" cy="857927"/>
          </a:xfrm>
          <a:prstGeom prst="rect">
            <a:avLst/>
          </a:prstGeom>
        </p:spPr>
        <p:txBody>
          <a:bodyPr wrap="square" lIns="0" tIns="0" rIns="0" bIns="0" rtlCol="0" anchor="t">
            <a:spAutoFit/>
          </a:bodyPr>
          <a:lstStyle/>
          <a:p>
            <a:pPr>
              <a:lnSpc>
                <a:spcPts val="7000"/>
              </a:lnSpc>
            </a:pPr>
            <a:r>
              <a:rPr lang="en-US" sz="4800" dirty="0">
                <a:solidFill>
                  <a:srgbClr val="FFFFFF"/>
                </a:solidFill>
                <a:latin typeface="League Spartan"/>
                <a:ea typeface="League Spartan"/>
                <a:cs typeface="League Spartan"/>
                <a:sym typeface="League Spartan"/>
              </a:rPr>
              <a:t>7. Data Analysis</a:t>
            </a:r>
          </a:p>
        </p:txBody>
      </p:sp>
      <p:pic>
        <p:nvPicPr>
          <p:cNvPr id="4" name="Picture 3">
            <a:extLst>
              <a:ext uri="{FF2B5EF4-FFF2-40B4-BE49-F238E27FC236}">
                <a16:creationId xmlns:a16="http://schemas.microsoft.com/office/drawing/2014/main" id="{318E6BDD-A1D8-4998-A96F-128C60500DF3}"/>
              </a:ext>
            </a:extLst>
          </p:cNvPr>
          <p:cNvPicPr>
            <a:picLocks noChangeAspect="1"/>
          </p:cNvPicPr>
          <p:nvPr/>
        </p:nvPicPr>
        <p:blipFill>
          <a:blip r:embed="rId4"/>
          <a:stretch>
            <a:fillRect/>
          </a:stretch>
        </p:blipFill>
        <p:spPr>
          <a:xfrm>
            <a:off x="297149" y="2324100"/>
            <a:ext cx="5560302" cy="3954330"/>
          </a:xfrm>
          <a:prstGeom prst="rect">
            <a:avLst/>
          </a:prstGeom>
        </p:spPr>
      </p:pic>
      <p:pic>
        <p:nvPicPr>
          <p:cNvPr id="5" name="Picture 4">
            <a:extLst>
              <a:ext uri="{FF2B5EF4-FFF2-40B4-BE49-F238E27FC236}">
                <a16:creationId xmlns:a16="http://schemas.microsoft.com/office/drawing/2014/main" id="{3FB1D0B2-521A-4A88-BE3A-403D09714668}"/>
              </a:ext>
            </a:extLst>
          </p:cNvPr>
          <p:cNvPicPr>
            <a:picLocks noChangeAspect="1"/>
          </p:cNvPicPr>
          <p:nvPr/>
        </p:nvPicPr>
        <p:blipFill>
          <a:blip r:embed="rId5"/>
          <a:stretch>
            <a:fillRect/>
          </a:stretch>
        </p:blipFill>
        <p:spPr>
          <a:xfrm>
            <a:off x="6360062" y="2346828"/>
            <a:ext cx="5567876" cy="3931602"/>
          </a:xfrm>
          <a:prstGeom prst="rect">
            <a:avLst/>
          </a:prstGeom>
        </p:spPr>
      </p:pic>
      <p:pic>
        <p:nvPicPr>
          <p:cNvPr id="6" name="Picture 5">
            <a:extLst>
              <a:ext uri="{FF2B5EF4-FFF2-40B4-BE49-F238E27FC236}">
                <a16:creationId xmlns:a16="http://schemas.microsoft.com/office/drawing/2014/main" id="{4C115DF2-6B5A-459B-985F-AC3C863AA9BF}"/>
              </a:ext>
            </a:extLst>
          </p:cNvPr>
          <p:cNvPicPr>
            <a:picLocks noChangeAspect="1"/>
          </p:cNvPicPr>
          <p:nvPr/>
        </p:nvPicPr>
        <p:blipFill>
          <a:blip r:embed="rId6"/>
          <a:stretch>
            <a:fillRect/>
          </a:stretch>
        </p:blipFill>
        <p:spPr>
          <a:xfrm>
            <a:off x="12445789" y="2358190"/>
            <a:ext cx="5575451" cy="3886150"/>
          </a:xfrm>
          <a:prstGeom prst="rect">
            <a:avLst/>
          </a:prstGeom>
        </p:spPr>
      </p:pic>
      <p:sp>
        <p:nvSpPr>
          <p:cNvPr id="2" name="TextBox 1">
            <a:extLst>
              <a:ext uri="{FF2B5EF4-FFF2-40B4-BE49-F238E27FC236}">
                <a16:creationId xmlns:a16="http://schemas.microsoft.com/office/drawing/2014/main" id="{8F685C0A-7426-4C0F-989E-289980D53623}"/>
              </a:ext>
            </a:extLst>
          </p:cNvPr>
          <p:cNvSpPr txBox="1"/>
          <p:nvPr/>
        </p:nvSpPr>
        <p:spPr>
          <a:xfrm>
            <a:off x="300778" y="6210300"/>
            <a:ext cx="5410200" cy="2893100"/>
          </a:xfrm>
          <a:prstGeom prst="rect">
            <a:avLst/>
          </a:prstGeom>
          <a:noFill/>
        </p:spPr>
        <p:txBody>
          <a:bodyPr wrap="square" rtlCol="0">
            <a:spAutoFit/>
          </a:bodyPr>
          <a:lstStyle/>
          <a:p>
            <a:pPr marL="285750" indent="-285750" algn="just">
              <a:spcAft>
                <a:spcPts val="1200"/>
              </a:spcAft>
              <a:buFont typeface="Arial" panose="020B0604020202020204" pitchFamily="34" charset="0"/>
              <a:buChar char="•"/>
            </a:pPr>
            <a:r>
              <a:rPr lang="en-US" dirty="0">
                <a:latin typeface="Blinker" panose="020B0604020202020204" charset="0"/>
              </a:rPr>
              <a:t>Sales is relatively evenly distributed across the three product categories.</a:t>
            </a:r>
          </a:p>
          <a:p>
            <a:pPr marL="285750" indent="-285750" algn="just">
              <a:spcAft>
                <a:spcPts val="1200"/>
              </a:spcAft>
              <a:buFont typeface="Arial" panose="020B0604020202020204" pitchFamily="34" charset="0"/>
              <a:buChar char="•"/>
            </a:pPr>
            <a:r>
              <a:rPr lang="en-US" dirty="0">
                <a:latin typeface="Blinker" panose="020B0604020202020204" charset="0"/>
              </a:rPr>
              <a:t>Leading the way is </a:t>
            </a:r>
            <a:r>
              <a:rPr lang="en-US" b="1" dirty="0">
                <a:latin typeface="Blinker" panose="020B0604020202020204" charset="0"/>
              </a:rPr>
              <a:t>Technology</a:t>
            </a:r>
            <a:r>
              <a:rPr lang="en-US" dirty="0">
                <a:latin typeface="Blinker" panose="020B0604020202020204" charset="0"/>
              </a:rPr>
              <a:t>, accounting for </a:t>
            </a:r>
            <a:r>
              <a:rPr lang="en-US" b="1" dirty="0">
                <a:latin typeface="Blinker" panose="020B0604020202020204" charset="0"/>
              </a:rPr>
              <a:t>37.53% of total revenue</a:t>
            </a:r>
            <a:r>
              <a:rPr lang="en-US" dirty="0">
                <a:latin typeface="Blinker" panose="020B0604020202020204" charset="0"/>
              </a:rPr>
              <a:t>, highlighting significant potential and the need for continued focus.</a:t>
            </a:r>
          </a:p>
          <a:p>
            <a:pPr marL="285750" indent="-285750" algn="just">
              <a:spcAft>
                <a:spcPts val="1200"/>
              </a:spcAft>
              <a:buFont typeface="Arial" panose="020B0604020202020204" pitchFamily="34" charset="0"/>
              <a:buChar char="•"/>
            </a:pPr>
            <a:r>
              <a:rPr lang="en-US" dirty="0">
                <a:latin typeface="Blinker" panose="020B0604020202020204" charset="0"/>
              </a:rPr>
              <a:t>Although contributing the least, </a:t>
            </a:r>
            <a:r>
              <a:rPr lang="en-US" b="1" dirty="0">
                <a:latin typeface="Blinker" panose="020B0604020202020204" charset="0"/>
              </a:rPr>
              <a:t>Office Supplies</a:t>
            </a:r>
            <a:r>
              <a:rPr lang="en-US" dirty="0">
                <a:latin typeface="Blinker" panose="020B0604020202020204" charset="0"/>
              </a:rPr>
              <a:t> still makes </a:t>
            </a:r>
            <a:r>
              <a:rPr lang="en-US" b="1" dirty="0">
                <a:latin typeface="Blinker" panose="020B0604020202020204" charset="0"/>
              </a:rPr>
              <a:t>up nearly 30%</a:t>
            </a:r>
            <a:r>
              <a:rPr lang="en-US" dirty="0">
                <a:latin typeface="Blinker" panose="020B0604020202020204" charset="0"/>
              </a:rPr>
              <a:t>, indicating room for growth and the  possibility of stronger exploitation in the future.</a:t>
            </a:r>
          </a:p>
        </p:txBody>
      </p:sp>
      <p:sp>
        <p:nvSpPr>
          <p:cNvPr id="11" name="TextBox 10">
            <a:extLst>
              <a:ext uri="{FF2B5EF4-FFF2-40B4-BE49-F238E27FC236}">
                <a16:creationId xmlns:a16="http://schemas.microsoft.com/office/drawing/2014/main" id="{8346F0E2-821E-402F-AF7D-A20DB8295C25}"/>
              </a:ext>
            </a:extLst>
          </p:cNvPr>
          <p:cNvSpPr txBox="1"/>
          <p:nvPr/>
        </p:nvSpPr>
        <p:spPr>
          <a:xfrm>
            <a:off x="6438900" y="6210300"/>
            <a:ext cx="5410200" cy="2893100"/>
          </a:xfrm>
          <a:prstGeom prst="rect">
            <a:avLst/>
          </a:prstGeom>
          <a:noFill/>
        </p:spPr>
        <p:txBody>
          <a:bodyPr wrap="square" rtlCol="0">
            <a:spAutoFit/>
          </a:bodyPr>
          <a:lstStyle>
            <a:defPPr>
              <a:defRPr lang="en-US"/>
            </a:defPPr>
            <a:lvl1pPr marL="285750" indent="-285750" algn="just">
              <a:lnSpc>
                <a:spcPct val="150000"/>
              </a:lnSpc>
              <a:spcAft>
                <a:spcPts val="600"/>
              </a:spcAft>
              <a:buFont typeface="Arial" panose="020B0604020202020204" pitchFamily="34" charset="0"/>
              <a:buChar char="•"/>
              <a:defRPr sz="1600">
                <a:latin typeface="Blinker" panose="020B0604020202020204" charset="0"/>
              </a:defRPr>
            </a:lvl1pPr>
          </a:lstStyle>
          <a:p>
            <a:pPr>
              <a:lnSpc>
                <a:spcPct val="100000"/>
              </a:lnSpc>
              <a:spcAft>
                <a:spcPts val="1200"/>
              </a:spcAft>
            </a:pPr>
            <a:r>
              <a:rPr lang="vi-VN" sz="1800" dirty="0"/>
              <a:t>The </a:t>
            </a:r>
            <a:r>
              <a:rPr lang="vi-VN" sz="1800" b="1" dirty="0"/>
              <a:t>Consumer Segment</a:t>
            </a:r>
            <a:r>
              <a:rPr lang="vi-VN" sz="1800" dirty="0"/>
              <a:t> is the primary contrinutor, accounting for </a:t>
            </a:r>
            <a:r>
              <a:rPr lang="vi-VN" sz="1800" b="1" dirty="0"/>
              <a:t>over 50% of total sales</a:t>
            </a:r>
            <a:r>
              <a:rPr lang="vi-VN" sz="1800" dirty="0"/>
              <a:t>, underscoring its critical role in business strategy.</a:t>
            </a:r>
          </a:p>
          <a:p>
            <a:pPr>
              <a:lnSpc>
                <a:spcPct val="100000"/>
              </a:lnSpc>
              <a:spcAft>
                <a:spcPts val="1200"/>
              </a:spcAft>
            </a:pPr>
            <a:r>
              <a:rPr lang="vi-VN" sz="1800" dirty="0"/>
              <a:t>Although </a:t>
            </a:r>
            <a:r>
              <a:rPr lang="vi-VN" sz="1800" b="1" dirty="0"/>
              <a:t>Home Office</a:t>
            </a:r>
            <a:r>
              <a:rPr lang="vi-VN" sz="1800" dirty="0"/>
              <a:t> has the </a:t>
            </a:r>
            <a:r>
              <a:rPr lang="vi-VN" sz="1800" b="1" dirty="0"/>
              <a:t>smallest</a:t>
            </a:r>
            <a:r>
              <a:rPr lang="vi-VN" sz="1800" dirty="0"/>
              <a:t> share, it is considered a promising niche market amidst the growing trend of remote work.</a:t>
            </a:r>
          </a:p>
          <a:p>
            <a:pPr>
              <a:lnSpc>
                <a:spcPct val="100000"/>
              </a:lnSpc>
              <a:spcAft>
                <a:spcPts val="1200"/>
              </a:spcAft>
            </a:pPr>
            <a:r>
              <a:rPr lang="vi-VN" sz="1800" dirty="0"/>
              <a:t>Therefore, it is crucial to focus on maitaining and developing tailored business strategies for each customer segment to optimize effectiveness.</a:t>
            </a:r>
            <a:endParaRPr lang="en-US" sz="1800" dirty="0"/>
          </a:p>
        </p:txBody>
      </p:sp>
      <p:sp>
        <p:nvSpPr>
          <p:cNvPr id="12" name="TextBox 11">
            <a:extLst>
              <a:ext uri="{FF2B5EF4-FFF2-40B4-BE49-F238E27FC236}">
                <a16:creationId xmlns:a16="http://schemas.microsoft.com/office/drawing/2014/main" id="{CCF98055-5D14-42A4-A49C-B48631370163}"/>
              </a:ext>
            </a:extLst>
          </p:cNvPr>
          <p:cNvSpPr txBox="1"/>
          <p:nvPr/>
        </p:nvSpPr>
        <p:spPr>
          <a:xfrm>
            <a:off x="12577022" y="6210300"/>
            <a:ext cx="5410200" cy="2893100"/>
          </a:xfrm>
          <a:prstGeom prst="rect">
            <a:avLst/>
          </a:prstGeom>
          <a:noFill/>
        </p:spPr>
        <p:txBody>
          <a:bodyPr wrap="square" rtlCol="0">
            <a:spAutoFit/>
          </a:bodyPr>
          <a:lstStyle>
            <a:defPPr>
              <a:defRPr lang="en-US"/>
            </a:defPPr>
            <a:lvl1pPr marL="285750" indent="-285750" algn="just">
              <a:lnSpc>
                <a:spcPct val="150000"/>
              </a:lnSpc>
              <a:spcAft>
                <a:spcPts val="600"/>
              </a:spcAft>
              <a:buFont typeface="Arial" panose="020B0604020202020204" pitchFamily="34" charset="0"/>
              <a:buChar char="•"/>
              <a:defRPr sz="1600">
                <a:latin typeface="Blinker" panose="020B0604020202020204" charset="0"/>
              </a:defRPr>
            </a:lvl1pPr>
          </a:lstStyle>
          <a:p>
            <a:pPr>
              <a:lnSpc>
                <a:spcPct val="100000"/>
              </a:lnSpc>
              <a:spcAft>
                <a:spcPts val="1200"/>
              </a:spcAft>
            </a:pPr>
            <a:r>
              <a:rPr lang="vi-VN" sz="1800" b="1" dirty="0"/>
              <a:t>Standard Class</a:t>
            </a:r>
            <a:r>
              <a:rPr lang="vi-VN" sz="1800" dirty="0"/>
              <a:t> is the most preferred shipping method, contributing </a:t>
            </a:r>
            <a:r>
              <a:rPr lang="vi-VN" sz="1800" b="1" dirty="0"/>
              <a:t>nearly 60% of total sales</a:t>
            </a:r>
            <a:r>
              <a:rPr lang="vi-VN" sz="1800" dirty="0"/>
              <a:t>.</a:t>
            </a:r>
          </a:p>
          <a:p>
            <a:pPr>
              <a:lnSpc>
                <a:spcPct val="100000"/>
              </a:lnSpc>
              <a:spcAft>
                <a:spcPts val="1200"/>
              </a:spcAft>
            </a:pPr>
            <a:r>
              <a:rPr lang="vi-VN" sz="1800" dirty="0"/>
              <a:t>As shipping speeds increase, customer usage tends to decline, with sales from  </a:t>
            </a:r>
            <a:r>
              <a:rPr lang="vi-VN" sz="1800" b="1" dirty="0"/>
              <a:t>Same Day</a:t>
            </a:r>
            <a:r>
              <a:rPr lang="vi-VN" sz="1800" dirty="0"/>
              <a:t> being the </a:t>
            </a:r>
            <a:r>
              <a:rPr lang="vi-VN" sz="1800" b="1" dirty="0"/>
              <a:t>lowest at only 5.28%.</a:t>
            </a:r>
          </a:p>
          <a:p>
            <a:pPr>
              <a:lnSpc>
                <a:spcPct val="100000"/>
              </a:lnSpc>
              <a:spcAft>
                <a:spcPts val="1200"/>
              </a:spcAft>
            </a:pPr>
            <a:r>
              <a:rPr lang="vi-VN" sz="1800" dirty="0"/>
              <a:t>Therefore, it is essential to optimize the operations of Standard Class while enhancing fast shipping services (Same Day, First Class) to better meet diverse customer demands.</a:t>
            </a:r>
          </a:p>
        </p:txBody>
      </p:sp>
    </p:spTree>
    <p:extLst>
      <p:ext uri="{BB962C8B-B14F-4D97-AF65-F5344CB8AC3E}">
        <p14:creationId xmlns:p14="http://schemas.microsoft.com/office/powerpoint/2010/main" val="81577054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reeform 32">
            <a:extLst>
              <a:ext uri="{FF2B5EF4-FFF2-40B4-BE49-F238E27FC236}">
                <a16:creationId xmlns:a16="http://schemas.microsoft.com/office/drawing/2014/main" id="{BF69DF63-336D-4DD0-B704-A953F36FF860}"/>
              </a:ext>
            </a:extLst>
          </p:cNvPr>
          <p:cNvSpPr/>
          <p:nvPr/>
        </p:nvSpPr>
        <p:spPr>
          <a:xfrm>
            <a:off x="-537367" y="9043168"/>
            <a:ext cx="1540171" cy="1243831"/>
          </a:xfrm>
          <a:custGeom>
            <a:avLst/>
            <a:gdLst/>
            <a:ahLst/>
            <a:cxnLst/>
            <a:rect l="l" t="t" r="r" b="b"/>
            <a:pathLst>
              <a:path w="3292689" h="2992231">
                <a:moveTo>
                  <a:pt x="0" y="0"/>
                </a:moveTo>
                <a:lnTo>
                  <a:pt x="3292689" y="0"/>
                </a:lnTo>
                <a:lnTo>
                  <a:pt x="3292689" y="2992231"/>
                </a:lnTo>
                <a:lnTo>
                  <a:pt x="0" y="299223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13" name="Group 12">
            <a:extLst>
              <a:ext uri="{FF2B5EF4-FFF2-40B4-BE49-F238E27FC236}">
                <a16:creationId xmlns:a16="http://schemas.microsoft.com/office/drawing/2014/main" id="{C46EDB77-3063-4F15-BB76-1CD1A2A109BD}"/>
              </a:ext>
            </a:extLst>
          </p:cNvPr>
          <p:cNvGrpSpPr/>
          <p:nvPr/>
        </p:nvGrpSpPr>
        <p:grpSpPr>
          <a:xfrm>
            <a:off x="0" y="0"/>
            <a:ext cx="18288000" cy="2060299"/>
            <a:chOff x="0" y="-38100"/>
            <a:chExt cx="5694120" cy="750693"/>
          </a:xfrm>
        </p:grpSpPr>
        <p:sp>
          <p:nvSpPr>
            <p:cNvPr id="14" name="Freeform 19">
              <a:extLst>
                <a:ext uri="{FF2B5EF4-FFF2-40B4-BE49-F238E27FC236}">
                  <a16:creationId xmlns:a16="http://schemas.microsoft.com/office/drawing/2014/main" id="{02579D76-AA7B-415D-B3B3-FE418310B8BB}"/>
                </a:ext>
              </a:extLst>
            </p:cNvPr>
            <p:cNvSpPr/>
            <p:nvPr/>
          </p:nvSpPr>
          <p:spPr>
            <a:xfrm>
              <a:off x="0" y="90054"/>
              <a:ext cx="5694119" cy="622539"/>
            </a:xfrm>
            <a:custGeom>
              <a:avLst/>
              <a:gdLst/>
              <a:ahLst/>
              <a:cxnLst/>
              <a:rect l="l" t="t" r="r" b="b"/>
              <a:pathLst>
                <a:path w="5694119" h="622539">
                  <a:moveTo>
                    <a:pt x="0" y="0"/>
                  </a:moveTo>
                  <a:lnTo>
                    <a:pt x="5694119" y="0"/>
                  </a:lnTo>
                  <a:lnTo>
                    <a:pt x="5694119" y="622539"/>
                  </a:lnTo>
                  <a:lnTo>
                    <a:pt x="0" y="622539"/>
                  </a:lnTo>
                  <a:close/>
                </a:path>
              </a:pathLst>
            </a:custGeom>
            <a:solidFill>
              <a:srgbClr val="545454"/>
            </a:solidFill>
          </p:spPr>
        </p:sp>
        <p:sp>
          <p:nvSpPr>
            <p:cNvPr id="15" name="TextBox 14">
              <a:extLst>
                <a:ext uri="{FF2B5EF4-FFF2-40B4-BE49-F238E27FC236}">
                  <a16:creationId xmlns:a16="http://schemas.microsoft.com/office/drawing/2014/main" id="{F499D7BB-C5F6-4686-B95A-871DD6BC55C7}"/>
                </a:ext>
              </a:extLst>
            </p:cNvPr>
            <p:cNvSpPr txBox="1"/>
            <p:nvPr/>
          </p:nvSpPr>
          <p:spPr>
            <a:xfrm>
              <a:off x="0" y="-38100"/>
              <a:ext cx="5694120" cy="660639"/>
            </a:xfrm>
            <a:prstGeom prst="rect">
              <a:avLst/>
            </a:prstGeom>
          </p:spPr>
          <p:txBody>
            <a:bodyPr lIns="50800" tIns="50800" rIns="50800" bIns="50800" rtlCol="0" anchor="ctr"/>
            <a:lstStyle/>
            <a:p>
              <a:pPr algn="ctr">
                <a:lnSpc>
                  <a:spcPts val="2659"/>
                </a:lnSpc>
                <a:spcBef>
                  <a:spcPct val="0"/>
                </a:spcBef>
              </a:pPr>
              <a:endParaRPr/>
            </a:p>
          </p:txBody>
        </p:sp>
      </p:grpSp>
      <p:sp>
        <p:nvSpPr>
          <p:cNvPr id="16" name="TextBox 15">
            <a:extLst>
              <a:ext uri="{FF2B5EF4-FFF2-40B4-BE49-F238E27FC236}">
                <a16:creationId xmlns:a16="http://schemas.microsoft.com/office/drawing/2014/main" id="{B47FF812-3553-49D5-A64F-BD65B09FA7C1}"/>
              </a:ext>
            </a:extLst>
          </p:cNvPr>
          <p:cNvSpPr txBox="1"/>
          <p:nvPr/>
        </p:nvSpPr>
        <p:spPr>
          <a:xfrm>
            <a:off x="232718" y="731450"/>
            <a:ext cx="8530282" cy="857927"/>
          </a:xfrm>
          <a:prstGeom prst="rect">
            <a:avLst/>
          </a:prstGeom>
        </p:spPr>
        <p:txBody>
          <a:bodyPr wrap="square" lIns="0" tIns="0" rIns="0" bIns="0" rtlCol="0" anchor="t">
            <a:spAutoFit/>
          </a:bodyPr>
          <a:lstStyle/>
          <a:p>
            <a:pPr>
              <a:lnSpc>
                <a:spcPts val="7000"/>
              </a:lnSpc>
            </a:pPr>
            <a:r>
              <a:rPr lang="en-US" sz="4800" dirty="0">
                <a:solidFill>
                  <a:srgbClr val="FFFFFF"/>
                </a:solidFill>
                <a:latin typeface="League Spartan"/>
                <a:ea typeface="League Spartan"/>
                <a:cs typeface="League Spartan"/>
                <a:sym typeface="League Spartan"/>
              </a:rPr>
              <a:t>7. Data Analysis</a:t>
            </a:r>
          </a:p>
        </p:txBody>
      </p:sp>
      <p:pic>
        <p:nvPicPr>
          <p:cNvPr id="2" name="Picture 1">
            <a:extLst>
              <a:ext uri="{FF2B5EF4-FFF2-40B4-BE49-F238E27FC236}">
                <a16:creationId xmlns:a16="http://schemas.microsoft.com/office/drawing/2014/main" id="{B882FF25-1E20-4319-BC17-3691B7253B03}"/>
              </a:ext>
            </a:extLst>
          </p:cNvPr>
          <p:cNvPicPr>
            <a:picLocks noChangeAspect="1"/>
          </p:cNvPicPr>
          <p:nvPr/>
        </p:nvPicPr>
        <p:blipFill>
          <a:blip r:embed="rId4"/>
          <a:stretch>
            <a:fillRect/>
          </a:stretch>
        </p:blipFill>
        <p:spPr>
          <a:xfrm>
            <a:off x="6163657" y="2431383"/>
            <a:ext cx="12086240" cy="7065429"/>
          </a:xfrm>
          <a:prstGeom prst="rect">
            <a:avLst/>
          </a:prstGeom>
        </p:spPr>
      </p:pic>
      <p:sp>
        <p:nvSpPr>
          <p:cNvPr id="9" name="TextBox 8">
            <a:extLst>
              <a:ext uri="{FF2B5EF4-FFF2-40B4-BE49-F238E27FC236}">
                <a16:creationId xmlns:a16="http://schemas.microsoft.com/office/drawing/2014/main" id="{7EE40F02-CD6F-4805-B942-8E664F0EF5C6}"/>
              </a:ext>
            </a:extLst>
          </p:cNvPr>
          <p:cNvSpPr txBox="1"/>
          <p:nvPr/>
        </p:nvSpPr>
        <p:spPr>
          <a:xfrm>
            <a:off x="38103" y="2566630"/>
            <a:ext cx="6057897" cy="5986254"/>
          </a:xfrm>
          <a:prstGeom prst="rect">
            <a:avLst/>
          </a:prstGeom>
          <a:noFill/>
        </p:spPr>
        <p:txBody>
          <a:bodyPr wrap="square" rtlCol="0">
            <a:spAutoFit/>
          </a:bodyPr>
          <a:lstStyle/>
          <a:p>
            <a:pPr marL="742950" lvl="1" indent="-285750" algn="just">
              <a:spcAft>
                <a:spcPts val="600"/>
              </a:spcAft>
              <a:buFont typeface="Arial" panose="020B0604020202020204" pitchFamily="34" charset="0"/>
              <a:buChar char="•"/>
            </a:pPr>
            <a:r>
              <a:rPr lang="vi-VN" sz="2300" dirty="0">
                <a:latin typeface="Blinker" panose="020B0604020202020204" charset="0"/>
              </a:rPr>
              <a:t>The company’s market is continously on a global scale.</a:t>
            </a:r>
          </a:p>
          <a:p>
            <a:pPr marL="742950" lvl="1" indent="-285750" algn="just">
              <a:spcAft>
                <a:spcPts val="600"/>
              </a:spcAft>
              <a:buFont typeface="Arial" panose="020B0604020202020204" pitchFamily="34" charset="0"/>
              <a:buChar char="•"/>
            </a:pPr>
            <a:r>
              <a:rPr lang="vi-VN" sz="2300" b="1" dirty="0">
                <a:latin typeface="Blinker" panose="020B0604020202020204" charset="0"/>
              </a:rPr>
              <a:t>The highest sales </a:t>
            </a:r>
            <a:r>
              <a:rPr lang="vi-VN" sz="2300" dirty="0">
                <a:latin typeface="Blinker" panose="020B0604020202020204" charset="0"/>
              </a:rPr>
              <a:t>comes from developed countries such as the </a:t>
            </a:r>
            <a:r>
              <a:rPr lang="vi-VN" sz="2300" b="1" dirty="0">
                <a:latin typeface="Blinker" panose="020B0604020202020204" charset="0"/>
              </a:rPr>
              <a:t>United States, Germany, China and Japan</a:t>
            </a:r>
            <a:r>
              <a:rPr lang="vi-VN" sz="2300" dirty="0">
                <a:latin typeface="Blinker" panose="020B0604020202020204" charset="0"/>
              </a:rPr>
              <a:t>, due to their stable economies and strong consumer demand.</a:t>
            </a:r>
          </a:p>
          <a:p>
            <a:pPr marL="742950" lvl="1" indent="-285750" algn="just">
              <a:spcAft>
                <a:spcPts val="600"/>
              </a:spcAft>
              <a:buFont typeface="Arial" panose="020B0604020202020204" pitchFamily="34" charset="0"/>
              <a:buChar char="•"/>
            </a:pPr>
            <a:r>
              <a:rPr lang="vi-VN" sz="2300" dirty="0">
                <a:latin typeface="Blinker" panose="020B0604020202020204" charset="0"/>
              </a:rPr>
              <a:t>Asia is emerging as a rapidly growing region with significant sales potential and impressive growth rates.</a:t>
            </a:r>
          </a:p>
          <a:p>
            <a:pPr marL="742950" lvl="1" indent="-285750" algn="just">
              <a:spcAft>
                <a:spcPts val="600"/>
              </a:spcAft>
              <a:buFont typeface="Arial" panose="020B0604020202020204" pitchFamily="34" charset="0"/>
              <a:buChar char="•"/>
            </a:pPr>
            <a:r>
              <a:rPr lang="vi-VN" sz="2300" dirty="0">
                <a:latin typeface="Blinker" panose="020B0604020202020204" charset="0"/>
              </a:rPr>
              <a:t>Revenue from African countries remains modest for now, but the region holds long-term opportunities if investments are made in infrastructure and improvements in customer outreach strategies.</a:t>
            </a:r>
            <a:endParaRPr lang="en-US" sz="2300" dirty="0">
              <a:latin typeface="Blinker" panose="020B0604020202020204" charset="0"/>
            </a:endParaRPr>
          </a:p>
        </p:txBody>
      </p:sp>
    </p:spTree>
    <p:extLst>
      <p:ext uri="{BB962C8B-B14F-4D97-AF65-F5344CB8AC3E}">
        <p14:creationId xmlns:p14="http://schemas.microsoft.com/office/powerpoint/2010/main" val="15099538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TextBox 14"/>
          <p:cNvSpPr txBox="1"/>
          <p:nvPr/>
        </p:nvSpPr>
        <p:spPr>
          <a:xfrm>
            <a:off x="942620" y="3153036"/>
            <a:ext cx="7773701" cy="4550861"/>
          </a:xfrm>
          <a:prstGeom prst="rect">
            <a:avLst/>
          </a:prstGeom>
        </p:spPr>
        <p:txBody>
          <a:bodyPr wrap="square" lIns="0" tIns="0" rIns="0" bIns="0" rtlCol="0" anchor="t">
            <a:spAutoFit/>
          </a:bodyPr>
          <a:lstStyle/>
          <a:p>
            <a:pPr marL="571500" indent="-571500" algn="just">
              <a:lnSpc>
                <a:spcPct val="150000"/>
              </a:lnSpc>
              <a:buFont typeface="Arial" panose="020B0604020202020204" pitchFamily="34" charset="0"/>
              <a:buChar char="•"/>
            </a:pPr>
            <a:r>
              <a:rPr lang="en-US" sz="2800" dirty="0">
                <a:latin typeface="Blinker" panose="020B0604020202020204" charset="0"/>
                <a:ea typeface="Blinker"/>
                <a:cs typeface="Blinker"/>
                <a:sym typeface="Blinker"/>
              </a:rPr>
              <a:t>Global online retails store.</a:t>
            </a:r>
          </a:p>
          <a:p>
            <a:pPr marL="571500" indent="-571500" algn="just">
              <a:lnSpc>
                <a:spcPct val="150000"/>
              </a:lnSpc>
              <a:buFont typeface="Arial" panose="020B0604020202020204" pitchFamily="34" charset="0"/>
              <a:buChar char="•"/>
            </a:pPr>
            <a:r>
              <a:rPr lang="en-US" sz="2800" dirty="0">
                <a:latin typeface="Blinker" panose="020B0604020202020204" charset="0"/>
                <a:ea typeface="Blinker"/>
                <a:cs typeface="Blinker"/>
                <a:sym typeface="Blinker"/>
              </a:rPr>
              <a:t>Headquartered in New Work, United States.</a:t>
            </a:r>
          </a:p>
          <a:p>
            <a:pPr marL="571500" indent="-571500" algn="just">
              <a:lnSpc>
                <a:spcPct val="150000"/>
              </a:lnSpc>
              <a:buFont typeface="Arial" panose="020B0604020202020204" pitchFamily="34" charset="0"/>
              <a:buChar char="•"/>
            </a:pPr>
            <a:r>
              <a:rPr lang="en-US" sz="2800" dirty="0">
                <a:latin typeface="Blinker" panose="020B0604020202020204" charset="0"/>
                <a:ea typeface="Blinker"/>
                <a:cs typeface="Blinker"/>
                <a:sym typeface="Blinker"/>
              </a:rPr>
              <a:t>Business areas:</a:t>
            </a:r>
          </a:p>
          <a:p>
            <a:pPr marL="1485900" lvl="2" indent="-571500" algn="just">
              <a:lnSpc>
                <a:spcPct val="150000"/>
              </a:lnSpc>
              <a:buFont typeface="Courier New" panose="02070309020205020404" pitchFamily="49" charset="0"/>
              <a:buChar char="o"/>
            </a:pPr>
            <a:r>
              <a:rPr lang="en-US" sz="2800" dirty="0">
                <a:latin typeface="Blinker" panose="020B0604020202020204" charset="0"/>
                <a:ea typeface="Blinker"/>
                <a:cs typeface="Blinker"/>
                <a:sym typeface="Blinker"/>
              </a:rPr>
              <a:t>Technology</a:t>
            </a:r>
          </a:p>
          <a:p>
            <a:pPr marL="1485900" lvl="2" indent="-571500" algn="just">
              <a:lnSpc>
                <a:spcPct val="150000"/>
              </a:lnSpc>
              <a:buFont typeface="Courier New" panose="02070309020205020404" pitchFamily="49" charset="0"/>
              <a:buChar char="o"/>
            </a:pPr>
            <a:r>
              <a:rPr lang="en-US" sz="2800" dirty="0">
                <a:latin typeface="Blinker" panose="020B0604020202020204" charset="0"/>
                <a:ea typeface="Blinker"/>
                <a:cs typeface="Blinker"/>
                <a:sym typeface="Blinker"/>
              </a:rPr>
              <a:t>Furniture</a:t>
            </a:r>
          </a:p>
          <a:p>
            <a:pPr marL="1485900" lvl="2" indent="-571500" algn="just">
              <a:lnSpc>
                <a:spcPct val="150000"/>
              </a:lnSpc>
              <a:buFont typeface="Courier New" panose="02070309020205020404" pitchFamily="49" charset="0"/>
              <a:buChar char="o"/>
            </a:pPr>
            <a:r>
              <a:rPr lang="en-US" sz="2800" dirty="0">
                <a:latin typeface="Blinker" panose="020B0604020202020204" charset="0"/>
                <a:ea typeface="Blinker"/>
                <a:cs typeface="Blinker"/>
                <a:sym typeface="Blinker"/>
              </a:rPr>
              <a:t>Office Supplies</a:t>
            </a:r>
          </a:p>
          <a:p>
            <a:pPr algn="just">
              <a:lnSpc>
                <a:spcPts val="6064"/>
              </a:lnSpc>
            </a:pPr>
            <a:endParaRPr lang="en-US" sz="2800" dirty="0">
              <a:latin typeface="Blinker" panose="020B0604020202020204" charset="0"/>
              <a:ea typeface="Blinker"/>
              <a:cs typeface="Blinker"/>
              <a:sym typeface="Blinker"/>
            </a:endParaRPr>
          </a:p>
        </p:txBody>
      </p:sp>
      <p:grpSp>
        <p:nvGrpSpPr>
          <p:cNvPr id="18" name="Group 18"/>
          <p:cNvGrpSpPr/>
          <p:nvPr/>
        </p:nvGrpSpPr>
        <p:grpSpPr>
          <a:xfrm>
            <a:off x="0" y="-117199"/>
            <a:ext cx="18288000" cy="2060299"/>
            <a:chOff x="0" y="-38100"/>
            <a:chExt cx="5694120" cy="750693"/>
          </a:xfrm>
        </p:grpSpPr>
        <p:sp>
          <p:nvSpPr>
            <p:cNvPr id="19" name="Freeform 19"/>
            <p:cNvSpPr/>
            <p:nvPr/>
          </p:nvSpPr>
          <p:spPr>
            <a:xfrm>
              <a:off x="0" y="90054"/>
              <a:ext cx="5694119" cy="622539"/>
            </a:xfrm>
            <a:custGeom>
              <a:avLst/>
              <a:gdLst/>
              <a:ahLst/>
              <a:cxnLst/>
              <a:rect l="l" t="t" r="r" b="b"/>
              <a:pathLst>
                <a:path w="5694119" h="622539">
                  <a:moveTo>
                    <a:pt x="0" y="0"/>
                  </a:moveTo>
                  <a:lnTo>
                    <a:pt x="5694119" y="0"/>
                  </a:lnTo>
                  <a:lnTo>
                    <a:pt x="5694119" y="622539"/>
                  </a:lnTo>
                  <a:lnTo>
                    <a:pt x="0" y="622539"/>
                  </a:lnTo>
                  <a:close/>
                </a:path>
              </a:pathLst>
            </a:custGeom>
            <a:solidFill>
              <a:srgbClr val="545454"/>
            </a:solidFill>
          </p:spPr>
        </p:sp>
        <p:sp>
          <p:nvSpPr>
            <p:cNvPr id="20" name="TextBox 20"/>
            <p:cNvSpPr txBox="1"/>
            <p:nvPr/>
          </p:nvSpPr>
          <p:spPr>
            <a:xfrm>
              <a:off x="0" y="-38100"/>
              <a:ext cx="5694120" cy="660639"/>
            </a:xfrm>
            <a:prstGeom prst="rect">
              <a:avLst/>
            </a:prstGeom>
          </p:spPr>
          <p:txBody>
            <a:bodyPr lIns="50800" tIns="50800" rIns="50800" bIns="50800" rtlCol="0" anchor="ctr"/>
            <a:lstStyle/>
            <a:p>
              <a:pPr algn="ctr">
                <a:lnSpc>
                  <a:spcPts val="2659"/>
                </a:lnSpc>
                <a:spcBef>
                  <a:spcPct val="0"/>
                </a:spcBef>
              </a:pPr>
              <a:endParaRPr/>
            </a:p>
          </p:txBody>
        </p:sp>
      </p:grpSp>
      <p:sp>
        <p:nvSpPr>
          <p:cNvPr id="24" name="TextBox 24"/>
          <p:cNvSpPr txBox="1"/>
          <p:nvPr/>
        </p:nvSpPr>
        <p:spPr>
          <a:xfrm>
            <a:off x="232718" y="614251"/>
            <a:ext cx="5075932" cy="863600"/>
          </a:xfrm>
          <a:prstGeom prst="rect">
            <a:avLst/>
          </a:prstGeom>
        </p:spPr>
        <p:txBody>
          <a:bodyPr wrap="square" lIns="0" tIns="0" rIns="0" bIns="0" rtlCol="0" anchor="t">
            <a:spAutoFit/>
          </a:bodyPr>
          <a:lstStyle/>
          <a:p>
            <a:pPr algn="l">
              <a:lnSpc>
                <a:spcPts val="7000"/>
              </a:lnSpc>
            </a:pPr>
            <a:r>
              <a:rPr lang="en-US" sz="4800" dirty="0">
                <a:solidFill>
                  <a:srgbClr val="FFFFFF"/>
                </a:solidFill>
                <a:latin typeface="League Spartan"/>
                <a:ea typeface="League Spartan"/>
                <a:cs typeface="League Spartan"/>
                <a:sym typeface="League Spartan"/>
              </a:rPr>
              <a:t>1. Introduction</a:t>
            </a:r>
          </a:p>
        </p:txBody>
      </p:sp>
      <p:pic>
        <p:nvPicPr>
          <p:cNvPr id="26" name="Picture 25">
            <a:extLst>
              <a:ext uri="{FF2B5EF4-FFF2-40B4-BE49-F238E27FC236}">
                <a16:creationId xmlns:a16="http://schemas.microsoft.com/office/drawing/2014/main" id="{EDD710E9-E9DA-4AD4-9875-E432F3C1E2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3998" y="2933700"/>
            <a:ext cx="8410325" cy="6917799"/>
          </a:xfrm>
          <a:prstGeom prst="roundRect">
            <a:avLst>
              <a:gd name="adj" fmla="val 8594"/>
            </a:avLst>
          </a:prstGeom>
          <a:noFill/>
          <a:ln>
            <a:noFill/>
          </a:ln>
          <a:effectLst>
            <a:outerShdw sx="1000" sy="1000" algn="ctr" rotWithShape="0">
              <a:schemeClr val="bg1"/>
            </a:outerShdw>
            <a:reflection blurRad="88900" stA="0" endPos="28000" dist="12700" dir="5400000" sy="-100000" algn="bl" rotWithShape="0"/>
          </a:effectLst>
          <a:scene3d>
            <a:camera prst="orthographicFront"/>
            <a:lightRig rig="threePt" dir="t"/>
          </a:scene3d>
          <a:sp3d z="177800"/>
        </p:spPr>
      </p:pic>
      <p:sp>
        <p:nvSpPr>
          <p:cNvPr id="2" name="TextBox 1">
            <a:extLst>
              <a:ext uri="{FF2B5EF4-FFF2-40B4-BE49-F238E27FC236}">
                <a16:creationId xmlns:a16="http://schemas.microsoft.com/office/drawing/2014/main" id="{9C2E6F10-43B4-4DB5-96F9-76BDBBFFBC88}"/>
              </a:ext>
            </a:extLst>
          </p:cNvPr>
          <p:cNvSpPr txBox="1"/>
          <p:nvPr/>
        </p:nvSpPr>
        <p:spPr>
          <a:xfrm>
            <a:off x="232718" y="2156561"/>
            <a:ext cx="5788707" cy="677108"/>
          </a:xfrm>
          <a:prstGeom prst="rect">
            <a:avLst/>
          </a:prstGeom>
          <a:noFill/>
        </p:spPr>
        <p:txBody>
          <a:bodyPr wrap="square" rtlCol="0">
            <a:spAutoFit/>
          </a:bodyPr>
          <a:lstStyle/>
          <a:p>
            <a:r>
              <a:rPr lang="en-US" sz="3800" b="1" dirty="0">
                <a:solidFill>
                  <a:srgbClr val="12759A"/>
                </a:solidFill>
                <a:latin typeface="League Spartan" panose="020B0604020202020204" charset="0"/>
              </a:rPr>
              <a:t>1.1. About Company</a:t>
            </a:r>
            <a:endParaRPr lang="vi-VN" sz="3800" b="1" dirty="0">
              <a:solidFill>
                <a:srgbClr val="12759A"/>
              </a:solidFill>
            </a:endParaRPr>
          </a:p>
        </p:txBody>
      </p:sp>
      <p:sp>
        <p:nvSpPr>
          <p:cNvPr id="13" name="Freeform 32">
            <a:extLst>
              <a:ext uri="{FF2B5EF4-FFF2-40B4-BE49-F238E27FC236}">
                <a16:creationId xmlns:a16="http://schemas.microsoft.com/office/drawing/2014/main" id="{F9418CBB-BE1C-49B4-A4F6-126ABC5BDC8F}"/>
              </a:ext>
            </a:extLst>
          </p:cNvPr>
          <p:cNvSpPr/>
          <p:nvPr/>
        </p:nvSpPr>
        <p:spPr>
          <a:xfrm>
            <a:off x="-537367" y="9043168"/>
            <a:ext cx="1540171" cy="1243831"/>
          </a:xfrm>
          <a:custGeom>
            <a:avLst/>
            <a:gdLst/>
            <a:ahLst/>
            <a:cxnLst/>
            <a:rect l="l" t="t" r="r" b="b"/>
            <a:pathLst>
              <a:path w="3292689" h="2992231">
                <a:moveTo>
                  <a:pt x="0" y="0"/>
                </a:moveTo>
                <a:lnTo>
                  <a:pt x="3292689" y="0"/>
                </a:lnTo>
                <a:lnTo>
                  <a:pt x="3292689" y="2992231"/>
                </a:lnTo>
                <a:lnTo>
                  <a:pt x="0" y="299223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reeform 32">
            <a:extLst>
              <a:ext uri="{FF2B5EF4-FFF2-40B4-BE49-F238E27FC236}">
                <a16:creationId xmlns:a16="http://schemas.microsoft.com/office/drawing/2014/main" id="{BF69DF63-336D-4DD0-B704-A953F36FF860}"/>
              </a:ext>
            </a:extLst>
          </p:cNvPr>
          <p:cNvSpPr/>
          <p:nvPr/>
        </p:nvSpPr>
        <p:spPr>
          <a:xfrm>
            <a:off x="-537367" y="9043168"/>
            <a:ext cx="1540171" cy="1243831"/>
          </a:xfrm>
          <a:custGeom>
            <a:avLst/>
            <a:gdLst/>
            <a:ahLst/>
            <a:cxnLst/>
            <a:rect l="l" t="t" r="r" b="b"/>
            <a:pathLst>
              <a:path w="3292689" h="2992231">
                <a:moveTo>
                  <a:pt x="0" y="0"/>
                </a:moveTo>
                <a:lnTo>
                  <a:pt x="3292689" y="0"/>
                </a:lnTo>
                <a:lnTo>
                  <a:pt x="3292689" y="2992231"/>
                </a:lnTo>
                <a:lnTo>
                  <a:pt x="0" y="299223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12" name="Group 11">
            <a:extLst>
              <a:ext uri="{FF2B5EF4-FFF2-40B4-BE49-F238E27FC236}">
                <a16:creationId xmlns:a16="http://schemas.microsoft.com/office/drawing/2014/main" id="{506A1103-8304-4592-B6F6-C8713A7293F5}"/>
              </a:ext>
            </a:extLst>
          </p:cNvPr>
          <p:cNvGrpSpPr/>
          <p:nvPr/>
        </p:nvGrpSpPr>
        <p:grpSpPr>
          <a:xfrm>
            <a:off x="0" y="0"/>
            <a:ext cx="18288000" cy="2060299"/>
            <a:chOff x="0" y="-38100"/>
            <a:chExt cx="5694120" cy="750693"/>
          </a:xfrm>
        </p:grpSpPr>
        <p:sp>
          <p:nvSpPr>
            <p:cNvPr id="13" name="Freeform 19">
              <a:extLst>
                <a:ext uri="{FF2B5EF4-FFF2-40B4-BE49-F238E27FC236}">
                  <a16:creationId xmlns:a16="http://schemas.microsoft.com/office/drawing/2014/main" id="{4D1A0765-A235-4F90-A4F1-0A788B65B39B}"/>
                </a:ext>
              </a:extLst>
            </p:cNvPr>
            <p:cNvSpPr/>
            <p:nvPr/>
          </p:nvSpPr>
          <p:spPr>
            <a:xfrm>
              <a:off x="0" y="90054"/>
              <a:ext cx="5694119" cy="622539"/>
            </a:xfrm>
            <a:custGeom>
              <a:avLst/>
              <a:gdLst/>
              <a:ahLst/>
              <a:cxnLst/>
              <a:rect l="l" t="t" r="r" b="b"/>
              <a:pathLst>
                <a:path w="5694119" h="622539">
                  <a:moveTo>
                    <a:pt x="0" y="0"/>
                  </a:moveTo>
                  <a:lnTo>
                    <a:pt x="5694119" y="0"/>
                  </a:lnTo>
                  <a:lnTo>
                    <a:pt x="5694119" y="622539"/>
                  </a:lnTo>
                  <a:lnTo>
                    <a:pt x="0" y="622539"/>
                  </a:lnTo>
                  <a:close/>
                </a:path>
              </a:pathLst>
            </a:custGeom>
            <a:solidFill>
              <a:srgbClr val="545454"/>
            </a:solidFill>
          </p:spPr>
        </p:sp>
        <p:sp>
          <p:nvSpPr>
            <p:cNvPr id="14" name="TextBox 13">
              <a:extLst>
                <a:ext uri="{FF2B5EF4-FFF2-40B4-BE49-F238E27FC236}">
                  <a16:creationId xmlns:a16="http://schemas.microsoft.com/office/drawing/2014/main" id="{19242149-4F06-4AC0-B649-302F0DC991D4}"/>
                </a:ext>
              </a:extLst>
            </p:cNvPr>
            <p:cNvSpPr txBox="1"/>
            <p:nvPr/>
          </p:nvSpPr>
          <p:spPr>
            <a:xfrm>
              <a:off x="0" y="-38100"/>
              <a:ext cx="5694120" cy="660639"/>
            </a:xfrm>
            <a:prstGeom prst="rect">
              <a:avLst/>
            </a:prstGeom>
          </p:spPr>
          <p:txBody>
            <a:bodyPr lIns="50800" tIns="50800" rIns="50800" bIns="50800" rtlCol="0" anchor="ctr"/>
            <a:lstStyle/>
            <a:p>
              <a:pPr algn="ctr">
                <a:lnSpc>
                  <a:spcPts val="2659"/>
                </a:lnSpc>
                <a:spcBef>
                  <a:spcPct val="0"/>
                </a:spcBef>
              </a:pPr>
              <a:endParaRPr/>
            </a:p>
          </p:txBody>
        </p:sp>
      </p:grpSp>
      <p:sp>
        <p:nvSpPr>
          <p:cNvPr id="15" name="TextBox 14">
            <a:extLst>
              <a:ext uri="{FF2B5EF4-FFF2-40B4-BE49-F238E27FC236}">
                <a16:creationId xmlns:a16="http://schemas.microsoft.com/office/drawing/2014/main" id="{80A0FFB6-2B29-4460-838D-24FB36E174AA}"/>
              </a:ext>
            </a:extLst>
          </p:cNvPr>
          <p:cNvSpPr txBox="1"/>
          <p:nvPr/>
        </p:nvSpPr>
        <p:spPr>
          <a:xfrm>
            <a:off x="232718" y="731450"/>
            <a:ext cx="8530282" cy="857927"/>
          </a:xfrm>
          <a:prstGeom prst="rect">
            <a:avLst/>
          </a:prstGeom>
        </p:spPr>
        <p:txBody>
          <a:bodyPr wrap="square" lIns="0" tIns="0" rIns="0" bIns="0" rtlCol="0" anchor="t">
            <a:spAutoFit/>
          </a:bodyPr>
          <a:lstStyle/>
          <a:p>
            <a:pPr>
              <a:lnSpc>
                <a:spcPts val="7000"/>
              </a:lnSpc>
            </a:pPr>
            <a:r>
              <a:rPr lang="en-US" sz="4800" dirty="0">
                <a:solidFill>
                  <a:srgbClr val="FFFFFF"/>
                </a:solidFill>
                <a:latin typeface="League Spartan"/>
                <a:ea typeface="League Spartan"/>
                <a:cs typeface="League Spartan"/>
                <a:sym typeface="League Spartan"/>
              </a:rPr>
              <a:t>7. Data Analysis</a:t>
            </a:r>
          </a:p>
        </p:txBody>
      </p:sp>
      <p:sp>
        <p:nvSpPr>
          <p:cNvPr id="9" name="TextBox 8">
            <a:extLst>
              <a:ext uri="{FF2B5EF4-FFF2-40B4-BE49-F238E27FC236}">
                <a16:creationId xmlns:a16="http://schemas.microsoft.com/office/drawing/2014/main" id="{70C967C4-A1CF-47A8-BC5A-0F2809E2855B}"/>
              </a:ext>
            </a:extLst>
          </p:cNvPr>
          <p:cNvSpPr txBox="1"/>
          <p:nvPr/>
        </p:nvSpPr>
        <p:spPr>
          <a:xfrm>
            <a:off x="232718" y="2060299"/>
            <a:ext cx="17585382" cy="4570482"/>
          </a:xfrm>
          <a:prstGeom prst="rect">
            <a:avLst/>
          </a:prstGeom>
          <a:noFill/>
        </p:spPr>
        <p:txBody>
          <a:bodyPr wrap="square" rtlCol="0">
            <a:spAutoFit/>
          </a:bodyPr>
          <a:lstStyle>
            <a:defPPr>
              <a:defRPr lang="en-US"/>
            </a:defPPr>
            <a:lvl2pPr marL="742950" lvl="1" indent="-285750" algn="just">
              <a:lnSpc>
                <a:spcPct val="150000"/>
              </a:lnSpc>
              <a:spcAft>
                <a:spcPts val="600"/>
              </a:spcAft>
              <a:buFont typeface="Arial" panose="020B0604020202020204" pitchFamily="34" charset="0"/>
              <a:buChar char="•"/>
              <a:defRPr sz="2000">
                <a:latin typeface="Blinker" panose="020B0604020202020204" charset="0"/>
              </a:defRPr>
            </a:lvl2pPr>
          </a:lstStyle>
          <a:p>
            <a:pPr algn="ctr">
              <a:spcAft>
                <a:spcPts val="1200"/>
              </a:spcAft>
            </a:pPr>
            <a:r>
              <a:rPr lang="en-US" sz="4500" b="1" dirty="0">
                <a:latin typeface="Blinker" panose="020B0604020202020204" charset="0"/>
              </a:rPr>
              <a:t>Insights</a:t>
            </a:r>
          </a:p>
          <a:p>
            <a:pPr marL="457200" indent="-457200" algn="just">
              <a:spcAft>
                <a:spcPts val="1200"/>
              </a:spcAft>
              <a:buFont typeface="Arial" panose="020B0604020202020204" pitchFamily="34" charset="0"/>
              <a:buChar char="•"/>
            </a:pPr>
            <a:r>
              <a:rPr lang="en-US" sz="2700" dirty="0">
                <a:latin typeface="Blinker" panose="020B0604020202020204" charset="0"/>
              </a:rPr>
              <a:t>Overview of business performance during the period 2011–2014: Promising sales growth accompanied by challenges in profitability.</a:t>
            </a:r>
          </a:p>
          <a:p>
            <a:pPr marL="457200" indent="-457200" algn="just">
              <a:spcAft>
                <a:spcPts val="1200"/>
              </a:spcAft>
              <a:buFont typeface="Arial" panose="020B0604020202020204" pitchFamily="34" charset="0"/>
              <a:buChar char="•"/>
            </a:pPr>
            <a:r>
              <a:rPr lang="en-US" sz="2700" dirty="0">
                <a:latin typeface="Blinker" panose="020B0604020202020204" charset="0"/>
              </a:rPr>
              <a:t>During the period 2011–2014, the company experienced impressive sales growth, particularly in the fourth quarter of each year, clearly demonstrating its ability to seize market opportunities and the effectiveness of its sales campaigns.</a:t>
            </a:r>
          </a:p>
          <a:p>
            <a:pPr marL="457200" indent="-457200" algn="just">
              <a:spcAft>
                <a:spcPts val="1200"/>
              </a:spcAft>
              <a:buFont typeface="Arial" panose="020B0604020202020204" pitchFamily="34" charset="0"/>
              <a:buChar char="•"/>
            </a:pPr>
            <a:r>
              <a:rPr lang="en-US" sz="2700" dirty="0">
                <a:latin typeface="Blinker" panose="020B0604020202020204" charset="0"/>
              </a:rPr>
              <a:t>However, the profitability picture showed significant fluctuations, not growing in tandem with revenue, highlighting an urgent need to optimize costs and improve operational efficiency. Nevertheless, the company has a solid foundation and significant potential for development in many aspects, provided that appropriate strategic adjustments are implemented.</a:t>
            </a:r>
          </a:p>
        </p:txBody>
      </p:sp>
    </p:spTree>
    <p:extLst>
      <p:ext uri="{BB962C8B-B14F-4D97-AF65-F5344CB8AC3E}">
        <p14:creationId xmlns:p14="http://schemas.microsoft.com/office/powerpoint/2010/main" val="207839251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www.projectaccelerator.co.uk/wp-content/uploads/2013/02/iStock_000007651615XSmall.jpg">
            <a:extLst>
              <a:ext uri="{FF2B5EF4-FFF2-40B4-BE49-F238E27FC236}">
                <a16:creationId xmlns:a16="http://schemas.microsoft.com/office/drawing/2014/main" id="{2ADD8E97-1271-4AAA-87ED-0B1827A6AE59}"/>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12725400" y="2738407"/>
            <a:ext cx="5527766" cy="5511835"/>
          </a:xfrm>
          <a:prstGeom prst="rect">
            <a:avLst/>
          </a:prstGeom>
          <a:noFill/>
          <a:extLst>
            <a:ext uri="{909E8E84-426E-40DD-AFC4-6F175D3DCCD1}">
              <a14:hiddenFill xmlns:a14="http://schemas.microsoft.com/office/drawing/2010/main">
                <a:solidFill>
                  <a:srgbClr val="FFFFFF"/>
                </a:solidFill>
              </a14:hiddenFill>
            </a:ext>
          </a:extLst>
        </p:spPr>
      </p:pic>
      <p:sp>
        <p:nvSpPr>
          <p:cNvPr id="10" name="Freeform 32">
            <a:extLst>
              <a:ext uri="{FF2B5EF4-FFF2-40B4-BE49-F238E27FC236}">
                <a16:creationId xmlns:a16="http://schemas.microsoft.com/office/drawing/2014/main" id="{BF69DF63-336D-4DD0-B704-A953F36FF860}"/>
              </a:ext>
            </a:extLst>
          </p:cNvPr>
          <p:cNvSpPr/>
          <p:nvPr/>
        </p:nvSpPr>
        <p:spPr>
          <a:xfrm>
            <a:off x="-537367" y="9043168"/>
            <a:ext cx="1540171" cy="1243831"/>
          </a:xfrm>
          <a:custGeom>
            <a:avLst/>
            <a:gdLst/>
            <a:ahLst/>
            <a:cxnLst/>
            <a:rect l="l" t="t" r="r" b="b"/>
            <a:pathLst>
              <a:path w="3292689" h="2992231">
                <a:moveTo>
                  <a:pt x="0" y="0"/>
                </a:moveTo>
                <a:lnTo>
                  <a:pt x="3292689" y="0"/>
                </a:lnTo>
                <a:lnTo>
                  <a:pt x="3292689" y="2992231"/>
                </a:lnTo>
                <a:lnTo>
                  <a:pt x="0" y="299223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12" name="Group 11">
            <a:extLst>
              <a:ext uri="{FF2B5EF4-FFF2-40B4-BE49-F238E27FC236}">
                <a16:creationId xmlns:a16="http://schemas.microsoft.com/office/drawing/2014/main" id="{506A1103-8304-4592-B6F6-C8713A7293F5}"/>
              </a:ext>
            </a:extLst>
          </p:cNvPr>
          <p:cNvGrpSpPr/>
          <p:nvPr/>
        </p:nvGrpSpPr>
        <p:grpSpPr>
          <a:xfrm>
            <a:off x="0" y="0"/>
            <a:ext cx="18288000" cy="2060299"/>
            <a:chOff x="0" y="-38100"/>
            <a:chExt cx="5694120" cy="750693"/>
          </a:xfrm>
        </p:grpSpPr>
        <p:sp>
          <p:nvSpPr>
            <p:cNvPr id="13" name="Freeform 19">
              <a:extLst>
                <a:ext uri="{FF2B5EF4-FFF2-40B4-BE49-F238E27FC236}">
                  <a16:creationId xmlns:a16="http://schemas.microsoft.com/office/drawing/2014/main" id="{4D1A0765-A235-4F90-A4F1-0A788B65B39B}"/>
                </a:ext>
              </a:extLst>
            </p:cNvPr>
            <p:cNvSpPr/>
            <p:nvPr/>
          </p:nvSpPr>
          <p:spPr>
            <a:xfrm>
              <a:off x="0" y="90054"/>
              <a:ext cx="5694119" cy="622539"/>
            </a:xfrm>
            <a:custGeom>
              <a:avLst/>
              <a:gdLst/>
              <a:ahLst/>
              <a:cxnLst/>
              <a:rect l="l" t="t" r="r" b="b"/>
              <a:pathLst>
                <a:path w="5694119" h="622539">
                  <a:moveTo>
                    <a:pt x="0" y="0"/>
                  </a:moveTo>
                  <a:lnTo>
                    <a:pt x="5694119" y="0"/>
                  </a:lnTo>
                  <a:lnTo>
                    <a:pt x="5694119" y="622539"/>
                  </a:lnTo>
                  <a:lnTo>
                    <a:pt x="0" y="622539"/>
                  </a:lnTo>
                  <a:close/>
                </a:path>
              </a:pathLst>
            </a:custGeom>
            <a:solidFill>
              <a:srgbClr val="545454"/>
            </a:solidFill>
          </p:spPr>
        </p:sp>
        <p:sp>
          <p:nvSpPr>
            <p:cNvPr id="14" name="TextBox 13">
              <a:extLst>
                <a:ext uri="{FF2B5EF4-FFF2-40B4-BE49-F238E27FC236}">
                  <a16:creationId xmlns:a16="http://schemas.microsoft.com/office/drawing/2014/main" id="{19242149-4F06-4AC0-B649-302F0DC991D4}"/>
                </a:ext>
              </a:extLst>
            </p:cNvPr>
            <p:cNvSpPr txBox="1"/>
            <p:nvPr/>
          </p:nvSpPr>
          <p:spPr>
            <a:xfrm>
              <a:off x="0" y="-38100"/>
              <a:ext cx="5694120" cy="660639"/>
            </a:xfrm>
            <a:prstGeom prst="rect">
              <a:avLst/>
            </a:prstGeom>
          </p:spPr>
          <p:txBody>
            <a:bodyPr lIns="50800" tIns="50800" rIns="50800" bIns="50800" rtlCol="0" anchor="ctr"/>
            <a:lstStyle/>
            <a:p>
              <a:pPr algn="ctr">
                <a:lnSpc>
                  <a:spcPts val="2659"/>
                </a:lnSpc>
                <a:spcBef>
                  <a:spcPct val="0"/>
                </a:spcBef>
              </a:pPr>
              <a:endParaRPr/>
            </a:p>
          </p:txBody>
        </p:sp>
      </p:grpSp>
      <p:sp>
        <p:nvSpPr>
          <p:cNvPr id="15" name="TextBox 14">
            <a:extLst>
              <a:ext uri="{FF2B5EF4-FFF2-40B4-BE49-F238E27FC236}">
                <a16:creationId xmlns:a16="http://schemas.microsoft.com/office/drawing/2014/main" id="{80A0FFB6-2B29-4460-838D-24FB36E174AA}"/>
              </a:ext>
            </a:extLst>
          </p:cNvPr>
          <p:cNvSpPr txBox="1"/>
          <p:nvPr/>
        </p:nvSpPr>
        <p:spPr>
          <a:xfrm>
            <a:off x="232718" y="731450"/>
            <a:ext cx="8530282" cy="857927"/>
          </a:xfrm>
          <a:prstGeom prst="rect">
            <a:avLst/>
          </a:prstGeom>
        </p:spPr>
        <p:txBody>
          <a:bodyPr wrap="square" lIns="0" tIns="0" rIns="0" bIns="0" rtlCol="0" anchor="t">
            <a:spAutoFit/>
          </a:bodyPr>
          <a:lstStyle/>
          <a:p>
            <a:pPr>
              <a:lnSpc>
                <a:spcPts val="7000"/>
              </a:lnSpc>
            </a:pPr>
            <a:r>
              <a:rPr lang="en-US" sz="4800" dirty="0">
                <a:solidFill>
                  <a:srgbClr val="FFFFFF"/>
                </a:solidFill>
                <a:latin typeface="League Spartan"/>
                <a:ea typeface="League Spartan"/>
                <a:cs typeface="League Spartan"/>
                <a:sym typeface="League Spartan"/>
              </a:rPr>
              <a:t>7. Data Analysis</a:t>
            </a:r>
          </a:p>
        </p:txBody>
      </p:sp>
      <p:sp>
        <p:nvSpPr>
          <p:cNvPr id="9" name="TextBox 8">
            <a:extLst>
              <a:ext uri="{FF2B5EF4-FFF2-40B4-BE49-F238E27FC236}">
                <a16:creationId xmlns:a16="http://schemas.microsoft.com/office/drawing/2014/main" id="{70C967C4-A1CF-47A8-BC5A-0F2809E2855B}"/>
              </a:ext>
            </a:extLst>
          </p:cNvPr>
          <p:cNvSpPr txBox="1"/>
          <p:nvPr/>
        </p:nvSpPr>
        <p:spPr>
          <a:xfrm>
            <a:off x="533400" y="4809228"/>
            <a:ext cx="12954000" cy="1477328"/>
          </a:xfrm>
          <a:prstGeom prst="rect">
            <a:avLst/>
          </a:prstGeom>
          <a:noFill/>
        </p:spPr>
        <p:txBody>
          <a:bodyPr wrap="square" rtlCol="0">
            <a:spAutoFit/>
          </a:bodyPr>
          <a:lstStyle>
            <a:defPPr>
              <a:defRPr lang="en-US"/>
            </a:defPPr>
            <a:lvl2pPr marL="742950" lvl="1" indent="-285750" algn="just">
              <a:lnSpc>
                <a:spcPct val="150000"/>
              </a:lnSpc>
              <a:spcAft>
                <a:spcPts val="600"/>
              </a:spcAft>
              <a:buFont typeface="Arial" panose="020B0604020202020204" pitchFamily="34" charset="0"/>
              <a:buChar char="•"/>
              <a:defRPr sz="2000">
                <a:latin typeface="Blinker" panose="020B0604020202020204" charset="0"/>
              </a:defRPr>
            </a:lvl2pPr>
          </a:lstStyle>
          <a:p>
            <a:pPr>
              <a:spcAft>
                <a:spcPts val="1200"/>
              </a:spcAft>
            </a:pPr>
            <a:r>
              <a:rPr lang="en-US" sz="4000" b="1" dirty="0">
                <a:latin typeface="Blinker" panose="020B0604020202020204" charset="0"/>
              </a:rPr>
              <a:t>Why did the </a:t>
            </a:r>
            <a:r>
              <a:rPr lang="en-US" sz="4000" b="1" u="sng" dirty="0">
                <a:latin typeface="Blinker" panose="020B0604020202020204" charset="0"/>
              </a:rPr>
              <a:t>Profit Margin decrease</a:t>
            </a:r>
            <a:r>
              <a:rPr lang="en-US" sz="4000" b="1" dirty="0">
                <a:latin typeface="Blinker" panose="020B0604020202020204" charset="0"/>
              </a:rPr>
              <a:t> even as </a:t>
            </a:r>
            <a:r>
              <a:rPr lang="en-US" sz="4000" b="1" u="sng" dirty="0">
                <a:latin typeface="Blinker" panose="020B0604020202020204" charset="0"/>
              </a:rPr>
              <a:t>Sales increased</a:t>
            </a:r>
            <a:r>
              <a:rPr lang="en-US" sz="4000" b="1" dirty="0">
                <a:latin typeface="Blinker" panose="020B0604020202020204" charset="0"/>
              </a:rPr>
              <a:t>?</a:t>
            </a:r>
          </a:p>
          <a:p>
            <a:pPr>
              <a:spcAft>
                <a:spcPts val="1200"/>
              </a:spcAft>
            </a:pPr>
            <a:endParaRPr lang="en-US" sz="4000" dirty="0">
              <a:latin typeface="Blinker" panose="020B0604020202020204" charset="0"/>
            </a:endParaRPr>
          </a:p>
        </p:txBody>
      </p:sp>
      <p:sp>
        <p:nvSpPr>
          <p:cNvPr id="11" name="TextBox 10">
            <a:extLst>
              <a:ext uri="{FF2B5EF4-FFF2-40B4-BE49-F238E27FC236}">
                <a16:creationId xmlns:a16="http://schemas.microsoft.com/office/drawing/2014/main" id="{525D7351-2174-4143-AC30-32D96A0D7F6F}"/>
              </a:ext>
            </a:extLst>
          </p:cNvPr>
          <p:cNvSpPr txBox="1"/>
          <p:nvPr/>
        </p:nvSpPr>
        <p:spPr>
          <a:xfrm>
            <a:off x="533400" y="3631113"/>
            <a:ext cx="10820400" cy="1015663"/>
          </a:xfrm>
          <a:prstGeom prst="rect">
            <a:avLst/>
          </a:prstGeom>
          <a:noFill/>
        </p:spPr>
        <p:txBody>
          <a:bodyPr wrap="square" rtlCol="0">
            <a:spAutoFit/>
          </a:bodyPr>
          <a:lstStyle/>
          <a:p>
            <a:pPr>
              <a:spcAft>
                <a:spcPts val="1200"/>
              </a:spcAft>
            </a:pPr>
            <a:r>
              <a:rPr lang="en-US" sz="6000" b="1" dirty="0">
                <a:solidFill>
                  <a:srgbClr val="12759A"/>
                </a:solidFill>
                <a:latin typeface="League Spartan" panose="020B0604020202020204" charset="0"/>
              </a:rPr>
              <a:t>Business Question:</a:t>
            </a:r>
          </a:p>
        </p:txBody>
      </p:sp>
    </p:spTree>
    <p:extLst>
      <p:ext uri="{BB962C8B-B14F-4D97-AF65-F5344CB8AC3E}">
        <p14:creationId xmlns:p14="http://schemas.microsoft.com/office/powerpoint/2010/main" val="247699686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6E5ADD34-909A-4A01-8651-23DD07AFDDF8}"/>
              </a:ext>
            </a:extLst>
          </p:cNvPr>
          <p:cNvGrpSpPr/>
          <p:nvPr/>
        </p:nvGrpSpPr>
        <p:grpSpPr>
          <a:xfrm>
            <a:off x="0" y="0"/>
            <a:ext cx="18288000" cy="2060299"/>
            <a:chOff x="0" y="-38100"/>
            <a:chExt cx="5694120" cy="750693"/>
          </a:xfrm>
        </p:grpSpPr>
        <p:sp>
          <p:nvSpPr>
            <p:cNvPr id="3" name="Freeform 19">
              <a:extLst>
                <a:ext uri="{FF2B5EF4-FFF2-40B4-BE49-F238E27FC236}">
                  <a16:creationId xmlns:a16="http://schemas.microsoft.com/office/drawing/2014/main" id="{7EDB0D42-6FDC-48C7-8A84-8DB1C13FB8C7}"/>
                </a:ext>
              </a:extLst>
            </p:cNvPr>
            <p:cNvSpPr/>
            <p:nvPr/>
          </p:nvSpPr>
          <p:spPr>
            <a:xfrm>
              <a:off x="0" y="90054"/>
              <a:ext cx="5694119" cy="622539"/>
            </a:xfrm>
            <a:custGeom>
              <a:avLst/>
              <a:gdLst/>
              <a:ahLst/>
              <a:cxnLst/>
              <a:rect l="l" t="t" r="r" b="b"/>
              <a:pathLst>
                <a:path w="5694119" h="622539">
                  <a:moveTo>
                    <a:pt x="0" y="0"/>
                  </a:moveTo>
                  <a:lnTo>
                    <a:pt x="5694119" y="0"/>
                  </a:lnTo>
                  <a:lnTo>
                    <a:pt x="5694119" y="622539"/>
                  </a:lnTo>
                  <a:lnTo>
                    <a:pt x="0" y="622539"/>
                  </a:lnTo>
                  <a:close/>
                </a:path>
              </a:pathLst>
            </a:custGeom>
            <a:solidFill>
              <a:srgbClr val="545454"/>
            </a:solidFill>
          </p:spPr>
        </p:sp>
        <p:sp>
          <p:nvSpPr>
            <p:cNvPr id="4" name="TextBox 3">
              <a:extLst>
                <a:ext uri="{FF2B5EF4-FFF2-40B4-BE49-F238E27FC236}">
                  <a16:creationId xmlns:a16="http://schemas.microsoft.com/office/drawing/2014/main" id="{E643803D-91AE-4BE1-9CF6-D917C509448E}"/>
                </a:ext>
              </a:extLst>
            </p:cNvPr>
            <p:cNvSpPr txBox="1"/>
            <p:nvPr/>
          </p:nvSpPr>
          <p:spPr>
            <a:xfrm>
              <a:off x="0" y="-38100"/>
              <a:ext cx="5694120" cy="660639"/>
            </a:xfrm>
            <a:prstGeom prst="rect">
              <a:avLst/>
            </a:prstGeom>
          </p:spPr>
          <p:txBody>
            <a:bodyPr lIns="50800" tIns="50800" rIns="50800" bIns="50800" rtlCol="0" anchor="ctr"/>
            <a:lstStyle/>
            <a:p>
              <a:pPr algn="ctr">
                <a:lnSpc>
                  <a:spcPts val="2659"/>
                </a:lnSpc>
                <a:spcBef>
                  <a:spcPct val="0"/>
                </a:spcBef>
              </a:pPr>
              <a:endParaRPr/>
            </a:p>
          </p:txBody>
        </p:sp>
      </p:grpSp>
      <p:sp>
        <p:nvSpPr>
          <p:cNvPr id="5" name="TextBox 4">
            <a:extLst>
              <a:ext uri="{FF2B5EF4-FFF2-40B4-BE49-F238E27FC236}">
                <a16:creationId xmlns:a16="http://schemas.microsoft.com/office/drawing/2014/main" id="{EB2404E1-C2C5-414D-AEB4-78DC53BE223A}"/>
              </a:ext>
            </a:extLst>
          </p:cNvPr>
          <p:cNvSpPr txBox="1"/>
          <p:nvPr/>
        </p:nvSpPr>
        <p:spPr>
          <a:xfrm>
            <a:off x="232718" y="731450"/>
            <a:ext cx="8530282" cy="857927"/>
          </a:xfrm>
          <a:prstGeom prst="rect">
            <a:avLst/>
          </a:prstGeom>
        </p:spPr>
        <p:txBody>
          <a:bodyPr wrap="square" lIns="0" tIns="0" rIns="0" bIns="0" rtlCol="0" anchor="t">
            <a:spAutoFit/>
          </a:bodyPr>
          <a:lstStyle/>
          <a:p>
            <a:pPr>
              <a:lnSpc>
                <a:spcPts val="7000"/>
              </a:lnSpc>
            </a:pPr>
            <a:r>
              <a:rPr lang="en-US" sz="4800" dirty="0">
                <a:solidFill>
                  <a:srgbClr val="FFFFFF"/>
                </a:solidFill>
                <a:latin typeface="League Spartan"/>
                <a:ea typeface="League Spartan"/>
                <a:cs typeface="League Spartan"/>
                <a:sym typeface="League Spartan"/>
              </a:rPr>
              <a:t>7. Data Analysis</a:t>
            </a:r>
          </a:p>
        </p:txBody>
      </p:sp>
      <p:sp>
        <p:nvSpPr>
          <p:cNvPr id="6" name="TextBox 5">
            <a:extLst>
              <a:ext uri="{FF2B5EF4-FFF2-40B4-BE49-F238E27FC236}">
                <a16:creationId xmlns:a16="http://schemas.microsoft.com/office/drawing/2014/main" id="{DD6FB01E-D79E-4D2F-813D-53334FE8EC08}"/>
              </a:ext>
            </a:extLst>
          </p:cNvPr>
          <p:cNvSpPr txBox="1"/>
          <p:nvPr/>
        </p:nvSpPr>
        <p:spPr>
          <a:xfrm>
            <a:off x="232718" y="2285137"/>
            <a:ext cx="14859000" cy="1200329"/>
          </a:xfrm>
          <a:prstGeom prst="rect">
            <a:avLst/>
          </a:prstGeom>
          <a:noFill/>
        </p:spPr>
        <p:txBody>
          <a:bodyPr wrap="square" rtlCol="0">
            <a:spAutoFit/>
          </a:bodyPr>
          <a:lstStyle>
            <a:defPPr>
              <a:defRPr lang="en-US"/>
            </a:defPPr>
            <a:lvl1pPr>
              <a:defRPr sz="3600">
                <a:solidFill>
                  <a:srgbClr val="12759A"/>
                </a:solidFill>
                <a:latin typeface="League Spartan" panose="020B0604020202020204" charset="0"/>
              </a:defRPr>
            </a:lvl1pPr>
          </a:lstStyle>
          <a:p>
            <a:r>
              <a:rPr lang="en-US" dirty="0"/>
              <a:t>7.2. Factors affecting Profit Margin</a:t>
            </a:r>
            <a:endParaRPr lang="en-US" dirty="0">
              <a:sym typeface="Blinker"/>
            </a:endParaRPr>
          </a:p>
          <a:p>
            <a:endParaRPr lang="vi-VN" dirty="0"/>
          </a:p>
        </p:txBody>
      </p:sp>
      <p:sp>
        <p:nvSpPr>
          <p:cNvPr id="10" name="Freeform 32">
            <a:extLst>
              <a:ext uri="{FF2B5EF4-FFF2-40B4-BE49-F238E27FC236}">
                <a16:creationId xmlns:a16="http://schemas.microsoft.com/office/drawing/2014/main" id="{1F27C534-5143-409C-AAA3-B1E876EA6833}"/>
              </a:ext>
            </a:extLst>
          </p:cNvPr>
          <p:cNvSpPr/>
          <p:nvPr/>
        </p:nvSpPr>
        <p:spPr>
          <a:xfrm>
            <a:off x="-537367" y="9043168"/>
            <a:ext cx="1540171" cy="1243831"/>
          </a:xfrm>
          <a:custGeom>
            <a:avLst/>
            <a:gdLst/>
            <a:ahLst/>
            <a:cxnLst/>
            <a:rect l="l" t="t" r="r" b="b"/>
            <a:pathLst>
              <a:path w="3292689" h="2992231">
                <a:moveTo>
                  <a:pt x="0" y="0"/>
                </a:moveTo>
                <a:lnTo>
                  <a:pt x="3292689" y="0"/>
                </a:lnTo>
                <a:lnTo>
                  <a:pt x="3292689" y="2992231"/>
                </a:lnTo>
                <a:lnTo>
                  <a:pt x="0" y="299223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pic>
        <p:nvPicPr>
          <p:cNvPr id="7" name="Picture 6">
            <a:extLst>
              <a:ext uri="{FF2B5EF4-FFF2-40B4-BE49-F238E27FC236}">
                <a16:creationId xmlns:a16="http://schemas.microsoft.com/office/drawing/2014/main" id="{26480BC2-2B99-4D05-AC83-AE64EEBA13A8}"/>
              </a:ext>
            </a:extLst>
          </p:cNvPr>
          <p:cNvPicPr>
            <a:picLocks noChangeAspect="1"/>
          </p:cNvPicPr>
          <p:nvPr/>
        </p:nvPicPr>
        <p:blipFill>
          <a:blip r:embed="rId4"/>
          <a:stretch>
            <a:fillRect/>
          </a:stretch>
        </p:blipFill>
        <p:spPr>
          <a:xfrm>
            <a:off x="9372600" y="3040716"/>
            <a:ext cx="8252425" cy="4009137"/>
          </a:xfrm>
          <a:prstGeom prst="rect">
            <a:avLst/>
          </a:prstGeom>
        </p:spPr>
      </p:pic>
      <p:pic>
        <p:nvPicPr>
          <p:cNvPr id="13" name="Picture 12">
            <a:extLst>
              <a:ext uri="{FF2B5EF4-FFF2-40B4-BE49-F238E27FC236}">
                <a16:creationId xmlns:a16="http://schemas.microsoft.com/office/drawing/2014/main" id="{4A5648E7-99B7-4A49-8CDF-9C69C4444632}"/>
              </a:ext>
            </a:extLst>
          </p:cNvPr>
          <p:cNvPicPr>
            <a:picLocks noChangeAspect="1"/>
          </p:cNvPicPr>
          <p:nvPr/>
        </p:nvPicPr>
        <p:blipFill>
          <a:blip r:embed="rId5"/>
          <a:stretch>
            <a:fillRect/>
          </a:stretch>
        </p:blipFill>
        <p:spPr>
          <a:xfrm>
            <a:off x="529665" y="3076086"/>
            <a:ext cx="8309535" cy="3997715"/>
          </a:xfrm>
          <a:prstGeom prst="rect">
            <a:avLst/>
          </a:prstGeom>
        </p:spPr>
      </p:pic>
      <p:sp>
        <p:nvSpPr>
          <p:cNvPr id="14" name="TextBox 13">
            <a:extLst>
              <a:ext uri="{FF2B5EF4-FFF2-40B4-BE49-F238E27FC236}">
                <a16:creationId xmlns:a16="http://schemas.microsoft.com/office/drawing/2014/main" id="{6AEBA8AB-1D36-4483-8FBD-24D1369BAAD0}"/>
              </a:ext>
            </a:extLst>
          </p:cNvPr>
          <p:cNvSpPr txBox="1"/>
          <p:nvPr/>
        </p:nvSpPr>
        <p:spPr>
          <a:xfrm>
            <a:off x="548715" y="7128567"/>
            <a:ext cx="8127274" cy="2123658"/>
          </a:xfrm>
          <a:prstGeom prst="rect">
            <a:avLst/>
          </a:prstGeom>
          <a:noFill/>
        </p:spPr>
        <p:txBody>
          <a:bodyPr wrap="square" rtlCol="0">
            <a:spAutoFit/>
          </a:bodyPr>
          <a:lstStyle/>
          <a:p>
            <a:pPr marL="285750" indent="-285750" algn="just">
              <a:spcAft>
                <a:spcPts val="1200"/>
              </a:spcAft>
              <a:buFont typeface="Arial" panose="020B0604020202020204" pitchFamily="34" charset="0"/>
              <a:buChar char="•"/>
            </a:pPr>
            <a:r>
              <a:rPr lang="en-US" sz="1600" b="1" dirty="0">
                <a:latin typeface="Blinker" panose="020B0604020202020204" charset="0"/>
              </a:rPr>
              <a:t>Sales and Other Costs</a:t>
            </a:r>
            <a:r>
              <a:rPr lang="en-US" sz="1600" dirty="0">
                <a:latin typeface="Blinker" panose="020B0604020202020204" charset="0"/>
              </a:rPr>
              <a:t> both </a:t>
            </a:r>
            <a:r>
              <a:rPr lang="en-US" sz="1600" b="1" dirty="0">
                <a:latin typeface="Blinker" panose="020B0604020202020204" charset="0"/>
              </a:rPr>
              <a:t>increased over time</a:t>
            </a:r>
            <a:r>
              <a:rPr lang="en-US" sz="1600" dirty="0">
                <a:latin typeface="Blinker" panose="020B0604020202020204" charset="0"/>
              </a:rPr>
              <a:t> from 2011 to 2014, reaching their </a:t>
            </a:r>
            <a:r>
              <a:rPr lang="en-US" sz="1600" b="1" dirty="0">
                <a:latin typeface="Blinker" panose="020B0604020202020204" charset="0"/>
              </a:rPr>
              <a:t>highest point in 2014</a:t>
            </a:r>
            <a:r>
              <a:rPr lang="en-US" sz="1600" dirty="0">
                <a:latin typeface="Blinker" panose="020B0604020202020204" charset="0"/>
              </a:rPr>
              <a:t>.</a:t>
            </a:r>
          </a:p>
          <a:p>
            <a:pPr marL="285750" indent="-285750" algn="just">
              <a:spcAft>
                <a:spcPts val="1200"/>
              </a:spcAft>
              <a:buFont typeface="Arial" panose="020B0604020202020204" pitchFamily="34" charset="0"/>
              <a:buChar char="•"/>
            </a:pPr>
            <a:r>
              <a:rPr lang="en-US" sz="1600" dirty="0">
                <a:latin typeface="Blinker" panose="020B0604020202020204" charset="0"/>
              </a:rPr>
              <a:t>There is a strong correlation between Other Costs and Sales, as reflected in the synchronization of the two lines. When Sales increase, Other Costs also increase, and vice versa.</a:t>
            </a:r>
          </a:p>
          <a:p>
            <a:pPr marL="285750" indent="-285750" algn="just">
              <a:spcAft>
                <a:spcPts val="1200"/>
              </a:spcAft>
              <a:buFont typeface="Arial" panose="020B0604020202020204" pitchFamily="34" charset="0"/>
              <a:buChar char="•"/>
            </a:pPr>
            <a:r>
              <a:rPr lang="en-US" sz="1600" dirty="0">
                <a:latin typeface="Blinker" panose="020B0604020202020204" charset="0"/>
              </a:rPr>
              <a:t>The close alignment of Other Costs with Sales is one of the reasons why Profit remains modest despite strong Sales growth.</a:t>
            </a:r>
            <a:endParaRPr lang="vi-VN" sz="1600" dirty="0"/>
          </a:p>
        </p:txBody>
      </p:sp>
      <p:sp>
        <p:nvSpPr>
          <p:cNvPr id="15" name="TextBox 14">
            <a:extLst>
              <a:ext uri="{FF2B5EF4-FFF2-40B4-BE49-F238E27FC236}">
                <a16:creationId xmlns:a16="http://schemas.microsoft.com/office/drawing/2014/main" id="{90734017-71B5-43AB-92E5-42AD9D73093C}"/>
              </a:ext>
            </a:extLst>
          </p:cNvPr>
          <p:cNvSpPr txBox="1"/>
          <p:nvPr/>
        </p:nvSpPr>
        <p:spPr>
          <a:xfrm>
            <a:off x="9372599" y="7196066"/>
            <a:ext cx="8252425" cy="1384995"/>
          </a:xfrm>
          <a:prstGeom prst="rect">
            <a:avLst/>
          </a:prstGeom>
          <a:noFill/>
        </p:spPr>
        <p:txBody>
          <a:bodyPr wrap="square" rtlCol="0">
            <a:spAutoFit/>
          </a:bodyPr>
          <a:lstStyle/>
          <a:p>
            <a:pPr marL="285750" indent="-285750" algn="just">
              <a:spcAft>
                <a:spcPts val="1200"/>
              </a:spcAft>
              <a:buFont typeface="Arial" panose="020B0604020202020204" pitchFamily="34" charset="0"/>
              <a:buChar char="•"/>
            </a:pPr>
            <a:r>
              <a:rPr lang="en-US" sz="1600" dirty="0">
                <a:latin typeface="Blinker" panose="020B0604020202020204" charset="0"/>
              </a:rPr>
              <a:t>There is a relatively </a:t>
            </a:r>
            <a:r>
              <a:rPr lang="en-US" sz="1600" b="1" dirty="0">
                <a:latin typeface="Blinker" panose="020B0604020202020204" charset="0"/>
              </a:rPr>
              <a:t>inverse correlation</a:t>
            </a:r>
            <a:r>
              <a:rPr lang="en-US" sz="1600" dirty="0">
                <a:latin typeface="Blinker" panose="020B0604020202020204" charset="0"/>
              </a:rPr>
              <a:t> between </a:t>
            </a:r>
            <a:r>
              <a:rPr lang="en-US" sz="1600" b="1" dirty="0">
                <a:latin typeface="Blinker" panose="020B0604020202020204" charset="0"/>
              </a:rPr>
              <a:t>Other Costs and Profit Margin</a:t>
            </a:r>
            <a:r>
              <a:rPr lang="en-US" sz="1600" dirty="0">
                <a:latin typeface="Blinker" panose="020B0604020202020204" charset="0"/>
              </a:rPr>
              <a:t>.</a:t>
            </a:r>
          </a:p>
          <a:p>
            <a:pPr marL="285750" indent="-285750" algn="just">
              <a:spcAft>
                <a:spcPts val="1200"/>
              </a:spcAft>
              <a:buFont typeface="Arial" panose="020B0604020202020204" pitchFamily="34" charset="0"/>
              <a:buChar char="•"/>
            </a:pPr>
            <a:r>
              <a:rPr lang="en-US" sz="1600" dirty="0">
                <a:latin typeface="Blinker" panose="020B0604020202020204" charset="0"/>
              </a:rPr>
              <a:t>Other Costs tend to increase over the years, while Profit Margin does not increase steadily but fluctuates significantly.</a:t>
            </a:r>
          </a:p>
          <a:p>
            <a:pPr marL="285750" indent="-285750" algn="just">
              <a:spcAft>
                <a:spcPts val="1200"/>
              </a:spcAft>
              <a:buFont typeface="Arial" panose="020B0604020202020204" pitchFamily="34" charset="0"/>
              <a:buChar char="•"/>
            </a:pPr>
            <a:r>
              <a:rPr lang="en-US" sz="1600" dirty="0">
                <a:latin typeface="Blinker" panose="020B0604020202020204" charset="0"/>
              </a:rPr>
              <a:t>When </a:t>
            </a:r>
            <a:r>
              <a:rPr lang="en-US" sz="1600" b="1" dirty="0">
                <a:latin typeface="Blinker" panose="020B0604020202020204" charset="0"/>
              </a:rPr>
              <a:t>Other Costs increase</a:t>
            </a:r>
            <a:r>
              <a:rPr lang="en-US" sz="1600" dirty="0">
                <a:latin typeface="Blinker" panose="020B0604020202020204" charset="0"/>
              </a:rPr>
              <a:t>, it </a:t>
            </a:r>
            <a:r>
              <a:rPr lang="en-US" sz="1600" b="1" dirty="0">
                <a:solidFill>
                  <a:srgbClr val="FF0000"/>
                </a:solidFill>
                <a:latin typeface="Blinker" panose="020B0604020202020204" charset="0"/>
              </a:rPr>
              <a:t>may</a:t>
            </a:r>
            <a:r>
              <a:rPr lang="en-US" sz="1600" dirty="0">
                <a:solidFill>
                  <a:srgbClr val="FF0000"/>
                </a:solidFill>
                <a:latin typeface="Blinker" panose="020B0604020202020204" charset="0"/>
              </a:rPr>
              <a:t> </a:t>
            </a:r>
            <a:r>
              <a:rPr lang="en-US" sz="1600" b="1" dirty="0">
                <a:solidFill>
                  <a:srgbClr val="FF0000"/>
                </a:solidFill>
                <a:latin typeface="Blinker" panose="020B0604020202020204" charset="0"/>
              </a:rPr>
              <a:t>impact the profitability</a:t>
            </a:r>
            <a:r>
              <a:rPr lang="en-US" sz="1600" dirty="0">
                <a:latin typeface="Blinker" panose="020B0604020202020204" charset="0"/>
              </a:rPr>
              <a:t> of the business.</a:t>
            </a:r>
          </a:p>
        </p:txBody>
      </p:sp>
      <p:pic>
        <p:nvPicPr>
          <p:cNvPr id="8" name="Picture 7">
            <a:extLst>
              <a:ext uri="{FF2B5EF4-FFF2-40B4-BE49-F238E27FC236}">
                <a16:creationId xmlns:a16="http://schemas.microsoft.com/office/drawing/2014/main" id="{2143EB03-CE99-4775-9052-C0D52C136B2C}"/>
              </a:ext>
            </a:extLst>
          </p:cNvPr>
          <p:cNvPicPr>
            <a:picLocks noChangeAspect="1"/>
          </p:cNvPicPr>
          <p:nvPr/>
        </p:nvPicPr>
        <p:blipFill>
          <a:blip r:embed="rId6"/>
          <a:stretch>
            <a:fillRect/>
          </a:stretch>
        </p:blipFill>
        <p:spPr>
          <a:xfrm>
            <a:off x="1289258" y="9716772"/>
            <a:ext cx="6820210" cy="379728"/>
          </a:xfrm>
          <a:prstGeom prst="rect">
            <a:avLst/>
          </a:prstGeom>
        </p:spPr>
      </p:pic>
      <p:sp>
        <p:nvSpPr>
          <p:cNvPr id="16" name="Rectangle: Rounded Corners 15">
            <a:extLst>
              <a:ext uri="{FF2B5EF4-FFF2-40B4-BE49-F238E27FC236}">
                <a16:creationId xmlns:a16="http://schemas.microsoft.com/office/drawing/2014/main" id="{DD3500BF-2099-4BE2-8A86-D85679E4DBCB}"/>
              </a:ext>
            </a:extLst>
          </p:cNvPr>
          <p:cNvSpPr/>
          <p:nvPr/>
        </p:nvSpPr>
        <p:spPr>
          <a:xfrm>
            <a:off x="1219200" y="9607239"/>
            <a:ext cx="7162800" cy="48926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Tree>
    <p:extLst>
      <p:ext uri="{BB962C8B-B14F-4D97-AF65-F5344CB8AC3E}">
        <p14:creationId xmlns:p14="http://schemas.microsoft.com/office/powerpoint/2010/main" val="1913010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B158C447-7C7C-4E19-9C6E-31B843EE4AA6}"/>
              </a:ext>
            </a:extLst>
          </p:cNvPr>
          <p:cNvGrpSpPr/>
          <p:nvPr/>
        </p:nvGrpSpPr>
        <p:grpSpPr>
          <a:xfrm>
            <a:off x="0" y="0"/>
            <a:ext cx="18288000" cy="2060299"/>
            <a:chOff x="0" y="-38100"/>
            <a:chExt cx="5694120" cy="750693"/>
          </a:xfrm>
        </p:grpSpPr>
        <p:sp>
          <p:nvSpPr>
            <p:cNvPr id="3" name="Freeform 19">
              <a:extLst>
                <a:ext uri="{FF2B5EF4-FFF2-40B4-BE49-F238E27FC236}">
                  <a16:creationId xmlns:a16="http://schemas.microsoft.com/office/drawing/2014/main" id="{36081A87-6EF0-4EAF-B81B-E427F92ABE40}"/>
                </a:ext>
              </a:extLst>
            </p:cNvPr>
            <p:cNvSpPr/>
            <p:nvPr/>
          </p:nvSpPr>
          <p:spPr>
            <a:xfrm>
              <a:off x="0" y="90054"/>
              <a:ext cx="5694119" cy="622539"/>
            </a:xfrm>
            <a:custGeom>
              <a:avLst/>
              <a:gdLst/>
              <a:ahLst/>
              <a:cxnLst/>
              <a:rect l="l" t="t" r="r" b="b"/>
              <a:pathLst>
                <a:path w="5694119" h="622539">
                  <a:moveTo>
                    <a:pt x="0" y="0"/>
                  </a:moveTo>
                  <a:lnTo>
                    <a:pt x="5694119" y="0"/>
                  </a:lnTo>
                  <a:lnTo>
                    <a:pt x="5694119" y="622539"/>
                  </a:lnTo>
                  <a:lnTo>
                    <a:pt x="0" y="622539"/>
                  </a:lnTo>
                  <a:close/>
                </a:path>
              </a:pathLst>
            </a:custGeom>
            <a:solidFill>
              <a:srgbClr val="545454"/>
            </a:solidFill>
          </p:spPr>
        </p:sp>
        <p:sp>
          <p:nvSpPr>
            <p:cNvPr id="4" name="TextBox 3">
              <a:extLst>
                <a:ext uri="{FF2B5EF4-FFF2-40B4-BE49-F238E27FC236}">
                  <a16:creationId xmlns:a16="http://schemas.microsoft.com/office/drawing/2014/main" id="{1FF38120-4AFE-4FC5-87D0-E2790409F7D2}"/>
                </a:ext>
              </a:extLst>
            </p:cNvPr>
            <p:cNvSpPr txBox="1"/>
            <p:nvPr/>
          </p:nvSpPr>
          <p:spPr>
            <a:xfrm>
              <a:off x="0" y="-38100"/>
              <a:ext cx="5694120" cy="660639"/>
            </a:xfrm>
            <a:prstGeom prst="rect">
              <a:avLst/>
            </a:prstGeom>
          </p:spPr>
          <p:txBody>
            <a:bodyPr lIns="50800" tIns="50800" rIns="50800" bIns="50800" rtlCol="0" anchor="ctr"/>
            <a:lstStyle/>
            <a:p>
              <a:pPr algn="ctr">
                <a:lnSpc>
                  <a:spcPts val="2659"/>
                </a:lnSpc>
                <a:spcBef>
                  <a:spcPct val="0"/>
                </a:spcBef>
              </a:pPr>
              <a:endParaRPr/>
            </a:p>
          </p:txBody>
        </p:sp>
      </p:grpSp>
      <p:sp>
        <p:nvSpPr>
          <p:cNvPr id="5" name="TextBox 4">
            <a:extLst>
              <a:ext uri="{FF2B5EF4-FFF2-40B4-BE49-F238E27FC236}">
                <a16:creationId xmlns:a16="http://schemas.microsoft.com/office/drawing/2014/main" id="{71FD2BBE-7A60-476B-8AE5-6B95413C5D35}"/>
              </a:ext>
            </a:extLst>
          </p:cNvPr>
          <p:cNvSpPr txBox="1"/>
          <p:nvPr/>
        </p:nvSpPr>
        <p:spPr>
          <a:xfrm>
            <a:off x="232718" y="731450"/>
            <a:ext cx="8530282" cy="857927"/>
          </a:xfrm>
          <a:prstGeom prst="rect">
            <a:avLst/>
          </a:prstGeom>
        </p:spPr>
        <p:txBody>
          <a:bodyPr wrap="square" lIns="0" tIns="0" rIns="0" bIns="0" rtlCol="0" anchor="t">
            <a:spAutoFit/>
          </a:bodyPr>
          <a:lstStyle/>
          <a:p>
            <a:pPr>
              <a:lnSpc>
                <a:spcPts val="7000"/>
              </a:lnSpc>
            </a:pPr>
            <a:r>
              <a:rPr lang="en-US" sz="4800" dirty="0">
                <a:solidFill>
                  <a:srgbClr val="FFFFFF"/>
                </a:solidFill>
                <a:latin typeface="League Spartan"/>
                <a:ea typeface="League Spartan"/>
                <a:cs typeface="League Spartan"/>
                <a:sym typeface="League Spartan"/>
              </a:rPr>
              <a:t>7. Data Analysis</a:t>
            </a:r>
          </a:p>
        </p:txBody>
      </p:sp>
      <p:sp>
        <p:nvSpPr>
          <p:cNvPr id="6" name="Freeform 32">
            <a:extLst>
              <a:ext uri="{FF2B5EF4-FFF2-40B4-BE49-F238E27FC236}">
                <a16:creationId xmlns:a16="http://schemas.microsoft.com/office/drawing/2014/main" id="{B218F1B2-F8E9-4110-831B-DF64E44B799F}"/>
              </a:ext>
            </a:extLst>
          </p:cNvPr>
          <p:cNvSpPr/>
          <p:nvPr/>
        </p:nvSpPr>
        <p:spPr>
          <a:xfrm>
            <a:off x="-537368" y="9079989"/>
            <a:ext cx="1540171" cy="1243831"/>
          </a:xfrm>
          <a:custGeom>
            <a:avLst/>
            <a:gdLst/>
            <a:ahLst/>
            <a:cxnLst/>
            <a:rect l="l" t="t" r="r" b="b"/>
            <a:pathLst>
              <a:path w="3292689" h="2992231">
                <a:moveTo>
                  <a:pt x="0" y="0"/>
                </a:moveTo>
                <a:lnTo>
                  <a:pt x="3292689" y="0"/>
                </a:lnTo>
                <a:lnTo>
                  <a:pt x="3292689" y="2992231"/>
                </a:lnTo>
                <a:lnTo>
                  <a:pt x="0" y="299223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pic>
        <p:nvPicPr>
          <p:cNvPr id="7" name="Picture 6">
            <a:extLst>
              <a:ext uri="{FF2B5EF4-FFF2-40B4-BE49-F238E27FC236}">
                <a16:creationId xmlns:a16="http://schemas.microsoft.com/office/drawing/2014/main" id="{297895B9-6AC9-4B63-A822-D739A1C756ED}"/>
              </a:ext>
            </a:extLst>
          </p:cNvPr>
          <p:cNvPicPr>
            <a:picLocks noChangeAspect="1"/>
          </p:cNvPicPr>
          <p:nvPr/>
        </p:nvPicPr>
        <p:blipFill>
          <a:blip r:embed="rId4"/>
          <a:stretch>
            <a:fillRect/>
          </a:stretch>
        </p:blipFill>
        <p:spPr>
          <a:xfrm>
            <a:off x="232717" y="2389161"/>
            <a:ext cx="11273483" cy="6443672"/>
          </a:xfrm>
          <a:prstGeom prst="rect">
            <a:avLst/>
          </a:prstGeom>
        </p:spPr>
      </p:pic>
      <p:sp>
        <p:nvSpPr>
          <p:cNvPr id="8" name="TextBox 7">
            <a:extLst>
              <a:ext uri="{FF2B5EF4-FFF2-40B4-BE49-F238E27FC236}">
                <a16:creationId xmlns:a16="http://schemas.microsoft.com/office/drawing/2014/main" id="{FC50AA5D-B5A7-42F2-9878-272383F74636}"/>
              </a:ext>
            </a:extLst>
          </p:cNvPr>
          <p:cNvSpPr txBox="1"/>
          <p:nvPr/>
        </p:nvSpPr>
        <p:spPr>
          <a:xfrm>
            <a:off x="11658600" y="2458379"/>
            <a:ext cx="6396683" cy="6540252"/>
          </a:xfrm>
          <a:prstGeom prst="rect">
            <a:avLst/>
          </a:prstGeom>
          <a:noFill/>
        </p:spPr>
        <p:txBody>
          <a:bodyPr wrap="square" rtlCol="0">
            <a:spAutoFit/>
          </a:bodyPr>
          <a:lstStyle/>
          <a:p>
            <a:pPr algn="just">
              <a:spcAft>
                <a:spcPts val="600"/>
              </a:spcAft>
            </a:pPr>
            <a:r>
              <a:rPr lang="en-US" sz="3200" b="1" dirty="0">
                <a:latin typeface="Blinker" panose="020B0604020202020204" charset="0"/>
              </a:rPr>
              <a:t>The Impact of Product Pricing?</a:t>
            </a:r>
          </a:p>
          <a:p>
            <a:pPr algn="just">
              <a:spcAft>
                <a:spcPts val="1200"/>
              </a:spcAft>
            </a:pPr>
            <a:r>
              <a:rPr lang="en-US" sz="2200" b="1" dirty="0">
                <a:latin typeface="Blinker" panose="020B0604020202020204" charset="0"/>
              </a:rPr>
              <a:t>Product prices</a:t>
            </a:r>
            <a:r>
              <a:rPr lang="en-US" sz="2200" dirty="0">
                <a:latin typeface="Blinker" panose="020B0604020202020204" charset="0"/>
              </a:rPr>
              <a:t> in each segment remained relatively </a:t>
            </a:r>
            <a:r>
              <a:rPr lang="en-US" sz="2200" b="1" dirty="0">
                <a:latin typeface="Blinker" panose="020B0604020202020204" charset="0"/>
              </a:rPr>
              <a:t>stable over time</a:t>
            </a:r>
            <a:r>
              <a:rPr lang="en-US" sz="2200" dirty="0">
                <a:latin typeface="Blinker" panose="020B0604020202020204" charset="0"/>
              </a:rPr>
              <a:t>, with no significant fluctuations, </a:t>
            </a:r>
            <a:r>
              <a:rPr lang="en-US" sz="2200" b="1" dirty="0">
                <a:latin typeface="Blinker" panose="020B0604020202020204" charset="0"/>
              </a:rPr>
              <a:t>despite rising costs</a:t>
            </a:r>
            <a:r>
              <a:rPr lang="en-US" sz="2200" dirty="0">
                <a:latin typeface="Blinker" panose="020B0604020202020204" charset="0"/>
              </a:rPr>
              <a:t>.</a:t>
            </a:r>
          </a:p>
          <a:p>
            <a:pPr marL="800100" lvl="1" indent="-342900" algn="just">
              <a:spcAft>
                <a:spcPts val="1200"/>
              </a:spcAft>
              <a:buFont typeface="Arial" panose="020B0604020202020204" pitchFamily="34" charset="0"/>
              <a:buChar char="•"/>
            </a:pPr>
            <a:r>
              <a:rPr lang="en-US" sz="2200" b="1" dirty="0">
                <a:latin typeface="Blinker" panose="020B0604020202020204" charset="0"/>
              </a:rPr>
              <a:t>High-Price Segment (above average):</a:t>
            </a:r>
            <a:r>
              <a:rPr lang="en-US" sz="2200" dirty="0">
                <a:latin typeface="Blinker" panose="020B0604020202020204" charset="0"/>
              </a:rPr>
              <a:t> Furniture and Technology experienced greater price variability compared to Office Supplies.</a:t>
            </a:r>
          </a:p>
          <a:p>
            <a:pPr marL="800100" lvl="1" indent="-342900" algn="just">
              <a:spcAft>
                <a:spcPts val="1200"/>
              </a:spcAft>
              <a:buFont typeface="Arial" panose="020B0604020202020204" pitchFamily="34" charset="0"/>
              <a:buChar char="•"/>
            </a:pPr>
            <a:r>
              <a:rPr lang="en-US" sz="2200" b="1" dirty="0">
                <a:latin typeface="Blinker" panose="020B0604020202020204" charset="0"/>
              </a:rPr>
              <a:t>Low-Price Segment (below average):</a:t>
            </a:r>
            <a:r>
              <a:rPr lang="en-US" sz="2200" dirty="0">
                <a:latin typeface="Blinker" panose="020B0604020202020204" charset="0"/>
              </a:rPr>
              <a:t> Office Supplies showed minimal price fluctuations during the 2011-2014 period.</a:t>
            </a:r>
          </a:p>
          <a:p>
            <a:pPr algn="just">
              <a:spcAft>
                <a:spcPts val="1200"/>
              </a:spcAft>
            </a:pPr>
            <a:r>
              <a:rPr lang="en-US" sz="2200" b="1" dirty="0">
                <a:latin typeface="Blinker" panose="020B0604020202020204" charset="0"/>
              </a:rPr>
              <a:t>Positives:</a:t>
            </a:r>
            <a:r>
              <a:rPr lang="en-US" sz="2200" dirty="0">
                <a:latin typeface="Blinker" panose="020B0604020202020204" charset="0"/>
              </a:rPr>
              <a:t> The effective pricing strategy helped maintain customer purchasing power.</a:t>
            </a:r>
          </a:p>
          <a:p>
            <a:pPr algn="just">
              <a:spcAft>
                <a:spcPts val="1200"/>
              </a:spcAft>
            </a:pPr>
            <a:r>
              <a:rPr lang="en-US" sz="2200" b="1" dirty="0">
                <a:latin typeface="Blinker" panose="020B0604020202020204" charset="0"/>
              </a:rPr>
              <a:t>Negatives:</a:t>
            </a:r>
            <a:r>
              <a:rPr lang="en-US" sz="2200" dirty="0">
                <a:latin typeface="Blinker" panose="020B0604020202020204" charset="0"/>
              </a:rPr>
              <a:t> While costs continued to rise, </a:t>
            </a:r>
            <a:r>
              <a:rPr lang="en-US" sz="2200" b="1" dirty="0">
                <a:latin typeface="Blinker" panose="020B0604020202020204" charset="0"/>
              </a:rPr>
              <a:t>stable selling prices limited profit growth</a:t>
            </a:r>
            <a:r>
              <a:rPr lang="en-US" sz="2200" dirty="0">
                <a:latin typeface="Blinker" panose="020B0604020202020204" charset="0"/>
              </a:rPr>
              <a:t>, </a:t>
            </a:r>
            <a:r>
              <a:rPr lang="en-US" sz="2200" b="1" dirty="0">
                <a:solidFill>
                  <a:srgbClr val="FF0000"/>
                </a:solidFill>
                <a:latin typeface="Blinker" panose="020B0604020202020204" charset="0"/>
              </a:rPr>
              <a:t>leading to</a:t>
            </a:r>
            <a:r>
              <a:rPr lang="en-US" sz="2200" dirty="0">
                <a:latin typeface="Blinker" panose="020B0604020202020204" charset="0"/>
              </a:rPr>
              <a:t> significant </a:t>
            </a:r>
            <a:r>
              <a:rPr lang="en-US" sz="2200" b="1" dirty="0">
                <a:solidFill>
                  <a:srgbClr val="FF0000"/>
                </a:solidFill>
                <a:latin typeface="Blinker" panose="020B0604020202020204" charset="0"/>
              </a:rPr>
              <a:t>fluctuations</a:t>
            </a:r>
            <a:r>
              <a:rPr lang="en-US" sz="2200" dirty="0">
                <a:latin typeface="Blinker" panose="020B0604020202020204" charset="0"/>
              </a:rPr>
              <a:t> in </a:t>
            </a:r>
            <a:r>
              <a:rPr lang="en-US" sz="2200" b="1" dirty="0">
                <a:solidFill>
                  <a:srgbClr val="FF0000"/>
                </a:solidFill>
                <a:latin typeface="Blinker" panose="020B0604020202020204" charset="0"/>
              </a:rPr>
              <a:t>Profit Margins</a:t>
            </a:r>
            <a:r>
              <a:rPr lang="en-US" sz="2200" dirty="0">
                <a:latin typeface="Blinker" panose="020B0604020202020204" charset="0"/>
              </a:rPr>
              <a:t>.</a:t>
            </a:r>
          </a:p>
          <a:p>
            <a:pPr algn="just">
              <a:spcAft>
                <a:spcPts val="600"/>
              </a:spcAft>
            </a:pPr>
            <a:endParaRPr lang="vi-VN" sz="2400" dirty="0"/>
          </a:p>
        </p:txBody>
      </p:sp>
    </p:spTree>
    <p:extLst>
      <p:ext uri="{BB962C8B-B14F-4D97-AF65-F5344CB8AC3E}">
        <p14:creationId xmlns:p14="http://schemas.microsoft.com/office/powerpoint/2010/main" val="76080576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29E1E4B-11B3-472D-BA6B-07ABF6C39864}"/>
              </a:ext>
            </a:extLst>
          </p:cNvPr>
          <p:cNvGrpSpPr/>
          <p:nvPr/>
        </p:nvGrpSpPr>
        <p:grpSpPr>
          <a:xfrm>
            <a:off x="0" y="0"/>
            <a:ext cx="18288000" cy="2060299"/>
            <a:chOff x="0" y="-38100"/>
            <a:chExt cx="5694120" cy="750693"/>
          </a:xfrm>
        </p:grpSpPr>
        <p:sp>
          <p:nvSpPr>
            <p:cNvPr id="3" name="Freeform 19">
              <a:extLst>
                <a:ext uri="{FF2B5EF4-FFF2-40B4-BE49-F238E27FC236}">
                  <a16:creationId xmlns:a16="http://schemas.microsoft.com/office/drawing/2014/main" id="{8182E0FF-D937-421E-B2B7-759A42594C80}"/>
                </a:ext>
              </a:extLst>
            </p:cNvPr>
            <p:cNvSpPr/>
            <p:nvPr/>
          </p:nvSpPr>
          <p:spPr>
            <a:xfrm>
              <a:off x="0" y="90054"/>
              <a:ext cx="5694119" cy="622539"/>
            </a:xfrm>
            <a:custGeom>
              <a:avLst/>
              <a:gdLst/>
              <a:ahLst/>
              <a:cxnLst/>
              <a:rect l="l" t="t" r="r" b="b"/>
              <a:pathLst>
                <a:path w="5694119" h="622539">
                  <a:moveTo>
                    <a:pt x="0" y="0"/>
                  </a:moveTo>
                  <a:lnTo>
                    <a:pt x="5694119" y="0"/>
                  </a:lnTo>
                  <a:lnTo>
                    <a:pt x="5694119" y="622539"/>
                  </a:lnTo>
                  <a:lnTo>
                    <a:pt x="0" y="622539"/>
                  </a:lnTo>
                  <a:close/>
                </a:path>
              </a:pathLst>
            </a:custGeom>
            <a:solidFill>
              <a:srgbClr val="545454"/>
            </a:solidFill>
          </p:spPr>
        </p:sp>
        <p:sp>
          <p:nvSpPr>
            <p:cNvPr id="4" name="TextBox 3">
              <a:extLst>
                <a:ext uri="{FF2B5EF4-FFF2-40B4-BE49-F238E27FC236}">
                  <a16:creationId xmlns:a16="http://schemas.microsoft.com/office/drawing/2014/main" id="{C5395427-D7AE-4DE9-87B3-E2C7357C55E4}"/>
                </a:ext>
              </a:extLst>
            </p:cNvPr>
            <p:cNvSpPr txBox="1"/>
            <p:nvPr/>
          </p:nvSpPr>
          <p:spPr>
            <a:xfrm>
              <a:off x="0" y="-38100"/>
              <a:ext cx="5694120" cy="660639"/>
            </a:xfrm>
            <a:prstGeom prst="rect">
              <a:avLst/>
            </a:prstGeom>
          </p:spPr>
          <p:txBody>
            <a:bodyPr lIns="50800" tIns="50800" rIns="50800" bIns="50800" rtlCol="0" anchor="ctr"/>
            <a:lstStyle/>
            <a:p>
              <a:pPr algn="ctr">
                <a:lnSpc>
                  <a:spcPts val="2659"/>
                </a:lnSpc>
                <a:spcBef>
                  <a:spcPct val="0"/>
                </a:spcBef>
              </a:pPr>
              <a:endParaRPr/>
            </a:p>
          </p:txBody>
        </p:sp>
      </p:grpSp>
      <p:sp>
        <p:nvSpPr>
          <p:cNvPr id="5" name="TextBox 4">
            <a:extLst>
              <a:ext uri="{FF2B5EF4-FFF2-40B4-BE49-F238E27FC236}">
                <a16:creationId xmlns:a16="http://schemas.microsoft.com/office/drawing/2014/main" id="{27E3B9BB-F7E8-4B71-B0F8-3E0C9F8286FA}"/>
              </a:ext>
            </a:extLst>
          </p:cNvPr>
          <p:cNvSpPr txBox="1"/>
          <p:nvPr/>
        </p:nvSpPr>
        <p:spPr>
          <a:xfrm>
            <a:off x="232718" y="731450"/>
            <a:ext cx="8530282" cy="857927"/>
          </a:xfrm>
          <a:prstGeom prst="rect">
            <a:avLst/>
          </a:prstGeom>
        </p:spPr>
        <p:txBody>
          <a:bodyPr wrap="square" lIns="0" tIns="0" rIns="0" bIns="0" rtlCol="0" anchor="t">
            <a:spAutoFit/>
          </a:bodyPr>
          <a:lstStyle/>
          <a:p>
            <a:pPr>
              <a:lnSpc>
                <a:spcPts val="7000"/>
              </a:lnSpc>
            </a:pPr>
            <a:r>
              <a:rPr lang="en-US" sz="4800" dirty="0">
                <a:solidFill>
                  <a:srgbClr val="FFFFFF"/>
                </a:solidFill>
                <a:latin typeface="League Spartan"/>
                <a:ea typeface="League Spartan"/>
                <a:cs typeface="League Spartan"/>
                <a:sym typeface="League Spartan"/>
              </a:rPr>
              <a:t>7. Data Analysis</a:t>
            </a:r>
          </a:p>
        </p:txBody>
      </p:sp>
      <p:sp>
        <p:nvSpPr>
          <p:cNvPr id="6" name="Freeform 32">
            <a:extLst>
              <a:ext uri="{FF2B5EF4-FFF2-40B4-BE49-F238E27FC236}">
                <a16:creationId xmlns:a16="http://schemas.microsoft.com/office/drawing/2014/main" id="{291C41EE-5140-46A1-A45F-F5D15EAD21B4}"/>
              </a:ext>
            </a:extLst>
          </p:cNvPr>
          <p:cNvSpPr/>
          <p:nvPr/>
        </p:nvSpPr>
        <p:spPr>
          <a:xfrm>
            <a:off x="-537368" y="9079989"/>
            <a:ext cx="1540171" cy="1243831"/>
          </a:xfrm>
          <a:custGeom>
            <a:avLst/>
            <a:gdLst/>
            <a:ahLst/>
            <a:cxnLst/>
            <a:rect l="l" t="t" r="r" b="b"/>
            <a:pathLst>
              <a:path w="3292689" h="2992231">
                <a:moveTo>
                  <a:pt x="0" y="0"/>
                </a:moveTo>
                <a:lnTo>
                  <a:pt x="3292689" y="0"/>
                </a:lnTo>
                <a:lnTo>
                  <a:pt x="3292689" y="2992231"/>
                </a:lnTo>
                <a:lnTo>
                  <a:pt x="0" y="299223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pic>
        <p:nvPicPr>
          <p:cNvPr id="9" name="Picture 8">
            <a:extLst>
              <a:ext uri="{FF2B5EF4-FFF2-40B4-BE49-F238E27FC236}">
                <a16:creationId xmlns:a16="http://schemas.microsoft.com/office/drawing/2014/main" id="{0F10898C-83CC-4BA6-9494-DC8745065CC4}"/>
              </a:ext>
            </a:extLst>
          </p:cNvPr>
          <p:cNvPicPr>
            <a:picLocks noChangeAspect="1"/>
          </p:cNvPicPr>
          <p:nvPr/>
        </p:nvPicPr>
        <p:blipFill>
          <a:blip r:embed="rId4"/>
          <a:stretch>
            <a:fillRect/>
          </a:stretch>
        </p:blipFill>
        <p:spPr>
          <a:xfrm>
            <a:off x="152400" y="2164865"/>
            <a:ext cx="11369125" cy="6709072"/>
          </a:xfrm>
          <a:prstGeom prst="rect">
            <a:avLst/>
          </a:prstGeom>
        </p:spPr>
      </p:pic>
      <p:sp>
        <p:nvSpPr>
          <p:cNvPr id="8" name="TextBox 7">
            <a:extLst>
              <a:ext uri="{FF2B5EF4-FFF2-40B4-BE49-F238E27FC236}">
                <a16:creationId xmlns:a16="http://schemas.microsoft.com/office/drawing/2014/main" id="{E477EBD7-0C3E-4387-AAF8-92C206E20A4A}"/>
              </a:ext>
            </a:extLst>
          </p:cNvPr>
          <p:cNvSpPr txBox="1"/>
          <p:nvPr/>
        </p:nvSpPr>
        <p:spPr>
          <a:xfrm>
            <a:off x="11658600" y="2247900"/>
            <a:ext cx="6396683" cy="6555641"/>
          </a:xfrm>
          <a:prstGeom prst="rect">
            <a:avLst/>
          </a:prstGeom>
          <a:noFill/>
        </p:spPr>
        <p:txBody>
          <a:bodyPr wrap="square" rtlCol="0">
            <a:spAutoFit/>
          </a:bodyPr>
          <a:lstStyle/>
          <a:p>
            <a:pPr algn="just">
              <a:spcAft>
                <a:spcPts val="600"/>
              </a:spcAft>
            </a:pPr>
            <a:r>
              <a:rPr lang="en-US" sz="3200" b="1" dirty="0">
                <a:latin typeface="Blinker" panose="020B0604020202020204" charset="0"/>
              </a:rPr>
              <a:t>The Impact of Discount?</a:t>
            </a:r>
          </a:p>
          <a:p>
            <a:pPr algn="just">
              <a:spcAft>
                <a:spcPts val="600"/>
              </a:spcAft>
            </a:pPr>
            <a:r>
              <a:rPr lang="en-US" sz="2300" b="1" dirty="0">
                <a:latin typeface="Blinker" panose="020B0604020202020204" charset="0"/>
              </a:rPr>
              <a:t>Inverse Relationship: </a:t>
            </a:r>
            <a:r>
              <a:rPr lang="en-US" sz="2300" dirty="0">
                <a:latin typeface="Blinker" panose="020B0604020202020204" charset="0"/>
              </a:rPr>
              <a:t>The trendline shows a negative correlation between Average Discount and Profit Margin.</a:t>
            </a:r>
          </a:p>
          <a:p>
            <a:pPr algn="just">
              <a:spcAft>
                <a:spcPts val="600"/>
              </a:spcAft>
            </a:pPr>
            <a:r>
              <a:rPr lang="en-US" sz="2300" b="1" dirty="0">
                <a:latin typeface="Blinker" panose="020B0604020202020204" charset="0"/>
              </a:rPr>
              <a:t>Data Distribution:</a:t>
            </a:r>
          </a:p>
          <a:p>
            <a:pPr marL="342900" indent="-342900" algn="just">
              <a:spcAft>
                <a:spcPts val="600"/>
              </a:spcAft>
              <a:buFont typeface="Arial" panose="020B0604020202020204" pitchFamily="34" charset="0"/>
              <a:buChar char="•"/>
            </a:pPr>
            <a:r>
              <a:rPr lang="en-US" sz="2300" dirty="0">
                <a:latin typeface="Blinker" panose="020B0604020202020204" charset="0"/>
              </a:rPr>
              <a:t>Most data points are concentrated in the lower-right quadrant, where discounts range from 0% to 30% and profit margins fall between -25% and 25%. This indicates that the majority of orders have moderate discounts, with profit margins fluctuating within a relatively wide range. </a:t>
            </a:r>
          </a:p>
          <a:p>
            <a:pPr marL="342900" indent="-342900" algn="just">
              <a:spcAft>
                <a:spcPts val="600"/>
              </a:spcAft>
              <a:buFont typeface="Arial" panose="020B0604020202020204" pitchFamily="34" charset="0"/>
              <a:buChar char="•"/>
            </a:pPr>
            <a:r>
              <a:rPr lang="en-US" sz="2300" dirty="0">
                <a:latin typeface="Blinker" panose="020B0604020202020204" charset="0"/>
              </a:rPr>
              <a:t>When discounts exceed 30%, the number of data points decreases significantly, and the proportion of negative profit margins increases. This suggests that deep discounts are not only less common but also more likely to lead to losses.</a:t>
            </a:r>
            <a:endParaRPr lang="vi-VN" sz="2300" dirty="0"/>
          </a:p>
        </p:txBody>
      </p:sp>
      <p:sp>
        <p:nvSpPr>
          <p:cNvPr id="10" name="Rectangle: Rounded Corners 9">
            <a:extLst>
              <a:ext uri="{FF2B5EF4-FFF2-40B4-BE49-F238E27FC236}">
                <a16:creationId xmlns:a16="http://schemas.microsoft.com/office/drawing/2014/main" id="{8BD4CEB3-C82A-4DAD-B9D5-9CA8E231E992}"/>
              </a:ext>
            </a:extLst>
          </p:cNvPr>
          <p:cNvSpPr/>
          <p:nvPr/>
        </p:nvSpPr>
        <p:spPr>
          <a:xfrm>
            <a:off x="7010400" y="5905500"/>
            <a:ext cx="3124200" cy="2728764"/>
          </a:xfrm>
          <a:prstGeom prst="roundRect">
            <a:avLst>
              <a:gd name="adj" fmla="val 2592"/>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Tree>
    <p:extLst>
      <p:ext uri="{BB962C8B-B14F-4D97-AF65-F5344CB8AC3E}">
        <p14:creationId xmlns:p14="http://schemas.microsoft.com/office/powerpoint/2010/main" val="314445142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CE351BA8-2DFC-4204-AEFA-6B81DFDD83FD}"/>
              </a:ext>
            </a:extLst>
          </p:cNvPr>
          <p:cNvPicPr>
            <a:picLocks noChangeAspect="1"/>
          </p:cNvPicPr>
          <p:nvPr/>
        </p:nvPicPr>
        <p:blipFill>
          <a:blip r:embed="rId2"/>
          <a:stretch>
            <a:fillRect/>
          </a:stretch>
        </p:blipFill>
        <p:spPr>
          <a:xfrm>
            <a:off x="6648994" y="2440027"/>
            <a:ext cx="11502083" cy="6344674"/>
          </a:xfrm>
          <a:prstGeom prst="rect">
            <a:avLst/>
          </a:prstGeom>
        </p:spPr>
      </p:pic>
      <p:grpSp>
        <p:nvGrpSpPr>
          <p:cNvPr id="2" name="Group 1">
            <a:extLst>
              <a:ext uri="{FF2B5EF4-FFF2-40B4-BE49-F238E27FC236}">
                <a16:creationId xmlns:a16="http://schemas.microsoft.com/office/drawing/2014/main" id="{7D61BB1D-FF2F-4290-87D3-A74BB7E48B7D}"/>
              </a:ext>
            </a:extLst>
          </p:cNvPr>
          <p:cNvGrpSpPr/>
          <p:nvPr/>
        </p:nvGrpSpPr>
        <p:grpSpPr>
          <a:xfrm>
            <a:off x="0" y="0"/>
            <a:ext cx="18288000" cy="2060299"/>
            <a:chOff x="0" y="-38100"/>
            <a:chExt cx="5694120" cy="750693"/>
          </a:xfrm>
        </p:grpSpPr>
        <p:sp>
          <p:nvSpPr>
            <p:cNvPr id="3" name="Freeform 19">
              <a:extLst>
                <a:ext uri="{FF2B5EF4-FFF2-40B4-BE49-F238E27FC236}">
                  <a16:creationId xmlns:a16="http://schemas.microsoft.com/office/drawing/2014/main" id="{494383E0-4285-4EAC-A3E2-05D420187EEC}"/>
                </a:ext>
              </a:extLst>
            </p:cNvPr>
            <p:cNvSpPr/>
            <p:nvPr/>
          </p:nvSpPr>
          <p:spPr>
            <a:xfrm>
              <a:off x="0" y="90054"/>
              <a:ext cx="5694119" cy="622539"/>
            </a:xfrm>
            <a:custGeom>
              <a:avLst/>
              <a:gdLst/>
              <a:ahLst/>
              <a:cxnLst/>
              <a:rect l="l" t="t" r="r" b="b"/>
              <a:pathLst>
                <a:path w="5694119" h="622539">
                  <a:moveTo>
                    <a:pt x="0" y="0"/>
                  </a:moveTo>
                  <a:lnTo>
                    <a:pt x="5694119" y="0"/>
                  </a:lnTo>
                  <a:lnTo>
                    <a:pt x="5694119" y="622539"/>
                  </a:lnTo>
                  <a:lnTo>
                    <a:pt x="0" y="622539"/>
                  </a:lnTo>
                  <a:close/>
                </a:path>
              </a:pathLst>
            </a:custGeom>
            <a:solidFill>
              <a:srgbClr val="545454"/>
            </a:solidFill>
          </p:spPr>
        </p:sp>
        <p:sp>
          <p:nvSpPr>
            <p:cNvPr id="4" name="TextBox 3">
              <a:extLst>
                <a:ext uri="{FF2B5EF4-FFF2-40B4-BE49-F238E27FC236}">
                  <a16:creationId xmlns:a16="http://schemas.microsoft.com/office/drawing/2014/main" id="{0AD5E353-EA5F-48E1-BE47-2BDD8039F14D}"/>
                </a:ext>
              </a:extLst>
            </p:cNvPr>
            <p:cNvSpPr txBox="1"/>
            <p:nvPr/>
          </p:nvSpPr>
          <p:spPr>
            <a:xfrm>
              <a:off x="0" y="-38100"/>
              <a:ext cx="5694120" cy="660639"/>
            </a:xfrm>
            <a:prstGeom prst="rect">
              <a:avLst/>
            </a:prstGeom>
          </p:spPr>
          <p:txBody>
            <a:bodyPr lIns="50800" tIns="50800" rIns="50800" bIns="50800" rtlCol="0" anchor="ctr"/>
            <a:lstStyle/>
            <a:p>
              <a:pPr algn="ctr">
                <a:lnSpc>
                  <a:spcPts val="2659"/>
                </a:lnSpc>
                <a:spcBef>
                  <a:spcPct val="0"/>
                </a:spcBef>
              </a:pPr>
              <a:endParaRPr/>
            </a:p>
          </p:txBody>
        </p:sp>
      </p:grpSp>
      <p:sp>
        <p:nvSpPr>
          <p:cNvPr id="5" name="TextBox 4">
            <a:extLst>
              <a:ext uri="{FF2B5EF4-FFF2-40B4-BE49-F238E27FC236}">
                <a16:creationId xmlns:a16="http://schemas.microsoft.com/office/drawing/2014/main" id="{FF0F16EA-58CC-4690-B69C-0502C0187FA4}"/>
              </a:ext>
            </a:extLst>
          </p:cNvPr>
          <p:cNvSpPr txBox="1"/>
          <p:nvPr/>
        </p:nvSpPr>
        <p:spPr>
          <a:xfrm>
            <a:off x="232718" y="731450"/>
            <a:ext cx="8530282" cy="857927"/>
          </a:xfrm>
          <a:prstGeom prst="rect">
            <a:avLst/>
          </a:prstGeom>
        </p:spPr>
        <p:txBody>
          <a:bodyPr wrap="square" lIns="0" tIns="0" rIns="0" bIns="0" rtlCol="0" anchor="t">
            <a:spAutoFit/>
          </a:bodyPr>
          <a:lstStyle/>
          <a:p>
            <a:pPr>
              <a:lnSpc>
                <a:spcPts val="7000"/>
              </a:lnSpc>
            </a:pPr>
            <a:r>
              <a:rPr lang="en-US" sz="4800" dirty="0">
                <a:solidFill>
                  <a:srgbClr val="FFFFFF"/>
                </a:solidFill>
                <a:latin typeface="League Spartan"/>
                <a:ea typeface="League Spartan"/>
                <a:cs typeface="League Spartan"/>
                <a:sym typeface="League Spartan"/>
              </a:rPr>
              <a:t>7. Data Analysis</a:t>
            </a:r>
          </a:p>
        </p:txBody>
      </p:sp>
      <p:sp>
        <p:nvSpPr>
          <p:cNvPr id="6" name="Freeform 32">
            <a:extLst>
              <a:ext uri="{FF2B5EF4-FFF2-40B4-BE49-F238E27FC236}">
                <a16:creationId xmlns:a16="http://schemas.microsoft.com/office/drawing/2014/main" id="{2AE34EF5-5826-48A6-8CF9-4D4A51F4DEB1}"/>
              </a:ext>
            </a:extLst>
          </p:cNvPr>
          <p:cNvSpPr/>
          <p:nvPr/>
        </p:nvSpPr>
        <p:spPr>
          <a:xfrm>
            <a:off x="-537368" y="9079989"/>
            <a:ext cx="1540171" cy="1243831"/>
          </a:xfrm>
          <a:custGeom>
            <a:avLst/>
            <a:gdLst/>
            <a:ahLst/>
            <a:cxnLst/>
            <a:rect l="l" t="t" r="r" b="b"/>
            <a:pathLst>
              <a:path w="3292689" h="2992231">
                <a:moveTo>
                  <a:pt x="0" y="0"/>
                </a:moveTo>
                <a:lnTo>
                  <a:pt x="3292689" y="0"/>
                </a:lnTo>
                <a:lnTo>
                  <a:pt x="3292689" y="2992231"/>
                </a:lnTo>
                <a:lnTo>
                  <a:pt x="0" y="299223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8" name="TextBox 7">
            <a:extLst>
              <a:ext uri="{FF2B5EF4-FFF2-40B4-BE49-F238E27FC236}">
                <a16:creationId xmlns:a16="http://schemas.microsoft.com/office/drawing/2014/main" id="{8B5520D8-7D6C-47B3-8C6F-4534F6BAF7B8}"/>
              </a:ext>
            </a:extLst>
          </p:cNvPr>
          <p:cNvSpPr txBox="1"/>
          <p:nvPr/>
        </p:nvSpPr>
        <p:spPr>
          <a:xfrm>
            <a:off x="156517" y="2400300"/>
            <a:ext cx="6396683" cy="6386364"/>
          </a:xfrm>
          <a:prstGeom prst="rect">
            <a:avLst/>
          </a:prstGeom>
          <a:noFill/>
        </p:spPr>
        <p:txBody>
          <a:bodyPr wrap="square" rtlCol="0">
            <a:spAutoFit/>
          </a:bodyPr>
          <a:lstStyle/>
          <a:p>
            <a:pPr algn="just">
              <a:spcAft>
                <a:spcPts val="600"/>
              </a:spcAft>
            </a:pPr>
            <a:r>
              <a:rPr lang="en-US" sz="3200" b="1" dirty="0">
                <a:latin typeface="Blinker" panose="020B0604020202020204" charset="0"/>
              </a:rPr>
              <a:t>How does Discount affect?</a:t>
            </a:r>
          </a:p>
          <a:p>
            <a:pPr marL="342900" indent="-342900" algn="just">
              <a:spcAft>
                <a:spcPts val="600"/>
              </a:spcAft>
              <a:buFont typeface="Arial" panose="020B0604020202020204" pitchFamily="34" charset="0"/>
              <a:buChar char="•"/>
            </a:pPr>
            <a:r>
              <a:rPr lang="en-US" sz="2200" dirty="0">
                <a:latin typeface="Blinker" panose="020B0604020202020204" charset="0"/>
              </a:rPr>
              <a:t>Overall, </a:t>
            </a:r>
            <a:r>
              <a:rPr lang="en-US" sz="2200" b="1" dirty="0">
                <a:latin typeface="Blinker" panose="020B0604020202020204" charset="0"/>
              </a:rPr>
              <a:t>Total Sales</a:t>
            </a:r>
            <a:r>
              <a:rPr lang="en-US" sz="2200" dirty="0">
                <a:latin typeface="Blinker" panose="020B0604020202020204" charset="0"/>
              </a:rPr>
              <a:t> shows a steady </a:t>
            </a:r>
            <a:r>
              <a:rPr lang="en-US" sz="2200" b="1" dirty="0">
                <a:latin typeface="Blinker" panose="020B0604020202020204" charset="0"/>
              </a:rPr>
              <a:t>upward trend</a:t>
            </a:r>
            <a:r>
              <a:rPr lang="en-US" sz="2200" dirty="0">
                <a:latin typeface="Blinker" panose="020B0604020202020204" charset="0"/>
              </a:rPr>
              <a:t> as discount programs are implemented.</a:t>
            </a:r>
          </a:p>
          <a:p>
            <a:pPr marL="342900" indent="-342900" algn="just">
              <a:spcAft>
                <a:spcPts val="600"/>
              </a:spcAft>
              <a:buFont typeface="Arial" panose="020B0604020202020204" pitchFamily="34" charset="0"/>
              <a:buChar char="•"/>
            </a:pPr>
            <a:r>
              <a:rPr lang="en-US" sz="2200" dirty="0">
                <a:latin typeface="Blinker" panose="020B0604020202020204" charset="0"/>
              </a:rPr>
              <a:t>However, the </a:t>
            </a:r>
            <a:r>
              <a:rPr lang="en-US" sz="2200" b="1" dirty="0">
                <a:latin typeface="Blinker" panose="020B0604020202020204" charset="0"/>
              </a:rPr>
              <a:t>No Discount</a:t>
            </a:r>
            <a:r>
              <a:rPr lang="en-US" sz="2200" dirty="0">
                <a:latin typeface="Blinker" panose="020B0604020202020204" charset="0"/>
              </a:rPr>
              <a:t> segment remains the primary contributor, </a:t>
            </a:r>
            <a:r>
              <a:rPr lang="en-US" sz="2200" b="1" dirty="0">
                <a:latin typeface="Blinker" panose="020B0604020202020204" charset="0"/>
              </a:rPr>
              <a:t>accounting for 50% to 70% of annual sales</a:t>
            </a:r>
            <a:r>
              <a:rPr lang="en-US" sz="2200" dirty="0">
                <a:latin typeface="Blinker" panose="020B0604020202020204" charset="0"/>
              </a:rPr>
              <a:t>.</a:t>
            </a:r>
            <a:endParaRPr lang="vi-VN" sz="2200" dirty="0"/>
          </a:p>
          <a:p>
            <a:pPr marL="342900" indent="-342900" algn="just">
              <a:spcAft>
                <a:spcPts val="600"/>
              </a:spcAft>
              <a:buFont typeface="Arial" panose="020B0604020202020204" pitchFamily="34" charset="0"/>
              <a:buChar char="•"/>
            </a:pPr>
            <a:r>
              <a:rPr lang="en-US" sz="2200" dirty="0">
                <a:latin typeface="Blinker" panose="020B0604020202020204" charset="0"/>
              </a:rPr>
              <a:t>The 1%-25% discount range is the most common after No Discount, generating $1.2 million in sales in 2014, double the $0.6 million recorded in 2011. </a:t>
            </a:r>
            <a:endParaRPr lang="vi-VN" sz="2200" dirty="0"/>
          </a:p>
          <a:p>
            <a:pPr marL="342900" indent="-342900" algn="just">
              <a:spcAft>
                <a:spcPts val="600"/>
              </a:spcAft>
              <a:buFont typeface="Arial" panose="020B0604020202020204" pitchFamily="34" charset="0"/>
              <a:buChar char="•"/>
            </a:pPr>
            <a:r>
              <a:rPr lang="en-US" sz="2200" dirty="0">
                <a:latin typeface="Blinker" panose="020B0604020202020204" charset="0"/>
              </a:rPr>
              <a:t>In contrast, discounts over 26% contribute insignificantly to sales, indicating that deeper discounts are neither widely applied nor particularly effective. </a:t>
            </a:r>
            <a:endParaRPr lang="vi-VN" sz="2200" dirty="0"/>
          </a:p>
          <a:p>
            <a:pPr marL="342900" indent="-342900" algn="just">
              <a:spcAft>
                <a:spcPts val="600"/>
              </a:spcAft>
              <a:buFont typeface="Arial" panose="020B0604020202020204" pitchFamily="34" charset="0"/>
              <a:buChar char="•"/>
            </a:pPr>
            <a:r>
              <a:rPr lang="en-US" sz="2200" dirty="0">
                <a:latin typeface="Blinker" panose="020B0604020202020204" charset="0"/>
              </a:rPr>
              <a:t>Notably, </a:t>
            </a:r>
            <a:r>
              <a:rPr lang="en-US" sz="2200" b="1" dirty="0">
                <a:latin typeface="Blinker" panose="020B0604020202020204" charset="0"/>
              </a:rPr>
              <a:t>the number of discount</a:t>
            </a:r>
            <a:r>
              <a:rPr lang="en-US" sz="2200" dirty="0">
                <a:latin typeface="Blinker" panose="020B0604020202020204" charset="0"/>
              </a:rPr>
              <a:t> programs has steadily </a:t>
            </a:r>
            <a:r>
              <a:rPr lang="en-US" sz="2200" b="1" dirty="0">
                <a:latin typeface="Blinker" panose="020B0604020202020204" charset="0"/>
              </a:rPr>
              <a:t>increased over the years</a:t>
            </a:r>
            <a:r>
              <a:rPr lang="en-US" sz="2200" dirty="0">
                <a:latin typeface="Blinker" panose="020B0604020202020204" charset="0"/>
              </a:rPr>
              <a:t>, highlighting the strategic importance of discount policies in driving sales growth.</a:t>
            </a:r>
            <a:endParaRPr lang="vi-VN" sz="2200" dirty="0"/>
          </a:p>
        </p:txBody>
      </p:sp>
      <p:sp>
        <p:nvSpPr>
          <p:cNvPr id="10" name="TextBox 9">
            <a:extLst>
              <a:ext uri="{FF2B5EF4-FFF2-40B4-BE49-F238E27FC236}">
                <a16:creationId xmlns:a16="http://schemas.microsoft.com/office/drawing/2014/main" id="{47BE4519-E2A2-4A4A-99F1-6ABAB7F3CEEE}"/>
              </a:ext>
            </a:extLst>
          </p:cNvPr>
          <p:cNvSpPr txBox="1"/>
          <p:nvPr/>
        </p:nvSpPr>
        <p:spPr>
          <a:xfrm>
            <a:off x="7674832" y="6559034"/>
            <a:ext cx="1066800" cy="369332"/>
          </a:xfrm>
          <a:prstGeom prst="rect">
            <a:avLst/>
          </a:prstGeom>
          <a:noFill/>
        </p:spPr>
        <p:txBody>
          <a:bodyPr wrap="square" rtlCol="0">
            <a:spAutoFit/>
          </a:bodyPr>
          <a:lstStyle/>
          <a:p>
            <a:endParaRPr lang="vi-VN" dirty="0"/>
          </a:p>
        </p:txBody>
      </p:sp>
      <p:sp>
        <p:nvSpPr>
          <p:cNvPr id="26" name="Rectangle: Rounded Corners 25">
            <a:extLst>
              <a:ext uri="{FF2B5EF4-FFF2-40B4-BE49-F238E27FC236}">
                <a16:creationId xmlns:a16="http://schemas.microsoft.com/office/drawing/2014/main" id="{FED757D8-768A-4B5B-BA8F-F4C5E775F52A}"/>
              </a:ext>
            </a:extLst>
          </p:cNvPr>
          <p:cNvSpPr/>
          <p:nvPr/>
        </p:nvSpPr>
        <p:spPr>
          <a:xfrm>
            <a:off x="7660999" y="6524907"/>
            <a:ext cx="1531618" cy="1656862"/>
          </a:xfrm>
          <a:prstGeom prst="roundRect">
            <a:avLst>
              <a:gd name="adj" fmla="val 2592"/>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7" name="Rectangle: Rounded Corners 26">
            <a:extLst>
              <a:ext uri="{FF2B5EF4-FFF2-40B4-BE49-F238E27FC236}">
                <a16:creationId xmlns:a16="http://schemas.microsoft.com/office/drawing/2014/main" id="{E346ED95-05F9-4A0F-A2AB-4921EC320979}"/>
              </a:ext>
            </a:extLst>
          </p:cNvPr>
          <p:cNvSpPr/>
          <p:nvPr/>
        </p:nvSpPr>
        <p:spPr>
          <a:xfrm>
            <a:off x="10140615" y="6419123"/>
            <a:ext cx="1531618" cy="1762646"/>
          </a:xfrm>
          <a:prstGeom prst="roundRect">
            <a:avLst>
              <a:gd name="adj" fmla="val 2592"/>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8" name="Rectangle: Rounded Corners 27">
            <a:extLst>
              <a:ext uri="{FF2B5EF4-FFF2-40B4-BE49-F238E27FC236}">
                <a16:creationId xmlns:a16="http://schemas.microsoft.com/office/drawing/2014/main" id="{0B57F427-6C10-4310-99E7-2ABE4BF7BC85}"/>
              </a:ext>
            </a:extLst>
          </p:cNvPr>
          <p:cNvSpPr/>
          <p:nvPr/>
        </p:nvSpPr>
        <p:spPr>
          <a:xfrm>
            <a:off x="12703068" y="6209984"/>
            <a:ext cx="1531618" cy="1971785"/>
          </a:xfrm>
          <a:prstGeom prst="roundRect">
            <a:avLst>
              <a:gd name="adj" fmla="val 2592"/>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9" name="Rectangle: Rounded Corners 28">
            <a:extLst>
              <a:ext uri="{FF2B5EF4-FFF2-40B4-BE49-F238E27FC236}">
                <a16:creationId xmlns:a16="http://schemas.microsoft.com/office/drawing/2014/main" id="{70E10951-CF6A-4EA9-8FF1-CC28882890AE}"/>
              </a:ext>
            </a:extLst>
          </p:cNvPr>
          <p:cNvSpPr/>
          <p:nvPr/>
        </p:nvSpPr>
        <p:spPr>
          <a:xfrm>
            <a:off x="15207198" y="5600700"/>
            <a:ext cx="1531618" cy="2581069"/>
          </a:xfrm>
          <a:prstGeom prst="roundRect">
            <a:avLst>
              <a:gd name="adj" fmla="val 2592"/>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2" name="Rectangle: Rounded Corners 11">
            <a:extLst>
              <a:ext uri="{FF2B5EF4-FFF2-40B4-BE49-F238E27FC236}">
                <a16:creationId xmlns:a16="http://schemas.microsoft.com/office/drawing/2014/main" id="{698649AB-48E4-44FD-8F37-E5E6C6A353DD}"/>
              </a:ext>
            </a:extLst>
          </p:cNvPr>
          <p:cNvSpPr/>
          <p:nvPr/>
        </p:nvSpPr>
        <p:spPr>
          <a:xfrm>
            <a:off x="7979633" y="6396588"/>
            <a:ext cx="893032" cy="369332"/>
          </a:xfrm>
          <a:prstGeom prst="roundRect">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1300"/>
          </a:p>
        </p:txBody>
      </p:sp>
      <p:sp>
        <p:nvSpPr>
          <p:cNvPr id="16" name="TextBox 15">
            <a:extLst>
              <a:ext uri="{FF2B5EF4-FFF2-40B4-BE49-F238E27FC236}">
                <a16:creationId xmlns:a16="http://schemas.microsoft.com/office/drawing/2014/main" id="{C0DCE48C-ADFC-406F-8B05-1A42883CDBBC}"/>
              </a:ext>
            </a:extLst>
          </p:cNvPr>
          <p:cNvSpPr txBox="1"/>
          <p:nvPr/>
        </p:nvSpPr>
        <p:spPr>
          <a:xfrm>
            <a:off x="8096833" y="6419123"/>
            <a:ext cx="761999" cy="292388"/>
          </a:xfrm>
          <a:prstGeom prst="rect">
            <a:avLst/>
          </a:prstGeom>
          <a:noFill/>
        </p:spPr>
        <p:txBody>
          <a:bodyPr wrap="square" rtlCol="0">
            <a:spAutoFit/>
          </a:bodyPr>
          <a:lstStyle/>
          <a:p>
            <a:r>
              <a:rPr lang="en-US" sz="1300" b="1" dirty="0">
                <a:latin typeface="Times New Roman (Headings)"/>
              </a:rPr>
              <a:t>$1.0M</a:t>
            </a:r>
            <a:endParaRPr lang="vi-VN" sz="1300" b="1" dirty="0">
              <a:latin typeface="Times New Roman (Headings)"/>
            </a:endParaRPr>
          </a:p>
        </p:txBody>
      </p:sp>
      <p:sp>
        <p:nvSpPr>
          <p:cNvPr id="19" name="Rectangle: Rounded Corners 18">
            <a:extLst>
              <a:ext uri="{FF2B5EF4-FFF2-40B4-BE49-F238E27FC236}">
                <a16:creationId xmlns:a16="http://schemas.microsoft.com/office/drawing/2014/main" id="{9CCBA827-0928-48D6-A7AF-2D6970611B56}"/>
              </a:ext>
            </a:extLst>
          </p:cNvPr>
          <p:cNvSpPr/>
          <p:nvPr/>
        </p:nvSpPr>
        <p:spPr>
          <a:xfrm>
            <a:off x="10481580" y="6209984"/>
            <a:ext cx="893032" cy="369332"/>
          </a:xfrm>
          <a:prstGeom prst="roundRect">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1300"/>
          </a:p>
        </p:txBody>
      </p:sp>
      <p:sp>
        <p:nvSpPr>
          <p:cNvPr id="20" name="TextBox 19">
            <a:extLst>
              <a:ext uri="{FF2B5EF4-FFF2-40B4-BE49-F238E27FC236}">
                <a16:creationId xmlns:a16="http://schemas.microsoft.com/office/drawing/2014/main" id="{E8C7CB7C-43C6-43EC-A037-EC39DD248CB0}"/>
              </a:ext>
            </a:extLst>
          </p:cNvPr>
          <p:cNvSpPr txBox="1"/>
          <p:nvPr/>
        </p:nvSpPr>
        <p:spPr>
          <a:xfrm>
            <a:off x="10598780" y="6232519"/>
            <a:ext cx="761999" cy="292388"/>
          </a:xfrm>
          <a:prstGeom prst="rect">
            <a:avLst/>
          </a:prstGeom>
          <a:noFill/>
        </p:spPr>
        <p:txBody>
          <a:bodyPr wrap="square" rtlCol="0">
            <a:spAutoFit/>
          </a:bodyPr>
          <a:lstStyle/>
          <a:p>
            <a:r>
              <a:rPr lang="en-US" sz="1300" b="1" dirty="0">
                <a:latin typeface="Times New Roman (Headings)"/>
              </a:rPr>
              <a:t>$1.2M</a:t>
            </a:r>
            <a:endParaRPr lang="vi-VN" sz="1300" b="1" dirty="0">
              <a:latin typeface="Times New Roman (Headings)"/>
            </a:endParaRPr>
          </a:p>
        </p:txBody>
      </p:sp>
      <p:sp>
        <p:nvSpPr>
          <p:cNvPr id="21" name="Rectangle: Rounded Corners 20">
            <a:extLst>
              <a:ext uri="{FF2B5EF4-FFF2-40B4-BE49-F238E27FC236}">
                <a16:creationId xmlns:a16="http://schemas.microsoft.com/office/drawing/2014/main" id="{A697069A-375E-4E81-A5A3-978651FC4973}"/>
              </a:ext>
            </a:extLst>
          </p:cNvPr>
          <p:cNvSpPr/>
          <p:nvPr/>
        </p:nvSpPr>
        <p:spPr>
          <a:xfrm>
            <a:off x="13030200" y="5981700"/>
            <a:ext cx="893032" cy="369332"/>
          </a:xfrm>
          <a:prstGeom prst="roundRect">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1300"/>
          </a:p>
        </p:txBody>
      </p:sp>
      <p:sp>
        <p:nvSpPr>
          <p:cNvPr id="22" name="TextBox 21">
            <a:extLst>
              <a:ext uri="{FF2B5EF4-FFF2-40B4-BE49-F238E27FC236}">
                <a16:creationId xmlns:a16="http://schemas.microsoft.com/office/drawing/2014/main" id="{906EF934-BFEE-4017-801B-BC038FBAC3D0}"/>
              </a:ext>
            </a:extLst>
          </p:cNvPr>
          <p:cNvSpPr txBox="1"/>
          <p:nvPr/>
        </p:nvSpPr>
        <p:spPr>
          <a:xfrm>
            <a:off x="13147400" y="6004235"/>
            <a:ext cx="761999" cy="292388"/>
          </a:xfrm>
          <a:prstGeom prst="rect">
            <a:avLst/>
          </a:prstGeom>
          <a:noFill/>
        </p:spPr>
        <p:txBody>
          <a:bodyPr wrap="square" rtlCol="0">
            <a:spAutoFit/>
          </a:bodyPr>
          <a:lstStyle/>
          <a:p>
            <a:r>
              <a:rPr lang="en-US" sz="1300" b="1" dirty="0">
                <a:latin typeface="Times New Roman (Headings)"/>
              </a:rPr>
              <a:t>$1.4M</a:t>
            </a:r>
            <a:endParaRPr lang="vi-VN" sz="1300" b="1" dirty="0">
              <a:latin typeface="Times New Roman (Headings)"/>
            </a:endParaRPr>
          </a:p>
        </p:txBody>
      </p:sp>
      <p:sp>
        <p:nvSpPr>
          <p:cNvPr id="23" name="Rectangle: Rounded Corners 22">
            <a:extLst>
              <a:ext uri="{FF2B5EF4-FFF2-40B4-BE49-F238E27FC236}">
                <a16:creationId xmlns:a16="http://schemas.microsoft.com/office/drawing/2014/main" id="{60BD8D71-9B54-4B80-8803-57150125B338}"/>
              </a:ext>
            </a:extLst>
          </p:cNvPr>
          <p:cNvSpPr/>
          <p:nvPr/>
        </p:nvSpPr>
        <p:spPr>
          <a:xfrm>
            <a:off x="15621000" y="5448300"/>
            <a:ext cx="893032" cy="369332"/>
          </a:xfrm>
          <a:prstGeom prst="roundRect">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1300"/>
          </a:p>
        </p:txBody>
      </p:sp>
      <p:sp>
        <p:nvSpPr>
          <p:cNvPr id="24" name="TextBox 23">
            <a:extLst>
              <a:ext uri="{FF2B5EF4-FFF2-40B4-BE49-F238E27FC236}">
                <a16:creationId xmlns:a16="http://schemas.microsoft.com/office/drawing/2014/main" id="{3EAD2BBE-7A6B-4873-B99D-43FC4326F1C5}"/>
              </a:ext>
            </a:extLst>
          </p:cNvPr>
          <p:cNvSpPr txBox="1"/>
          <p:nvPr/>
        </p:nvSpPr>
        <p:spPr>
          <a:xfrm>
            <a:off x="15738200" y="5470835"/>
            <a:ext cx="761999" cy="292388"/>
          </a:xfrm>
          <a:prstGeom prst="rect">
            <a:avLst/>
          </a:prstGeom>
          <a:noFill/>
        </p:spPr>
        <p:txBody>
          <a:bodyPr wrap="square" rtlCol="0">
            <a:spAutoFit/>
          </a:bodyPr>
          <a:lstStyle/>
          <a:p>
            <a:r>
              <a:rPr lang="en-US" sz="1300" b="1" dirty="0">
                <a:latin typeface="Times New Roman (Headings)"/>
              </a:rPr>
              <a:t>$1.8M</a:t>
            </a:r>
            <a:endParaRPr lang="vi-VN" sz="1300" b="1" dirty="0">
              <a:latin typeface="Times New Roman (Headings)"/>
            </a:endParaRPr>
          </a:p>
        </p:txBody>
      </p:sp>
    </p:spTree>
    <p:extLst>
      <p:ext uri="{BB962C8B-B14F-4D97-AF65-F5344CB8AC3E}">
        <p14:creationId xmlns:p14="http://schemas.microsoft.com/office/powerpoint/2010/main" val="56682024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80B73DA6-EDB2-4CFD-A23C-B6598384668A}"/>
              </a:ext>
            </a:extLst>
          </p:cNvPr>
          <p:cNvGrpSpPr/>
          <p:nvPr/>
        </p:nvGrpSpPr>
        <p:grpSpPr>
          <a:xfrm>
            <a:off x="0" y="0"/>
            <a:ext cx="18288000" cy="2060299"/>
            <a:chOff x="0" y="-38100"/>
            <a:chExt cx="5694120" cy="750693"/>
          </a:xfrm>
        </p:grpSpPr>
        <p:sp>
          <p:nvSpPr>
            <p:cNvPr id="4" name="Freeform 19">
              <a:extLst>
                <a:ext uri="{FF2B5EF4-FFF2-40B4-BE49-F238E27FC236}">
                  <a16:creationId xmlns:a16="http://schemas.microsoft.com/office/drawing/2014/main" id="{96CABBFC-5B94-46FA-8F07-85C4A5BED7BF}"/>
                </a:ext>
              </a:extLst>
            </p:cNvPr>
            <p:cNvSpPr/>
            <p:nvPr/>
          </p:nvSpPr>
          <p:spPr>
            <a:xfrm>
              <a:off x="0" y="90054"/>
              <a:ext cx="5694119" cy="622539"/>
            </a:xfrm>
            <a:custGeom>
              <a:avLst/>
              <a:gdLst/>
              <a:ahLst/>
              <a:cxnLst/>
              <a:rect l="l" t="t" r="r" b="b"/>
              <a:pathLst>
                <a:path w="5694119" h="622539">
                  <a:moveTo>
                    <a:pt x="0" y="0"/>
                  </a:moveTo>
                  <a:lnTo>
                    <a:pt x="5694119" y="0"/>
                  </a:lnTo>
                  <a:lnTo>
                    <a:pt x="5694119" y="622539"/>
                  </a:lnTo>
                  <a:lnTo>
                    <a:pt x="0" y="622539"/>
                  </a:lnTo>
                  <a:close/>
                </a:path>
              </a:pathLst>
            </a:custGeom>
            <a:solidFill>
              <a:srgbClr val="545454"/>
            </a:solidFill>
          </p:spPr>
        </p:sp>
        <p:sp>
          <p:nvSpPr>
            <p:cNvPr id="5" name="TextBox 4">
              <a:extLst>
                <a:ext uri="{FF2B5EF4-FFF2-40B4-BE49-F238E27FC236}">
                  <a16:creationId xmlns:a16="http://schemas.microsoft.com/office/drawing/2014/main" id="{8BAC2A8C-9CCB-467E-B743-C397A2D7BA23}"/>
                </a:ext>
              </a:extLst>
            </p:cNvPr>
            <p:cNvSpPr txBox="1"/>
            <p:nvPr/>
          </p:nvSpPr>
          <p:spPr>
            <a:xfrm>
              <a:off x="0" y="-38100"/>
              <a:ext cx="5694120" cy="660639"/>
            </a:xfrm>
            <a:prstGeom prst="rect">
              <a:avLst/>
            </a:prstGeom>
          </p:spPr>
          <p:txBody>
            <a:bodyPr lIns="50800" tIns="50800" rIns="50800" bIns="50800" rtlCol="0" anchor="ctr"/>
            <a:lstStyle/>
            <a:p>
              <a:pPr algn="ctr">
                <a:lnSpc>
                  <a:spcPts val="2659"/>
                </a:lnSpc>
                <a:spcBef>
                  <a:spcPct val="0"/>
                </a:spcBef>
              </a:pPr>
              <a:endParaRPr/>
            </a:p>
          </p:txBody>
        </p:sp>
      </p:grpSp>
      <p:sp>
        <p:nvSpPr>
          <p:cNvPr id="6" name="TextBox 5">
            <a:extLst>
              <a:ext uri="{FF2B5EF4-FFF2-40B4-BE49-F238E27FC236}">
                <a16:creationId xmlns:a16="http://schemas.microsoft.com/office/drawing/2014/main" id="{7B254340-0454-41D0-82A3-9A76D86724B2}"/>
              </a:ext>
            </a:extLst>
          </p:cNvPr>
          <p:cNvSpPr txBox="1"/>
          <p:nvPr/>
        </p:nvSpPr>
        <p:spPr>
          <a:xfrm>
            <a:off x="232718" y="731450"/>
            <a:ext cx="8530282" cy="857927"/>
          </a:xfrm>
          <a:prstGeom prst="rect">
            <a:avLst/>
          </a:prstGeom>
        </p:spPr>
        <p:txBody>
          <a:bodyPr wrap="square" lIns="0" tIns="0" rIns="0" bIns="0" rtlCol="0" anchor="t">
            <a:spAutoFit/>
          </a:bodyPr>
          <a:lstStyle/>
          <a:p>
            <a:pPr>
              <a:lnSpc>
                <a:spcPts val="7000"/>
              </a:lnSpc>
            </a:pPr>
            <a:r>
              <a:rPr lang="en-US" sz="4800" dirty="0">
                <a:solidFill>
                  <a:srgbClr val="FFFFFF"/>
                </a:solidFill>
                <a:latin typeface="League Spartan"/>
                <a:ea typeface="League Spartan"/>
                <a:cs typeface="League Spartan"/>
                <a:sym typeface="League Spartan"/>
              </a:rPr>
              <a:t>7. Data Analysis</a:t>
            </a:r>
          </a:p>
        </p:txBody>
      </p:sp>
      <p:sp>
        <p:nvSpPr>
          <p:cNvPr id="7" name="Freeform 32">
            <a:extLst>
              <a:ext uri="{FF2B5EF4-FFF2-40B4-BE49-F238E27FC236}">
                <a16:creationId xmlns:a16="http://schemas.microsoft.com/office/drawing/2014/main" id="{C1360C8C-71E0-48D2-A5CB-8891E1AE065B}"/>
              </a:ext>
            </a:extLst>
          </p:cNvPr>
          <p:cNvSpPr/>
          <p:nvPr/>
        </p:nvSpPr>
        <p:spPr>
          <a:xfrm>
            <a:off x="-537368" y="9079989"/>
            <a:ext cx="1540171" cy="1243831"/>
          </a:xfrm>
          <a:custGeom>
            <a:avLst/>
            <a:gdLst/>
            <a:ahLst/>
            <a:cxnLst/>
            <a:rect l="l" t="t" r="r" b="b"/>
            <a:pathLst>
              <a:path w="3292689" h="2992231">
                <a:moveTo>
                  <a:pt x="0" y="0"/>
                </a:moveTo>
                <a:lnTo>
                  <a:pt x="3292689" y="0"/>
                </a:lnTo>
                <a:lnTo>
                  <a:pt x="3292689" y="2992231"/>
                </a:lnTo>
                <a:lnTo>
                  <a:pt x="0" y="299223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pic>
        <p:nvPicPr>
          <p:cNvPr id="8" name="Picture 7">
            <a:extLst>
              <a:ext uri="{FF2B5EF4-FFF2-40B4-BE49-F238E27FC236}">
                <a16:creationId xmlns:a16="http://schemas.microsoft.com/office/drawing/2014/main" id="{88646DEC-466D-4DDD-8C07-8B2D71B885A6}"/>
              </a:ext>
            </a:extLst>
          </p:cNvPr>
          <p:cNvPicPr>
            <a:picLocks noChangeAspect="1"/>
          </p:cNvPicPr>
          <p:nvPr/>
        </p:nvPicPr>
        <p:blipFill>
          <a:blip r:embed="rId4"/>
          <a:stretch>
            <a:fillRect/>
          </a:stretch>
        </p:blipFill>
        <p:spPr>
          <a:xfrm>
            <a:off x="247231" y="2447042"/>
            <a:ext cx="11173789" cy="6049258"/>
          </a:xfrm>
          <a:prstGeom prst="rect">
            <a:avLst/>
          </a:prstGeom>
        </p:spPr>
      </p:pic>
      <p:sp>
        <p:nvSpPr>
          <p:cNvPr id="9" name="TextBox 8">
            <a:extLst>
              <a:ext uri="{FF2B5EF4-FFF2-40B4-BE49-F238E27FC236}">
                <a16:creationId xmlns:a16="http://schemas.microsoft.com/office/drawing/2014/main" id="{522ECBF1-17FE-4B55-848E-067ABC964E7E}"/>
              </a:ext>
            </a:extLst>
          </p:cNvPr>
          <p:cNvSpPr txBox="1"/>
          <p:nvPr/>
        </p:nvSpPr>
        <p:spPr>
          <a:xfrm>
            <a:off x="11611429" y="2376962"/>
            <a:ext cx="6396683" cy="6355586"/>
          </a:xfrm>
          <a:prstGeom prst="rect">
            <a:avLst/>
          </a:prstGeom>
          <a:noFill/>
        </p:spPr>
        <p:txBody>
          <a:bodyPr wrap="square" rtlCol="0">
            <a:spAutoFit/>
          </a:bodyPr>
          <a:lstStyle/>
          <a:p>
            <a:pPr algn="just">
              <a:spcAft>
                <a:spcPts val="600"/>
              </a:spcAft>
            </a:pPr>
            <a:r>
              <a:rPr lang="en-US" sz="3200" b="1" dirty="0">
                <a:latin typeface="Blinker" panose="020B0604020202020204" charset="0"/>
              </a:rPr>
              <a:t>Are Discounts truly effective?</a:t>
            </a:r>
          </a:p>
          <a:p>
            <a:pPr algn="just">
              <a:spcAft>
                <a:spcPts val="600"/>
              </a:spcAft>
            </a:pPr>
            <a:r>
              <a:rPr lang="en-US" sz="2200" dirty="0">
                <a:latin typeface="Blinker" panose="020B0604020202020204" charset="0"/>
              </a:rPr>
              <a:t>Different discount levels yield varying effectiveness:</a:t>
            </a:r>
          </a:p>
          <a:p>
            <a:pPr marL="342900" indent="-342900" algn="just">
              <a:spcAft>
                <a:spcPts val="600"/>
              </a:spcAft>
              <a:buFont typeface="Arial" panose="020B0604020202020204" pitchFamily="34" charset="0"/>
              <a:buChar char="•"/>
            </a:pPr>
            <a:r>
              <a:rPr lang="en-US" sz="2200" b="1" dirty="0">
                <a:latin typeface="Blinker" panose="020B0604020202020204" charset="0"/>
              </a:rPr>
              <a:t>1%-25%:</a:t>
            </a:r>
            <a:r>
              <a:rPr lang="en-US" sz="2200" dirty="0">
                <a:latin typeface="Blinker" panose="020B0604020202020204" charset="0"/>
              </a:rPr>
              <a:t> Generates positive profits across all three segments, indicating that this is an effective and sustainable discount range.</a:t>
            </a:r>
          </a:p>
          <a:p>
            <a:pPr marL="342900" indent="-342900" algn="just">
              <a:spcAft>
                <a:spcPts val="600"/>
              </a:spcAft>
              <a:buFont typeface="Arial" panose="020B0604020202020204" pitchFamily="34" charset="0"/>
              <a:buChar char="•"/>
            </a:pPr>
            <a:r>
              <a:rPr lang="en-US" sz="2200" b="1" dirty="0">
                <a:latin typeface="Blinker" panose="020B0604020202020204" charset="0"/>
              </a:rPr>
              <a:t>26%-50%:</a:t>
            </a:r>
            <a:r>
              <a:rPr lang="en-US" sz="2200" dirty="0">
                <a:latin typeface="Blinker" panose="020B0604020202020204" charset="0"/>
              </a:rPr>
              <a:t> Results in negative profits, highlighting the inefficiency of applying this discount level.</a:t>
            </a:r>
          </a:p>
          <a:p>
            <a:pPr marL="342900" indent="-342900" algn="just">
              <a:spcAft>
                <a:spcPts val="600"/>
              </a:spcAft>
              <a:buFont typeface="Arial" panose="020B0604020202020204" pitchFamily="34" charset="0"/>
              <a:buChar char="•"/>
            </a:pPr>
            <a:r>
              <a:rPr lang="en-US" sz="2200" b="1" dirty="0">
                <a:latin typeface="Blinker" panose="020B0604020202020204" charset="0"/>
              </a:rPr>
              <a:t>Above 50%:</a:t>
            </a:r>
            <a:r>
              <a:rPr lang="en-US" sz="2200" dirty="0">
                <a:latin typeface="Blinker" panose="020B0604020202020204" charset="0"/>
              </a:rPr>
              <a:t> Causes even greater losses to profits, significantly eroding profit margins.</a:t>
            </a:r>
          </a:p>
          <a:p>
            <a:pPr marL="342900" indent="-342900" algn="just">
              <a:spcAft>
                <a:spcPts val="600"/>
              </a:spcAft>
              <a:buFont typeface="Arial" panose="020B0604020202020204" pitchFamily="34" charset="0"/>
              <a:buChar char="•"/>
            </a:pPr>
            <a:r>
              <a:rPr lang="en-US" sz="2200" b="1" dirty="0">
                <a:latin typeface="Blinker" panose="020B0604020202020204" charset="0"/>
              </a:rPr>
              <a:t>No Discount:</a:t>
            </a:r>
            <a:r>
              <a:rPr lang="en-US" sz="2200" dirty="0">
                <a:latin typeface="Blinker" panose="020B0604020202020204" charset="0"/>
              </a:rPr>
              <a:t> Contributes exceptional profits across all three segments, with </a:t>
            </a:r>
            <a:r>
              <a:rPr lang="en-US" sz="2200" b="1" dirty="0">
                <a:latin typeface="Blinker" panose="020B0604020202020204" charset="0"/>
              </a:rPr>
              <a:t>Technology</a:t>
            </a:r>
            <a:r>
              <a:rPr lang="en-US" sz="2200" dirty="0">
                <a:latin typeface="Blinker" panose="020B0604020202020204" charset="0"/>
              </a:rPr>
              <a:t> </a:t>
            </a:r>
            <a:r>
              <a:rPr lang="en-US" sz="2200" b="1" dirty="0">
                <a:latin typeface="Blinker" panose="020B0604020202020204" charset="0"/>
              </a:rPr>
              <a:t>leading</a:t>
            </a:r>
            <a:r>
              <a:rPr lang="en-US" sz="2200" dirty="0">
                <a:latin typeface="Blinker" panose="020B0604020202020204" charset="0"/>
              </a:rPr>
              <a:t> the way at $0.75 million in </a:t>
            </a:r>
            <a:r>
              <a:rPr lang="en-US" sz="2200" b="1" dirty="0">
                <a:latin typeface="Blinker" panose="020B0604020202020204" charset="0"/>
              </a:rPr>
              <a:t>profit</a:t>
            </a:r>
            <a:r>
              <a:rPr lang="en-US" sz="2200" dirty="0">
                <a:latin typeface="Blinker" panose="020B0604020202020204" charset="0"/>
              </a:rPr>
              <a:t>.</a:t>
            </a:r>
          </a:p>
          <a:p>
            <a:pPr algn="just">
              <a:spcAft>
                <a:spcPts val="600"/>
              </a:spcAft>
            </a:pPr>
            <a:r>
              <a:rPr lang="en-US" sz="2200" b="1" dirty="0">
                <a:latin typeface="Blinker" panose="020B0604020202020204" charset="0"/>
              </a:rPr>
              <a:t>High Discount levels</a:t>
            </a:r>
            <a:r>
              <a:rPr lang="en-US" sz="2200" dirty="0">
                <a:latin typeface="Blinker" panose="020B0604020202020204" charset="0"/>
              </a:rPr>
              <a:t> are not only </a:t>
            </a:r>
            <a:r>
              <a:rPr lang="en-US" sz="2200" b="1" dirty="0">
                <a:latin typeface="Blinker" panose="020B0604020202020204" charset="0"/>
              </a:rPr>
              <a:t>ineffective</a:t>
            </a:r>
            <a:r>
              <a:rPr lang="en-US" sz="2200" dirty="0">
                <a:latin typeface="Blinker" panose="020B0604020202020204" charset="0"/>
              </a:rPr>
              <a:t> but can also lead to significant profit losses, </a:t>
            </a:r>
            <a:r>
              <a:rPr lang="en-US" sz="2200" b="1" dirty="0">
                <a:solidFill>
                  <a:srgbClr val="FF0000"/>
                </a:solidFill>
                <a:latin typeface="Blinker" panose="020B0604020202020204" charset="0"/>
              </a:rPr>
              <a:t>reducing profit margins</a:t>
            </a:r>
            <a:r>
              <a:rPr lang="en-US" sz="2200" dirty="0">
                <a:latin typeface="Blinker" panose="020B0604020202020204" charset="0"/>
              </a:rPr>
              <a:t> substantially.</a:t>
            </a:r>
          </a:p>
          <a:p>
            <a:pPr algn="just">
              <a:spcAft>
                <a:spcPts val="600"/>
              </a:spcAft>
            </a:pPr>
            <a:endParaRPr lang="en-US" sz="3200" b="1" dirty="0">
              <a:latin typeface="Blinker" panose="020B0604020202020204" charset="0"/>
            </a:endParaRPr>
          </a:p>
        </p:txBody>
      </p:sp>
      <p:sp>
        <p:nvSpPr>
          <p:cNvPr id="11" name="TextBox 10">
            <a:extLst>
              <a:ext uri="{FF2B5EF4-FFF2-40B4-BE49-F238E27FC236}">
                <a16:creationId xmlns:a16="http://schemas.microsoft.com/office/drawing/2014/main" id="{CD07FDE6-C631-4C4C-9E3F-CA707A5086FB}"/>
              </a:ext>
            </a:extLst>
          </p:cNvPr>
          <p:cNvSpPr txBox="1"/>
          <p:nvPr/>
        </p:nvSpPr>
        <p:spPr>
          <a:xfrm>
            <a:off x="6420178" y="4768990"/>
            <a:ext cx="1199822" cy="353943"/>
          </a:xfrm>
          <a:prstGeom prst="rect">
            <a:avLst/>
          </a:prstGeom>
          <a:solidFill>
            <a:schemeClr val="accent3">
              <a:lumMod val="60000"/>
              <a:lumOff val="40000"/>
            </a:schemeClr>
          </a:solidFill>
          <a:ln>
            <a:solidFill>
              <a:schemeClr val="accent3">
                <a:lumMod val="60000"/>
                <a:lumOff val="40000"/>
              </a:schemeClr>
            </a:solidFill>
          </a:ln>
        </p:spPr>
        <p:txBody>
          <a:bodyPr wrap="square" rtlCol="0">
            <a:spAutoFit/>
          </a:bodyPr>
          <a:lstStyle/>
          <a:p>
            <a:r>
              <a:rPr lang="en-US" sz="1700" b="1" dirty="0">
                <a:latin typeface="Times New Roman (Headings)"/>
              </a:rPr>
              <a:t>+ $0.46M</a:t>
            </a:r>
            <a:endParaRPr lang="vi-VN" sz="1700" b="1" dirty="0">
              <a:latin typeface="Times New Roman (Headings)"/>
            </a:endParaRPr>
          </a:p>
        </p:txBody>
      </p:sp>
      <p:sp>
        <p:nvSpPr>
          <p:cNvPr id="13" name="TextBox 12">
            <a:extLst>
              <a:ext uri="{FF2B5EF4-FFF2-40B4-BE49-F238E27FC236}">
                <a16:creationId xmlns:a16="http://schemas.microsoft.com/office/drawing/2014/main" id="{B92AA9FB-7527-4A60-AAA7-B42BA47C09D9}"/>
              </a:ext>
            </a:extLst>
          </p:cNvPr>
          <p:cNvSpPr txBox="1"/>
          <p:nvPr/>
        </p:nvSpPr>
        <p:spPr>
          <a:xfrm>
            <a:off x="4914809" y="5981233"/>
            <a:ext cx="1199822" cy="353943"/>
          </a:xfrm>
          <a:prstGeom prst="rect">
            <a:avLst/>
          </a:prstGeom>
          <a:solidFill>
            <a:srgbClr val="FF0000"/>
          </a:solidFill>
          <a:ln>
            <a:solidFill>
              <a:srgbClr val="FF0000"/>
            </a:solidFill>
          </a:ln>
        </p:spPr>
        <p:txBody>
          <a:bodyPr wrap="square" rtlCol="0">
            <a:spAutoFit/>
          </a:bodyPr>
          <a:lstStyle/>
          <a:p>
            <a:r>
              <a:rPr lang="en-US" sz="1700" b="1" dirty="0">
                <a:solidFill>
                  <a:schemeClr val="bg1"/>
                </a:solidFill>
                <a:latin typeface="Times New Roman (Headings)"/>
              </a:rPr>
              <a:t>- $0.4M</a:t>
            </a:r>
            <a:endParaRPr lang="vi-VN" sz="1700" b="1" dirty="0">
              <a:solidFill>
                <a:schemeClr val="bg1"/>
              </a:solidFill>
              <a:latin typeface="Times New Roman (Headings)"/>
            </a:endParaRPr>
          </a:p>
        </p:txBody>
      </p:sp>
      <p:sp>
        <p:nvSpPr>
          <p:cNvPr id="14" name="TextBox 13">
            <a:extLst>
              <a:ext uri="{FF2B5EF4-FFF2-40B4-BE49-F238E27FC236}">
                <a16:creationId xmlns:a16="http://schemas.microsoft.com/office/drawing/2014/main" id="{6EB904F7-C577-4E5E-AABE-1C773D21B042}"/>
              </a:ext>
            </a:extLst>
          </p:cNvPr>
          <p:cNvSpPr txBox="1"/>
          <p:nvPr/>
        </p:nvSpPr>
        <p:spPr>
          <a:xfrm>
            <a:off x="4914809" y="6882932"/>
            <a:ext cx="1199822" cy="353943"/>
          </a:xfrm>
          <a:prstGeom prst="rect">
            <a:avLst/>
          </a:prstGeom>
          <a:solidFill>
            <a:srgbClr val="FF0000"/>
          </a:solidFill>
          <a:ln>
            <a:solidFill>
              <a:srgbClr val="FF0000"/>
            </a:solidFill>
          </a:ln>
        </p:spPr>
        <p:txBody>
          <a:bodyPr wrap="square" rtlCol="0">
            <a:spAutoFit/>
          </a:bodyPr>
          <a:lstStyle>
            <a:defPPr>
              <a:defRPr lang="en-US"/>
            </a:defPPr>
            <a:lvl1pPr>
              <a:defRPr sz="1700" b="1">
                <a:solidFill>
                  <a:schemeClr val="bg1"/>
                </a:solidFill>
                <a:latin typeface="Times New Roman (Headings)"/>
              </a:defRPr>
            </a:lvl1pPr>
          </a:lstStyle>
          <a:p>
            <a:r>
              <a:rPr lang="en-US" dirty="0"/>
              <a:t>- </a:t>
            </a:r>
            <a:r>
              <a:rPr lang="en-US"/>
              <a:t>$0.41M</a:t>
            </a:r>
            <a:endParaRPr lang="vi-VN" dirty="0"/>
          </a:p>
        </p:txBody>
      </p:sp>
      <p:sp>
        <p:nvSpPr>
          <p:cNvPr id="15" name="Rectangle: Rounded Corners 14">
            <a:extLst>
              <a:ext uri="{FF2B5EF4-FFF2-40B4-BE49-F238E27FC236}">
                <a16:creationId xmlns:a16="http://schemas.microsoft.com/office/drawing/2014/main" id="{F4253172-DF91-47FA-B6AB-3144ABE4527A}"/>
              </a:ext>
            </a:extLst>
          </p:cNvPr>
          <p:cNvSpPr/>
          <p:nvPr/>
        </p:nvSpPr>
        <p:spPr>
          <a:xfrm>
            <a:off x="381000" y="5639892"/>
            <a:ext cx="4343400" cy="2148840"/>
          </a:xfrm>
          <a:prstGeom prst="roundRect">
            <a:avLst>
              <a:gd name="adj" fmla="val 2592"/>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6" name="Rectangle: Rounded Corners 15">
            <a:extLst>
              <a:ext uri="{FF2B5EF4-FFF2-40B4-BE49-F238E27FC236}">
                <a16:creationId xmlns:a16="http://schemas.microsoft.com/office/drawing/2014/main" id="{C6D1BA44-2854-4E37-91E4-B0073E9472A3}"/>
              </a:ext>
            </a:extLst>
          </p:cNvPr>
          <p:cNvSpPr/>
          <p:nvPr/>
        </p:nvSpPr>
        <p:spPr>
          <a:xfrm>
            <a:off x="380999" y="4571682"/>
            <a:ext cx="5848769" cy="1029018"/>
          </a:xfrm>
          <a:prstGeom prst="roundRect">
            <a:avLst>
              <a:gd name="adj" fmla="val 2592"/>
            </a:avLst>
          </a:prstGeom>
          <a:noFill/>
          <a:ln>
            <a:solidFill>
              <a:schemeClr val="accent3">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Tree>
    <p:extLst>
      <p:ext uri="{BB962C8B-B14F-4D97-AF65-F5344CB8AC3E}">
        <p14:creationId xmlns:p14="http://schemas.microsoft.com/office/powerpoint/2010/main" val="231027288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A85F467-685A-4255-835F-8BC145BDC4AD}"/>
              </a:ext>
            </a:extLst>
          </p:cNvPr>
          <p:cNvSpPr txBox="1"/>
          <p:nvPr/>
        </p:nvSpPr>
        <p:spPr>
          <a:xfrm>
            <a:off x="245417" y="2072999"/>
            <a:ext cx="17826683" cy="7355860"/>
          </a:xfrm>
          <a:prstGeom prst="rect">
            <a:avLst/>
          </a:prstGeom>
          <a:noFill/>
        </p:spPr>
        <p:txBody>
          <a:bodyPr wrap="square" rtlCol="0">
            <a:spAutoFit/>
          </a:bodyPr>
          <a:lstStyle/>
          <a:p>
            <a:pPr algn="ctr">
              <a:spcAft>
                <a:spcPts val="600"/>
              </a:spcAft>
            </a:pPr>
            <a:r>
              <a:rPr lang="en-US" sz="4000" b="1" dirty="0">
                <a:latin typeface="Blinker" panose="020B0604020202020204" charset="0"/>
              </a:rPr>
              <a:t>Insights</a:t>
            </a:r>
          </a:p>
          <a:p>
            <a:pPr algn="just">
              <a:spcAft>
                <a:spcPts val="600"/>
              </a:spcAft>
            </a:pPr>
            <a:r>
              <a:rPr lang="en-US" sz="2200" dirty="0">
                <a:latin typeface="Blinker" panose="020B0604020202020204" charset="0"/>
              </a:rPr>
              <a:t>Steady Growth but Fluctuating Profit Margins:</a:t>
            </a:r>
          </a:p>
          <a:p>
            <a:pPr marL="342900" indent="-342900" algn="just">
              <a:spcAft>
                <a:spcPts val="600"/>
              </a:spcAft>
              <a:buFont typeface="Arial" panose="020B0604020202020204" pitchFamily="34" charset="0"/>
              <a:buChar char="•"/>
            </a:pPr>
            <a:r>
              <a:rPr lang="en-US" sz="2200" dirty="0">
                <a:latin typeface="Blinker" panose="020B0604020202020204" charset="0"/>
              </a:rPr>
              <a:t>Sales and profits experienced steady growth from 2011 to 2014, especially with </a:t>
            </a:r>
            <a:r>
              <a:rPr lang="en-US" sz="2200" b="1" dirty="0">
                <a:latin typeface="Blinker" panose="020B0604020202020204" charset="0"/>
              </a:rPr>
              <a:t>Q4 consistently achieving the highest levels</a:t>
            </a:r>
            <a:r>
              <a:rPr lang="en-US" sz="2200" dirty="0">
                <a:latin typeface="Blinker" panose="020B0604020202020204" charset="0"/>
              </a:rPr>
              <a:t>, thanks to holiday seasons and promotional programs to stimulate demand. </a:t>
            </a:r>
          </a:p>
          <a:p>
            <a:pPr marL="342900" indent="-342900" algn="just">
              <a:spcAft>
                <a:spcPts val="600"/>
              </a:spcAft>
              <a:buFont typeface="Arial" panose="020B0604020202020204" pitchFamily="34" charset="0"/>
              <a:buChar char="•"/>
            </a:pPr>
            <a:r>
              <a:rPr lang="en-US" sz="2200" dirty="0">
                <a:latin typeface="Blinker" panose="020B0604020202020204" charset="0"/>
              </a:rPr>
              <a:t>However, </a:t>
            </a:r>
            <a:r>
              <a:rPr lang="en-US" sz="2200" b="1" dirty="0">
                <a:latin typeface="Blinker" panose="020B0604020202020204" charset="0"/>
              </a:rPr>
              <a:t>profit margins were unstable</a:t>
            </a:r>
            <a:r>
              <a:rPr lang="en-US" sz="2200" dirty="0">
                <a:latin typeface="Blinker" panose="020B0604020202020204" charset="0"/>
              </a:rPr>
              <a:t> due to factors such as costs and discount policies. </a:t>
            </a:r>
          </a:p>
          <a:p>
            <a:pPr algn="just">
              <a:spcAft>
                <a:spcPts val="600"/>
              </a:spcAft>
            </a:pPr>
            <a:r>
              <a:rPr lang="en-US" sz="2200" dirty="0">
                <a:latin typeface="Blinker" panose="020B0604020202020204" charset="0"/>
              </a:rPr>
              <a:t>Increased Other Costs Significantly Impact Profit Margins:</a:t>
            </a:r>
          </a:p>
          <a:p>
            <a:pPr marL="342900" indent="-342900" algn="just">
              <a:spcAft>
                <a:spcPts val="600"/>
              </a:spcAft>
              <a:buFont typeface="Arial" panose="020B0604020202020204" pitchFamily="34" charset="0"/>
              <a:buChar char="•"/>
            </a:pPr>
            <a:r>
              <a:rPr lang="en-US" sz="2200" dirty="0">
                <a:latin typeface="Blinker" panose="020B0604020202020204" charset="0"/>
              </a:rPr>
              <a:t>Other costs increased in proportion to sales, creating significant pressure on profit margins. </a:t>
            </a:r>
          </a:p>
          <a:p>
            <a:pPr marL="342900" indent="-342900" algn="just">
              <a:spcAft>
                <a:spcPts val="600"/>
              </a:spcAft>
              <a:buFont typeface="Arial" panose="020B0604020202020204" pitchFamily="34" charset="0"/>
              <a:buChar char="•"/>
            </a:pPr>
            <a:r>
              <a:rPr lang="en-US" sz="2200" dirty="0">
                <a:latin typeface="Blinker" panose="020B0604020202020204" charset="0"/>
              </a:rPr>
              <a:t>While </a:t>
            </a:r>
            <a:r>
              <a:rPr lang="en-US" sz="2200" b="1" dirty="0">
                <a:latin typeface="Blinker" panose="020B0604020202020204" charset="0"/>
              </a:rPr>
              <a:t>average selling prices remained unchanged</a:t>
            </a:r>
            <a:r>
              <a:rPr lang="en-US" sz="2200" dirty="0">
                <a:latin typeface="Blinker" panose="020B0604020202020204" charset="0"/>
              </a:rPr>
              <a:t>, rising costs have gradually narrowed profit margins over the years. </a:t>
            </a:r>
          </a:p>
          <a:p>
            <a:pPr marL="800100" lvl="1" indent="-342900" algn="just">
              <a:spcAft>
                <a:spcPts val="600"/>
              </a:spcAft>
              <a:buSzPct val="60000"/>
              <a:buFont typeface="Courier New" panose="02070309020205020404" pitchFamily="49" charset="0"/>
              <a:buChar char="o"/>
            </a:pPr>
            <a:r>
              <a:rPr lang="en-US" sz="2200" dirty="0">
                <a:latin typeface="Blinker" panose="020B0604020202020204" charset="0"/>
              </a:rPr>
              <a:t>Solution: Implement stringent controls on other costs to optimize profitability. </a:t>
            </a:r>
          </a:p>
          <a:p>
            <a:pPr algn="just">
              <a:spcAft>
                <a:spcPts val="600"/>
              </a:spcAft>
            </a:pPr>
            <a:r>
              <a:rPr lang="en-US" sz="2200" dirty="0">
                <a:latin typeface="Blinker" panose="020B0604020202020204" charset="0"/>
              </a:rPr>
              <a:t>Suboptimal Discounting Effectiveness :</a:t>
            </a:r>
          </a:p>
          <a:p>
            <a:pPr marL="342900" indent="-342900" algn="just">
              <a:spcAft>
                <a:spcPts val="600"/>
              </a:spcAft>
              <a:buFont typeface="Arial" panose="020B0604020202020204" pitchFamily="34" charset="0"/>
              <a:buChar char="•"/>
            </a:pPr>
            <a:r>
              <a:rPr lang="en-US" sz="2200" b="1" dirty="0">
                <a:latin typeface="Blinker" panose="020B0604020202020204" charset="0"/>
              </a:rPr>
              <a:t>50%-70% of revenue comes from non-discounted orders</a:t>
            </a:r>
            <a:r>
              <a:rPr lang="en-US" sz="2200" dirty="0">
                <a:latin typeface="Blinker" panose="020B0604020202020204" charset="0"/>
              </a:rPr>
              <a:t>, which positively contributes to profit margins.</a:t>
            </a:r>
          </a:p>
          <a:p>
            <a:pPr marL="342900" indent="-342900" algn="just">
              <a:spcAft>
                <a:spcPts val="600"/>
              </a:spcAft>
              <a:buFont typeface="Arial" panose="020B0604020202020204" pitchFamily="34" charset="0"/>
              <a:buChar char="•"/>
            </a:pPr>
            <a:r>
              <a:rPr lang="en-US" sz="2200" dirty="0">
                <a:latin typeface="Blinker" panose="020B0604020202020204" charset="0"/>
              </a:rPr>
              <a:t>Discounts ranging from </a:t>
            </a:r>
            <a:r>
              <a:rPr lang="en-US" sz="2200" b="1" dirty="0">
                <a:latin typeface="Blinker" panose="020B0604020202020204" charset="0"/>
              </a:rPr>
              <a:t>1%-25% do not yield significant profits</a:t>
            </a:r>
            <a:r>
              <a:rPr lang="en-US" sz="2200" dirty="0">
                <a:latin typeface="Blinker" panose="020B0604020202020204" charset="0"/>
              </a:rPr>
              <a:t>, while discounts exceeding </a:t>
            </a:r>
            <a:r>
              <a:rPr lang="en-US" sz="2200" b="1" dirty="0">
                <a:latin typeface="Blinker" panose="020B0604020202020204" charset="0"/>
              </a:rPr>
              <a:t>26% result in losses</a:t>
            </a:r>
            <a:r>
              <a:rPr lang="en-US" sz="2200" dirty="0">
                <a:latin typeface="Blinker" panose="020B0604020202020204" charset="0"/>
              </a:rPr>
              <a:t>. </a:t>
            </a:r>
          </a:p>
          <a:p>
            <a:pPr marL="800100" lvl="1" indent="-342900" algn="just">
              <a:spcAft>
                <a:spcPts val="600"/>
              </a:spcAft>
              <a:buSzPct val="60000"/>
              <a:buFont typeface="Courier New" panose="02070309020205020404" pitchFamily="49" charset="0"/>
              <a:buChar char="o"/>
            </a:pPr>
            <a:r>
              <a:rPr lang="en-US" sz="2200" dirty="0">
                <a:latin typeface="Blinker" panose="020B0604020202020204" charset="0"/>
              </a:rPr>
              <a:t>Solution: Adjust promotional strategies, focusing on </a:t>
            </a:r>
            <a:r>
              <a:rPr lang="en-US" sz="2200" b="1" dirty="0">
                <a:latin typeface="Blinker" panose="020B0604020202020204" charset="0"/>
              </a:rPr>
              <a:t>selective discounts</a:t>
            </a:r>
            <a:r>
              <a:rPr lang="en-US" sz="2200" dirty="0">
                <a:latin typeface="Blinker" panose="020B0604020202020204" charset="0"/>
              </a:rPr>
              <a:t> instead of widespread applications. </a:t>
            </a:r>
          </a:p>
          <a:p>
            <a:pPr algn="just">
              <a:spcAft>
                <a:spcPts val="600"/>
              </a:spcAft>
            </a:pPr>
            <a:r>
              <a:rPr lang="en-US" sz="2200" dirty="0">
                <a:latin typeface="Blinker" panose="020B0604020202020204" charset="0"/>
              </a:rPr>
              <a:t>Summary: </a:t>
            </a:r>
          </a:p>
          <a:p>
            <a:pPr marL="342900" indent="-342900" algn="just">
              <a:spcAft>
                <a:spcPts val="600"/>
              </a:spcAft>
              <a:buFont typeface="Arial" panose="020B0604020202020204" pitchFamily="34" charset="0"/>
              <a:buChar char="•"/>
            </a:pPr>
            <a:r>
              <a:rPr lang="en-US" sz="2200" dirty="0">
                <a:latin typeface="Blinker" panose="020B0604020202020204" charset="0"/>
              </a:rPr>
              <a:t>The company has good growth potential but must control costs and optimize its discounting strategy to improve profit margins. </a:t>
            </a:r>
          </a:p>
          <a:p>
            <a:pPr marL="342900" indent="-342900" algn="just">
              <a:spcAft>
                <a:spcPts val="600"/>
              </a:spcAft>
              <a:buFont typeface="Arial" panose="020B0604020202020204" pitchFamily="34" charset="0"/>
              <a:buChar char="•"/>
            </a:pPr>
            <a:r>
              <a:rPr lang="en-US" sz="2200" dirty="0">
                <a:latin typeface="Blinker" panose="020B0604020202020204" charset="0"/>
              </a:rPr>
              <a:t>Develop </a:t>
            </a:r>
            <a:r>
              <a:rPr lang="en-US" sz="2200" b="1" dirty="0">
                <a:latin typeface="Blinker" panose="020B0604020202020204" charset="0"/>
              </a:rPr>
              <a:t>flexible promotional programs</a:t>
            </a:r>
            <a:r>
              <a:rPr lang="en-US" sz="2200" dirty="0">
                <a:latin typeface="Blinker" panose="020B0604020202020204" charset="0"/>
              </a:rPr>
              <a:t> and avoid ineffective widespread discounting. </a:t>
            </a:r>
          </a:p>
          <a:p>
            <a:pPr marL="342900" indent="-342900" algn="just">
              <a:spcAft>
                <a:spcPts val="600"/>
              </a:spcAft>
              <a:buFont typeface="Arial" panose="020B0604020202020204" pitchFamily="34" charset="0"/>
              <a:buChar char="•"/>
            </a:pPr>
            <a:r>
              <a:rPr lang="en-US" sz="2200" dirty="0">
                <a:latin typeface="Blinker" panose="020B0604020202020204" charset="0"/>
              </a:rPr>
              <a:t>Control other costs to ensure that profit margins are not continuously eroded over time.</a:t>
            </a:r>
            <a:endParaRPr lang="vi-VN" sz="2200" dirty="0"/>
          </a:p>
        </p:txBody>
      </p:sp>
      <p:grpSp>
        <p:nvGrpSpPr>
          <p:cNvPr id="3" name="Group 2">
            <a:extLst>
              <a:ext uri="{FF2B5EF4-FFF2-40B4-BE49-F238E27FC236}">
                <a16:creationId xmlns:a16="http://schemas.microsoft.com/office/drawing/2014/main" id="{CEA04C06-B769-4511-A8AC-52EB54198867}"/>
              </a:ext>
            </a:extLst>
          </p:cNvPr>
          <p:cNvGrpSpPr/>
          <p:nvPr/>
        </p:nvGrpSpPr>
        <p:grpSpPr>
          <a:xfrm>
            <a:off x="0" y="0"/>
            <a:ext cx="18288000" cy="2060299"/>
            <a:chOff x="0" y="-38100"/>
            <a:chExt cx="5694120" cy="750693"/>
          </a:xfrm>
        </p:grpSpPr>
        <p:sp>
          <p:nvSpPr>
            <p:cNvPr id="4" name="Freeform 19">
              <a:extLst>
                <a:ext uri="{FF2B5EF4-FFF2-40B4-BE49-F238E27FC236}">
                  <a16:creationId xmlns:a16="http://schemas.microsoft.com/office/drawing/2014/main" id="{C34EA87B-AC76-40B4-BCD6-E4133CF99D43}"/>
                </a:ext>
              </a:extLst>
            </p:cNvPr>
            <p:cNvSpPr/>
            <p:nvPr/>
          </p:nvSpPr>
          <p:spPr>
            <a:xfrm>
              <a:off x="0" y="90054"/>
              <a:ext cx="5694119" cy="622539"/>
            </a:xfrm>
            <a:custGeom>
              <a:avLst/>
              <a:gdLst/>
              <a:ahLst/>
              <a:cxnLst/>
              <a:rect l="l" t="t" r="r" b="b"/>
              <a:pathLst>
                <a:path w="5694119" h="622539">
                  <a:moveTo>
                    <a:pt x="0" y="0"/>
                  </a:moveTo>
                  <a:lnTo>
                    <a:pt x="5694119" y="0"/>
                  </a:lnTo>
                  <a:lnTo>
                    <a:pt x="5694119" y="622539"/>
                  </a:lnTo>
                  <a:lnTo>
                    <a:pt x="0" y="622539"/>
                  </a:lnTo>
                  <a:close/>
                </a:path>
              </a:pathLst>
            </a:custGeom>
            <a:solidFill>
              <a:srgbClr val="545454"/>
            </a:solidFill>
          </p:spPr>
        </p:sp>
        <p:sp>
          <p:nvSpPr>
            <p:cNvPr id="5" name="TextBox 4">
              <a:extLst>
                <a:ext uri="{FF2B5EF4-FFF2-40B4-BE49-F238E27FC236}">
                  <a16:creationId xmlns:a16="http://schemas.microsoft.com/office/drawing/2014/main" id="{8EB35EDA-0E08-4F7F-AE6C-519C70E29EF9}"/>
                </a:ext>
              </a:extLst>
            </p:cNvPr>
            <p:cNvSpPr txBox="1"/>
            <p:nvPr/>
          </p:nvSpPr>
          <p:spPr>
            <a:xfrm>
              <a:off x="0" y="-38100"/>
              <a:ext cx="5694120" cy="660639"/>
            </a:xfrm>
            <a:prstGeom prst="rect">
              <a:avLst/>
            </a:prstGeom>
          </p:spPr>
          <p:txBody>
            <a:bodyPr lIns="50800" tIns="50800" rIns="50800" bIns="50800" rtlCol="0" anchor="ctr"/>
            <a:lstStyle/>
            <a:p>
              <a:pPr algn="ctr">
                <a:lnSpc>
                  <a:spcPts val="2659"/>
                </a:lnSpc>
                <a:spcBef>
                  <a:spcPct val="0"/>
                </a:spcBef>
              </a:pPr>
              <a:endParaRPr/>
            </a:p>
          </p:txBody>
        </p:sp>
      </p:grpSp>
      <p:sp>
        <p:nvSpPr>
          <p:cNvPr id="6" name="TextBox 5">
            <a:extLst>
              <a:ext uri="{FF2B5EF4-FFF2-40B4-BE49-F238E27FC236}">
                <a16:creationId xmlns:a16="http://schemas.microsoft.com/office/drawing/2014/main" id="{76A81B66-0F27-4090-8536-0A7366422BF1}"/>
              </a:ext>
            </a:extLst>
          </p:cNvPr>
          <p:cNvSpPr txBox="1"/>
          <p:nvPr/>
        </p:nvSpPr>
        <p:spPr>
          <a:xfrm>
            <a:off x="232718" y="731450"/>
            <a:ext cx="8530282" cy="857927"/>
          </a:xfrm>
          <a:prstGeom prst="rect">
            <a:avLst/>
          </a:prstGeom>
        </p:spPr>
        <p:txBody>
          <a:bodyPr wrap="square" lIns="0" tIns="0" rIns="0" bIns="0" rtlCol="0" anchor="t">
            <a:spAutoFit/>
          </a:bodyPr>
          <a:lstStyle/>
          <a:p>
            <a:pPr>
              <a:lnSpc>
                <a:spcPts val="7000"/>
              </a:lnSpc>
            </a:pPr>
            <a:r>
              <a:rPr lang="en-US" sz="4800" dirty="0">
                <a:solidFill>
                  <a:srgbClr val="FFFFFF"/>
                </a:solidFill>
                <a:latin typeface="League Spartan"/>
                <a:ea typeface="League Spartan"/>
                <a:cs typeface="League Spartan"/>
                <a:sym typeface="League Spartan"/>
              </a:rPr>
              <a:t>7. Data Analysis</a:t>
            </a:r>
          </a:p>
        </p:txBody>
      </p:sp>
      <p:sp>
        <p:nvSpPr>
          <p:cNvPr id="7" name="Freeform 32">
            <a:extLst>
              <a:ext uri="{FF2B5EF4-FFF2-40B4-BE49-F238E27FC236}">
                <a16:creationId xmlns:a16="http://schemas.microsoft.com/office/drawing/2014/main" id="{3CDCB545-70B9-4579-9C1F-7014FC81EA64}"/>
              </a:ext>
            </a:extLst>
          </p:cNvPr>
          <p:cNvSpPr/>
          <p:nvPr/>
        </p:nvSpPr>
        <p:spPr>
          <a:xfrm>
            <a:off x="-537368" y="9079989"/>
            <a:ext cx="1540171" cy="1243831"/>
          </a:xfrm>
          <a:custGeom>
            <a:avLst/>
            <a:gdLst/>
            <a:ahLst/>
            <a:cxnLst/>
            <a:rect l="l" t="t" r="r" b="b"/>
            <a:pathLst>
              <a:path w="3292689" h="2992231">
                <a:moveTo>
                  <a:pt x="0" y="0"/>
                </a:moveTo>
                <a:lnTo>
                  <a:pt x="3292689" y="0"/>
                </a:lnTo>
                <a:lnTo>
                  <a:pt x="3292689" y="2992231"/>
                </a:lnTo>
                <a:lnTo>
                  <a:pt x="0" y="299223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Tree>
    <p:extLst>
      <p:ext uri="{BB962C8B-B14F-4D97-AF65-F5344CB8AC3E}">
        <p14:creationId xmlns:p14="http://schemas.microsoft.com/office/powerpoint/2010/main" val="106177619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20EFA7AA-98A7-4193-81FD-544CB9758BDB}"/>
              </a:ext>
            </a:extLst>
          </p:cNvPr>
          <p:cNvGrpSpPr/>
          <p:nvPr/>
        </p:nvGrpSpPr>
        <p:grpSpPr>
          <a:xfrm>
            <a:off x="0" y="0"/>
            <a:ext cx="18288000" cy="2060299"/>
            <a:chOff x="0" y="-38100"/>
            <a:chExt cx="5694120" cy="750693"/>
          </a:xfrm>
        </p:grpSpPr>
        <p:sp>
          <p:nvSpPr>
            <p:cNvPr id="3" name="Freeform 19">
              <a:extLst>
                <a:ext uri="{FF2B5EF4-FFF2-40B4-BE49-F238E27FC236}">
                  <a16:creationId xmlns:a16="http://schemas.microsoft.com/office/drawing/2014/main" id="{D2F5AE4F-EF6A-4418-87AD-7E5861DF8B4A}"/>
                </a:ext>
              </a:extLst>
            </p:cNvPr>
            <p:cNvSpPr/>
            <p:nvPr/>
          </p:nvSpPr>
          <p:spPr>
            <a:xfrm>
              <a:off x="0" y="90054"/>
              <a:ext cx="5694119" cy="622539"/>
            </a:xfrm>
            <a:custGeom>
              <a:avLst/>
              <a:gdLst/>
              <a:ahLst/>
              <a:cxnLst/>
              <a:rect l="l" t="t" r="r" b="b"/>
              <a:pathLst>
                <a:path w="5694119" h="622539">
                  <a:moveTo>
                    <a:pt x="0" y="0"/>
                  </a:moveTo>
                  <a:lnTo>
                    <a:pt x="5694119" y="0"/>
                  </a:lnTo>
                  <a:lnTo>
                    <a:pt x="5694119" y="622539"/>
                  </a:lnTo>
                  <a:lnTo>
                    <a:pt x="0" y="622539"/>
                  </a:lnTo>
                  <a:close/>
                </a:path>
              </a:pathLst>
            </a:custGeom>
            <a:solidFill>
              <a:srgbClr val="545454"/>
            </a:solidFill>
          </p:spPr>
        </p:sp>
        <p:sp>
          <p:nvSpPr>
            <p:cNvPr id="4" name="TextBox 3">
              <a:extLst>
                <a:ext uri="{FF2B5EF4-FFF2-40B4-BE49-F238E27FC236}">
                  <a16:creationId xmlns:a16="http://schemas.microsoft.com/office/drawing/2014/main" id="{24F97C45-A708-449E-85E5-8D85BC8A082F}"/>
                </a:ext>
              </a:extLst>
            </p:cNvPr>
            <p:cNvSpPr txBox="1"/>
            <p:nvPr/>
          </p:nvSpPr>
          <p:spPr>
            <a:xfrm>
              <a:off x="0" y="-38100"/>
              <a:ext cx="5694120" cy="660639"/>
            </a:xfrm>
            <a:prstGeom prst="rect">
              <a:avLst/>
            </a:prstGeom>
          </p:spPr>
          <p:txBody>
            <a:bodyPr lIns="50800" tIns="50800" rIns="50800" bIns="50800" rtlCol="0" anchor="ctr"/>
            <a:lstStyle/>
            <a:p>
              <a:pPr algn="ctr">
                <a:lnSpc>
                  <a:spcPts val="2659"/>
                </a:lnSpc>
                <a:spcBef>
                  <a:spcPct val="0"/>
                </a:spcBef>
              </a:pPr>
              <a:endParaRPr/>
            </a:p>
          </p:txBody>
        </p:sp>
      </p:grpSp>
      <p:sp>
        <p:nvSpPr>
          <p:cNvPr id="5" name="TextBox 4">
            <a:extLst>
              <a:ext uri="{FF2B5EF4-FFF2-40B4-BE49-F238E27FC236}">
                <a16:creationId xmlns:a16="http://schemas.microsoft.com/office/drawing/2014/main" id="{3BCB1F94-202A-437B-B5F1-DEC9EF2A5094}"/>
              </a:ext>
            </a:extLst>
          </p:cNvPr>
          <p:cNvSpPr txBox="1"/>
          <p:nvPr/>
        </p:nvSpPr>
        <p:spPr>
          <a:xfrm>
            <a:off x="232718" y="731450"/>
            <a:ext cx="8530282" cy="857927"/>
          </a:xfrm>
          <a:prstGeom prst="rect">
            <a:avLst/>
          </a:prstGeom>
        </p:spPr>
        <p:txBody>
          <a:bodyPr wrap="square" lIns="0" tIns="0" rIns="0" bIns="0" rtlCol="0" anchor="t">
            <a:spAutoFit/>
          </a:bodyPr>
          <a:lstStyle/>
          <a:p>
            <a:pPr>
              <a:lnSpc>
                <a:spcPts val="7000"/>
              </a:lnSpc>
            </a:pPr>
            <a:r>
              <a:rPr lang="en-US" sz="4800" dirty="0">
                <a:solidFill>
                  <a:srgbClr val="FFFFFF"/>
                </a:solidFill>
                <a:latin typeface="League Spartan"/>
                <a:ea typeface="League Spartan"/>
                <a:cs typeface="League Spartan"/>
                <a:sym typeface="League Spartan"/>
              </a:rPr>
              <a:t>7. Data Analysis</a:t>
            </a:r>
          </a:p>
        </p:txBody>
      </p:sp>
      <p:sp>
        <p:nvSpPr>
          <p:cNvPr id="6" name="Freeform 32">
            <a:extLst>
              <a:ext uri="{FF2B5EF4-FFF2-40B4-BE49-F238E27FC236}">
                <a16:creationId xmlns:a16="http://schemas.microsoft.com/office/drawing/2014/main" id="{AD4EAEFE-E049-4DDE-913A-5288E5729D9C}"/>
              </a:ext>
            </a:extLst>
          </p:cNvPr>
          <p:cNvSpPr/>
          <p:nvPr/>
        </p:nvSpPr>
        <p:spPr>
          <a:xfrm>
            <a:off x="-537368" y="9079989"/>
            <a:ext cx="1540171" cy="1243831"/>
          </a:xfrm>
          <a:custGeom>
            <a:avLst/>
            <a:gdLst/>
            <a:ahLst/>
            <a:cxnLst/>
            <a:rect l="l" t="t" r="r" b="b"/>
            <a:pathLst>
              <a:path w="3292689" h="2992231">
                <a:moveTo>
                  <a:pt x="0" y="0"/>
                </a:moveTo>
                <a:lnTo>
                  <a:pt x="3292689" y="0"/>
                </a:lnTo>
                <a:lnTo>
                  <a:pt x="3292689" y="2992231"/>
                </a:lnTo>
                <a:lnTo>
                  <a:pt x="0" y="299223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pic>
        <p:nvPicPr>
          <p:cNvPr id="10" name="Picture 9">
            <a:extLst>
              <a:ext uri="{FF2B5EF4-FFF2-40B4-BE49-F238E27FC236}">
                <a16:creationId xmlns:a16="http://schemas.microsoft.com/office/drawing/2014/main" id="{320C7652-9290-42C2-AB94-961C6AC9D925}"/>
              </a:ext>
            </a:extLst>
          </p:cNvPr>
          <p:cNvPicPr>
            <a:picLocks noChangeAspect="1"/>
          </p:cNvPicPr>
          <p:nvPr/>
        </p:nvPicPr>
        <p:blipFill>
          <a:blip r:embed="rId4"/>
          <a:stretch>
            <a:fillRect/>
          </a:stretch>
        </p:blipFill>
        <p:spPr>
          <a:xfrm>
            <a:off x="232717" y="3117902"/>
            <a:ext cx="10658154" cy="5835598"/>
          </a:xfrm>
          <a:prstGeom prst="rect">
            <a:avLst/>
          </a:prstGeom>
        </p:spPr>
      </p:pic>
      <p:sp>
        <p:nvSpPr>
          <p:cNvPr id="13" name="TextBox 12">
            <a:extLst>
              <a:ext uri="{FF2B5EF4-FFF2-40B4-BE49-F238E27FC236}">
                <a16:creationId xmlns:a16="http://schemas.microsoft.com/office/drawing/2014/main" id="{E1EB2799-93DB-4008-B9A8-3BE41167CBDD}"/>
              </a:ext>
            </a:extLst>
          </p:cNvPr>
          <p:cNvSpPr txBox="1"/>
          <p:nvPr/>
        </p:nvSpPr>
        <p:spPr>
          <a:xfrm>
            <a:off x="232718" y="2285137"/>
            <a:ext cx="6320482" cy="1754326"/>
          </a:xfrm>
          <a:prstGeom prst="rect">
            <a:avLst/>
          </a:prstGeom>
          <a:noFill/>
        </p:spPr>
        <p:txBody>
          <a:bodyPr wrap="square" rtlCol="0">
            <a:spAutoFit/>
          </a:bodyPr>
          <a:lstStyle>
            <a:defPPr>
              <a:defRPr lang="en-US"/>
            </a:defPPr>
            <a:lvl1pPr>
              <a:defRPr sz="3600">
                <a:solidFill>
                  <a:srgbClr val="12759A"/>
                </a:solidFill>
                <a:latin typeface="League Spartan" panose="020B0604020202020204" charset="0"/>
              </a:defRPr>
            </a:lvl1pPr>
          </a:lstStyle>
          <a:p>
            <a:r>
              <a:rPr lang="en-US" dirty="0"/>
              <a:t>7.3. Summary Category</a:t>
            </a:r>
            <a:endParaRPr lang="en-US" dirty="0">
              <a:sym typeface="Blinker"/>
            </a:endParaRPr>
          </a:p>
          <a:p>
            <a:endParaRPr lang="en-US" dirty="0">
              <a:sym typeface="Blinker"/>
            </a:endParaRPr>
          </a:p>
          <a:p>
            <a:endParaRPr lang="vi-VN" dirty="0"/>
          </a:p>
        </p:txBody>
      </p:sp>
      <p:sp>
        <p:nvSpPr>
          <p:cNvPr id="7" name="TextBox 6">
            <a:extLst>
              <a:ext uri="{FF2B5EF4-FFF2-40B4-BE49-F238E27FC236}">
                <a16:creationId xmlns:a16="http://schemas.microsoft.com/office/drawing/2014/main" id="{62B5F3CE-5FFA-449D-ADE3-4BDEE742AF46}"/>
              </a:ext>
            </a:extLst>
          </p:cNvPr>
          <p:cNvSpPr txBox="1"/>
          <p:nvPr/>
        </p:nvSpPr>
        <p:spPr>
          <a:xfrm>
            <a:off x="11049000" y="3032379"/>
            <a:ext cx="7006282" cy="6006644"/>
          </a:xfrm>
          <a:prstGeom prst="rect">
            <a:avLst/>
          </a:prstGeom>
          <a:noFill/>
        </p:spPr>
        <p:txBody>
          <a:bodyPr wrap="square" rtlCol="0">
            <a:spAutoFit/>
          </a:bodyPr>
          <a:lstStyle/>
          <a:p>
            <a:pPr marL="342900" indent="-342900">
              <a:lnSpc>
                <a:spcPct val="150000"/>
              </a:lnSpc>
              <a:spcAft>
                <a:spcPts val="600"/>
              </a:spcAft>
              <a:buFont typeface="Arial" panose="020B0604020202020204" pitchFamily="34" charset="0"/>
              <a:buChar char="•"/>
            </a:pPr>
            <a:r>
              <a:rPr lang="en-US" sz="2100" dirty="0">
                <a:latin typeface="Blinker" panose="020B0604020202020204" charset="0"/>
              </a:rPr>
              <a:t>From 2011 to 2014, the total quantity of products sold exhibited a steady growth trend, aligning with the increase in revenue.</a:t>
            </a:r>
          </a:p>
          <a:p>
            <a:pPr marL="342900" indent="-342900">
              <a:lnSpc>
                <a:spcPct val="150000"/>
              </a:lnSpc>
              <a:spcAft>
                <a:spcPts val="600"/>
              </a:spcAft>
              <a:buFont typeface="Arial" panose="020B0604020202020204" pitchFamily="34" charset="0"/>
              <a:buChar char="•"/>
            </a:pPr>
            <a:r>
              <a:rPr lang="en-US" sz="2100" dirty="0">
                <a:latin typeface="Blinker" panose="020B0604020202020204" charset="0"/>
              </a:rPr>
              <a:t>Although </a:t>
            </a:r>
            <a:r>
              <a:rPr lang="en-US" sz="2100" b="1" dirty="0">
                <a:latin typeface="Blinker" panose="020B0604020202020204" charset="0"/>
              </a:rPr>
              <a:t>Technology</a:t>
            </a:r>
            <a:r>
              <a:rPr lang="en-US" sz="2100" dirty="0">
                <a:latin typeface="Blinker" panose="020B0604020202020204" charset="0"/>
              </a:rPr>
              <a:t> initially led in revenue generation, </a:t>
            </a:r>
            <a:r>
              <a:rPr lang="en-US" sz="2100" b="1" dirty="0">
                <a:latin typeface="Blinker" panose="020B0604020202020204" charset="0"/>
              </a:rPr>
              <a:t>Office Supplies</a:t>
            </a:r>
            <a:r>
              <a:rPr lang="en-US" sz="2100" dirty="0">
                <a:latin typeface="Blinker" panose="020B0604020202020204" charset="0"/>
              </a:rPr>
              <a:t> truly stood out by surpassing the average sales volume in June 2011 and maintaining consistent growth until the end of 2014, solidifying its role as the primary category.</a:t>
            </a:r>
          </a:p>
          <a:p>
            <a:pPr marL="342900" indent="-342900">
              <a:lnSpc>
                <a:spcPct val="150000"/>
              </a:lnSpc>
              <a:spcAft>
                <a:spcPts val="600"/>
              </a:spcAft>
              <a:buFont typeface="Arial" panose="020B0604020202020204" pitchFamily="34" charset="0"/>
              <a:buChar char="•"/>
            </a:pPr>
            <a:r>
              <a:rPr lang="en-US" sz="2100" dirty="0">
                <a:latin typeface="Blinker" panose="020B0604020202020204" charset="0"/>
              </a:rPr>
              <a:t>Meanwhile, both </a:t>
            </a:r>
            <a:r>
              <a:rPr lang="en-US" sz="2100" b="1" dirty="0">
                <a:latin typeface="Blinker" panose="020B0604020202020204" charset="0"/>
              </a:rPr>
              <a:t>Furniture</a:t>
            </a:r>
            <a:r>
              <a:rPr lang="en-US" sz="2100" dirty="0">
                <a:latin typeface="Blinker" panose="020B0604020202020204" charset="0"/>
              </a:rPr>
              <a:t> and </a:t>
            </a:r>
            <a:r>
              <a:rPr lang="en-US" sz="2100" b="1" dirty="0">
                <a:latin typeface="Blinker" panose="020B0604020202020204" charset="0"/>
              </a:rPr>
              <a:t>Technology</a:t>
            </a:r>
            <a:r>
              <a:rPr lang="en-US" sz="2100" dirty="0">
                <a:latin typeface="Blinker" panose="020B0604020202020204" charset="0"/>
              </a:rPr>
              <a:t> showed more gradual growth. Most of their sales remained below the average level until September 2014, when they began to experience a notable breakthrough.</a:t>
            </a:r>
          </a:p>
        </p:txBody>
      </p:sp>
    </p:spTree>
    <p:extLst>
      <p:ext uri="{BB962C8B-B14F-4D97-AF65-F5344CB8AC3E}">
        <p14:creationId xmlns:p14="http://schemas.microsoft.com/office/powerpoint/2010/main" val="265762331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B8617914-CD83-4702-9D30-024C6598EF89}"/>
              </a:ext>
            </a:extLst>
          </p:cNvPr>
          <p:cNvGrpSpPr/>
          <p:nvPr/>
        </p:nvGrpSpPr>
        <p:grpSpPr>
          <a:xfrm>
            <a:off x="0" y="0"/>
            <a:ext cx="18288000" cy="2060299"/>
            <a:chOff x="0" y="-38100"/>
            <a:chExt cx="5694120" cy="750693"/>
          </a:xfrm>
        </p:grpSpPr>
        <p:sp>
          <p:nvSpPr>
            <p:cNvPr id="4" name="Freeform 19">
              <a:extLst>
                <a:ext uri="{FF2B5EF4-FFF2-40B4-BE49-F238E27FC236}">
                  <a16:creationId xmlns:a16="http://schemas.microsoft.com/office/drawing/2014/main" id="{B34F5929-5F5B-415C-B44C-4B12BEB223A2}"/>
                </a:ext>
              </a:extLst>
            </p:cNvPr>
            <p:cNvSpPr/>
            <p:nvPr/>
          </p:nvSpPr>
          <p:spPr>
            <a:xfrm>
              <a:off x="0" y="90054"/>
              <a:ext cx="5694119" cy="622539"/>
            </a:xfrm>
            <a:custGeom>
              <a:avLst/>
              <a:gdLst/>
              <a:ahLst/>
              <a:cxnLst/>
              <a:rect l="l" t="t" r="r" b="b"/>
              <a:pathLst>
                <a:path w="5694119" h="622539">
                  <a:moveTo>
                    <a:pt x="0" y="0"/>
                  </a:moveTo>
                  <a:lnTo>
                    <a:pt x="5694119" y="0"/>
                  </a:lnTo>
                  <a:lnTo>
                    <a:pt x="5694119" y="622539"/>
                  </a:lnTo>
                  <a:lnTo>
                    <a:pt x="0" y="622539"/>
                  </a:lnTo>
                  <a:close/>
                </a:path>
              </a:pathLst>
            </a:custGeom>
            <a:solidFill>
              <a:srgbClr val="545454"/>
            </a:solidFill>
          </p:spPr>
        </p:sp>
        <p:sp>
          <p:nvSpPr>
            <p:cNvPr id="5" name="TextBox 4">
              <a:extLst>
                <a:ext uri="{FF2B5EF4-FFF2-40B4-BE49-F238E27FC236}">
                  <a16:creationId xmlns:a16="http://schemas.microsoft.com/office/drawing/2014/main" id="{E9D6A3EE-2801-416D-A855-B51093239E18}"/>
                </a:ext>
              </a:extLst>
            </p:cNvPr>
            <p:cNvSpPr txBox="1"/>
            <p:nvPr/>
          </p:nvSpPr>
          <p:spPr>
            <a:xfrm>
              <a:off x="0" y="-38100"/>
              <a:ext cx="5694120" cy="660639"/>
            </a:xfrm>
            <a:prstGeom prst="rect">
              <a:avLst/>
            </a:prstGeom>
          </p:spPr>
          <p:txBody>
            <a:bodyPr lIns="50800" tIns="50800" rIns="50800" bIns="50800" rtlCol="0" anchor="ctr"/>
            <a:lstStyle/>
            <a:p>
              <a:pPr algn="ctr">
                <a:lnSpc>
                  <a:spcPts val="2659"/>
                </a:lnSpc>
                <a:spcBef>
                  <a:spcPct val="0"/>
                </a:spcBef>
              </a:pPr>
              <a:endParaRPr/>
            </a:p>
          </p:txBody>
        </p:sp>
      </p:grpSp>
      <p:sp>
        <p:nvSpPr>
          <p:cNvPr id="6" name="TextBox 5">
            <a:extLst>
              <a:ext uri="{FF2B5EF4-FFF2-40B4-BE49-F238E27FC236}">
                <a16:creationId xmlns:a16="http://schemas.microsoft.com/office/drawing/2014/main" id="{08FB7C65-24E3-4709-B8A7-4B942912C4BA}"/>
              </a:ext>
            </a:extLst>
          </p:cNvPr>
          <p:cNvSpPr txBox="1"/>
          <p:nvPr/>
        </p:nvSpPr>
        <p:spPr>
          <a:xfrm>
            <a:off x="232718" y="731450"/>
            <a:ext cx="8530282" cy="857927"/>
          </a:xfrm>
          <a:prstGeom prst="rect">
            <a:avLst/>
          </a:prstGeom>
        </p:spPr>
        <p:txBody>
          <a:bodyPr wrap="square" lIns="0" tIns="0" rIns="0" bIns="0" rtlCol="0" anchor="t">
            <a:spAutoFit/>
          </a:bodyPr>
          <a:lstStyle/>
          <a:p>
            <a:pPr>
              <a:lnSpc>
                <a:spcPts val="7000"/>
              </a:lnSpc>
            </a:pPr>
            <a:r>
              <a:rPr lang="en-US" sz="4800" dirty="0">
                <a:solidFill>
                  <a:srgbClr val="FFFFFF"/>
                </a:solidFill>
                <a:latin typeface="League Spartan"/>
                <a:ea typeface="League Spartan"/>
                <a:cs typeface="League Spartan"/>
                <a:sym typeface="League Spartan"/>
              </a:rPr>
              <a:t>7. Data Analysis</a:t>
            </a:r>
          </a:p>
        </p:txBody>
      </p:sp>
      <p:sp>
        <p:nvSpPr>
          <p:cNvPr id="7" name="Freeform 32">
            <a:extLst>
              <a:ext uri="{FF2B5EF4-FFF2-40B4-BE49-F238E27FC236}">
                <a16:creationId xmlns:a16="http://schemas.microsoft.com/office/drawing/2014/main" id="{23E9B8E6-4E28-438A-A650-08FE288D4783}"/>
              </a:ext>
            </a:extLst>
          </p:cNvPr>
          <p:cNvSpPr/>
          <p:nvPr/>
        </p:nvSpPr>
        <p:spPr>
          <a:xfrm>
            <a:off x="-537368" y="9079989"/>
            <a:ext cx="1540171" cy="1243831"/>
          </a:xfrm>
          <a:custGeom>
            <a:avLst/>
            <a:gdLst/>
            <a:ahLst/>
            <a:cxnLst/>
            <a:rect l="l" t="t" r="r" b="b"/>
            <a:pathLst>
              <a:path w="3292689" h="2992231">
                <a:moveTo>
                  <a:pt x="0" y="0"/>
                </a:moveTo>
                <a:lnTo>
                  <a:pt x="3292689" y="0"/>
                </a:lnTo>
                <a:lnTo>
                  <a:pt x="3292689" y="2992231"/>
                </a:lnTo>
                <a:lnTo>
                  <a:pt x="0" y="299223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pic>
        <p:nvPicPr>
          <p:cNvPr id="8" name="Picture 7">
            <a:extLst>
              <a:ext uri="{FF2B5EF4-FFF2-40B4-BE49-F238E27FC236}">
                <a16:creationId xmlns:a16="http://schemas.microsoft.com/office/drawing/2014/main" id="{87FFA2C3-1713-47DF-9899-142E37D59570}"/>
              </a:ext>
            </a:extLst>
          </p:cNvPr>
          <p:cNvPicPr>
            <a:picLocks noChangeAspect="1"/>
          </p:cNvPicPr>
          <p:nvPr/>
        </p:nvPicPr>
        <p:blipFill>
          <a:blip r:embed="rId4"/>
          <a:stretch>
            <a:fillRect/>
          </a:stretch>
        </p:blipFill>
        <p:spPr>
          <a:xfrm>
            <a:off x="2064899" y="2164865"/>
            <a:ext cx="5837657" cy="5087336"/>
          </a:xfrm>
          <a:prstGeom prst="rect">
            <a:avLst/>
          </a:prstGeom>
        </p:spPr>
      </p:pic>
      <p:pic>
        <p:nvPicPr>
          <p:cNvPr id="9" name="Picture 8">
            <a:extLst>
              <a:ext uri="{FF2B5EF4-FFF2-40B4-BE49-F238E27FC236}">
                <a16:creationId xmlns:a16="http://schemas.microsoft.com/office/drawing/2014/main" id="{88BB5976-4DF7-451B-A4C8-C51F3A6542D8}"/>
              </a:ext>
            </a:extLst>
          </p:cNvPr>
          <p:cNvPicPr>
            <a:picLocks noChangeAspect="1"/>
          </p:cNvPicPr>
          <p:nvPr/>
        </p:nvPicPr>
        <p:blipFill>
          <a:blip r:embed="rId5"/>
          <a:stretch>
            <a:fillRect/>
          </a:stretch>
        </p:blipFill>
        <p:spPr>
          <a:xfrm>
            <a:off x="10298260" y="2164865"/>
            <a:ext cx="5779940" cy="5054355"/>
          </a:xfrm>
          <a:prstGeom prst="rect">
            <a:avLst/>
          </a:prstGeom>
        </p:spPr>
      </p:pic>
      <p:sp>
        <p:nvSpPr>
          <p:cNvPr id="11" name="TextBox 10">
            <a:extLst>
              <a:ext uri="{FF2B5EF4-FFF2-40B4-BE49-F238E27FC236}">
                <a16:creationId xmlns:a16="http://schemas.microsoft.com/office/drawing/2014/main" id="{1863460D-D9F2-4160-A93C-31BBC9117B60}"/>
              </a:ext>
            </a:extLst>
          </p:cNvPr>
          <p:cNvSpPr txBox="1"/>
          <p:nvPr/>
        </p:nvSpPr>
        <p:spPr>
          <a:xfrm>
            <a:off x="2064899" y="7277100"/>
            <a:ext cx="14013301" cy="2653932"/>
          </a:xfrm>
          <a:prstGeom prst="rect">
            <a:avLst/>
          </a:prstGeom>
          <a:noFill/>
        </p:spPr>
        <p:txBody>
          <a:bodyPr wrap="square" rtlCol="0">
            <a:spAutoFit/>
          </a:bodyPr>
          <a:lstStyle/>
          <a:p>
            <a:pPr marL="285750" indent="-285750" algn="just">
              <a:lnSpc>
                <a:spcPct val="150000"/>
              </a:lnSpc>
              <a:spcAft>
                <a:spcPts val="1200"/>
              </a:spcAft>
              <a:buFont typeface="Arial" panose="020B0604020202020204" pitchFamily="34" charset="0"/>
              <a:buChar char="•"/>
            </a:pPr>
            <a:r>
              <a:rPr lang="en-US" sz="2000" dirty="0">
                <a:latin typeface="Blinker" panose="020B0604020202020204" charset="0"/>
              </a:rPr>
              <a:t>Office Supplies account for 60.67% of total sales (108K units), but due to low pricing, they contribute only 35.33% of total profit. </a:t>
            </a:r>
          </a:p>
          <a:p>
            <a:pPr marL="285750" indent="-285750" algn="just">
              <a:lnSpc>
                <a:spcPct val="150000"/>
              </a:lnSpc>
              <a:spcAft>
                <a:spcPts val="1200"/>
              </a:spcAft>
              <a:buFont typeface="Arial" panose="020B0604020202020204" pitchFamily="34" charset="0"/>
              <a:buChar char="•"/>
            </a:pPr>
            <a:r>
              <a:rPr lang="en-US" sz="2000" dirty="0">
                <a:latin typeface="Blinker" panose="020B0604020202020204" charset="0"/>
              </a:rPr>
              <a:t>Technology is the highest-value category, making up just 19.73% of sales volume but contributing 45.23% of total profit ($663.78K), highlighting strong growth potential. </a:t>
            </a:r>
          </a:p>
          <a:p>
            <a:pPr marL="285750" indent="-285750" algn="just">
              <a:lnSpc>
                <a:spcPct val="150000"/>
              </a:lnSpc>
              <a:spcAft>
                <a:spcPts val="1200"/>
              </a:spcAft>
              <a:buFont typeface="Arial" panose="020B0604020202020204" pitchFamily="34" charset="0"/>
              <a:buChar char="•"/>
            </a:pPr>
            <a:r>
              <a:rPr lang="en-US" sz="2000" dirty="0">
                <a:latin typeface="Blinker" panose="020B0604020202020204" charset="0"/>
              </a:rPr>
              <a:t>Furniture has high selling prices but low sales volume (19.6% of total sales) and the lowest profit contribution (19.44% of total profit).</a:t>
            </a:r>
            <a:endParaRPr lang="vi-VN" sz="2000" dirty="0"/>
          </a:p>
        </p:txBody>
      </p:sp>
    </p:spTree>
    <p:extLst>
      <p:ext uri="{BB962C8B-B14F-4D97-AF65-F5344CB8AC3E}">
        <p14:creationId xmlns:p14="http://schemas.microsoft.com/office/powerpoint/2010/main" val="11501010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TextBox 14"/>
          <p:cNvSpPr txBox="1"/>
          <p:nvPr/>
        </p:nvSpPr>
        <p:spPr>
          <a:xfrm>
            <a:off x="457200" y="2909613"/>
            <a:ext cx="17297400" cy="6196287"/>
          </a:xfrm>
          <a:prstGeom prst="rect">
            <a:avLst/>
          </a:prstGeom>
          <a:noFill/>
          <a:ln>
            <a:noFill/>
          </a:ln>
        </p:spPr>
        <p:txBody>
          <a:bodyPr spcFirstLastPara="1" wrap="square" lIns="91425" tIns="91425" rIns="91425" bIns="91425" anchor="t" anchorCtr="0">
            <a:noAutofit/>
          </a:bodyPr>
          <a:lstStyle>
            <a:defPPr>
              <a:defRPr lang="en-US"/>
            </a:defPPr>
            <a:lvl1pPr indent="0" algn="just">
              <a:lnSpc>
                <a:spcPct val="115000"/>
              </a:lnSpc>
              <a:spcBef>
                <a:spcPts val="0"/>
              </a:spcBef>
              <a:buSzPts val="1200"/>
              <a:buFont typeface="Arial" pitchFamily="34" charset="0"/>
              <a:buNone/>
              <a:defRPr sz="2400">
                <a:latin typeface="Blinker" panose="020B0604020202020204" charset="0"/>
                <a:ea typeface="Anybody"/>
                <a:cs typeface="Anybody"/>
              </a:defRPr>
            </a:lvl1pPr>
            <a:lvl2pPr marL="742950" indent="-285750">
              <a:spcBef>
                <a:spcPct val="20000"/>
              </a:spcBef>
              <a:buFont typeface="Arial" pitchFamily="34" charset="0"/>
              <a:buChar char="–"/>
              <a:defRPr sz="2800"/>
            </a:lvl2pPr>
            <a:lvl3pPr marL="1143000" indent="-228600">
              <a:spcBef>
                <a:spcPct val="20000"/>
              </a:spcBef>
              <a:buFont typeface="Arial" pitchFamily="34" charset="0"/>
              <a:buChar char="•"/>
              <a:defRPr sz="2400"/>
            </a:lvl3pPr>
            <a:lvl4pPr marL="1600200" indent="-228600">
              <a:spcBef>
                <a:spcPct val="20000"/>
              </a:spcBef>
              <a:buFont typeface="Arial" pitchFamily="34" charset="0"/>
              <a:buChar char="–"/>
              <a:defRPr sz="2000"/>
            </a:lvl4pPr>
            <a:lvl5pPr marL="2057400" indent="-228600">
              <a:spcBef>
                <a:spcPct val="20000"/>
              </a:spcBef>
              <a:buFont typeface="Arial" pitchFamily="34" charset="0"/>
              <a:buChar char="»"/>
              <a:defRPr sz="2000"/>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pPr marL="457200" indent="-457200">
              <a:lnSpc>
                <a:spcPct val="150000"/>
              </a:lnSpc>
              <a:spcAft>
                <a:spcPts val="600"/>
              </a:spcAft>
              <a:buSzPct val="100000"/>
              <a:buFont typeface="Arial" panose="020B0604020202020204" pitchFamily="34" charset="0"/>
              <a:buChar char="•"/>
            </a:pPr>
            <a:r>
              <a:rPr lang="en-US" sz="3000" dirty="0"/>
              <a:t>In the fiercely competitive landscape of the global online retail market, understanding customer behavior and optimizing business performance have become crucial factors for ensuring sustainable growth and maintaining profitability.</a:t>
            </a:r>
            <a:endParaRPr lang="vi-VN" sz="3000" dirty="0"/>
          </a:p>
          <a:p>
            <a:pPr marL="457200" indent="-457200">
              <a:lnSpc>
                <a:spcPct val="150000"/>
              </a:lnSpc>
              <a:spcAft>
                <a:spcPts val="600"/>
              </a:spcAft>
              <a:buSzPct val="100000"/>
              <a:buFont typeface="Arial" panose="020B0604020202020204" pitchFamily="34" charset="0"/>
              <a:buChar char="•"/>
            </a:pPr>
            <a:r>
              <a:rPr lang="en-US" sz="3000" dirty="0"/>
              <a:t>This project was initiated to address the need for </a:t>
            </a:r>
            <a:r>
              <a:rPr lang="en-US" sz="3000" b="1" dirty="0"/>
              <a:t>analyzing</a:t>
            </a:r>
            <a:r>
              <a:rPr lang="en-US" sz="3000" dirty="0"/>
              <a:t> key business metrics such as </a:t>
            </a:r>
            <a:r>
              <a:rPr lang="en-US" sz="3000" b="1" dirty="0"/>
              <a:t>Sales</a:t>
            </a:r>
            <a:r>
              <a:rPr lang="en-US" sz="3000" dirty="0"/>
              <a:t>, </a:t>
            </a:r>
            <a:r>
              <a:rPr lang="en-US" sz="3000" b="1" dirty="0"/>
              <a:t>Profit</a:t>
            </a:r>
            <a:r>
              <a:rPr lang="en-US" sz="3000" dirty="0"/>
              <a:t>, </a:t>
            </a:r>
            <a:r>
              <a:rPr lang="en-US" sz="3000" b="1" dirty="0"/>
              <a:t>Customer Characteristics</a:t>
            </a:r>
            <a:r>
              <a:rPr lang="en-US" sz="3000" dirty="0"/>
              <a:t>, </a:t>
            </a:r>
            <a:r>
              <a:rPr lang="en-US" sz="3000" b="1" dirty="0"/>
              <a:t>Transaction Volume</a:t>
            </a:r>
            <a:r>
              <a:rPr lang="en-US" sz="3000" dirty="0"/>
              <a:t>, </a:t>
            </a:r>
            <a:r>
              <a:rPr lang="en-US" sz="3000" b="1" dirty="0"/>
              <a:t>Cart Details</a:t>
            </a:r>
            <a:r>
              <a:rPr lang="en-US" sz="3000" dirty="0"/>
              <a:t>, and </a:t>
            </a:r>
            <a:r>
              <a:rPr lang="en-US" sz="3000" b="1" dirty="0"/>
              <a:t>Growth Rate</a:t>
            </a:r>
            <a:r>
              <a:rPr lang="en-US" sz="3000" dirty="0"/>
              <a:t>. By leveraging historical data, the project aims to deliver valuable and in-depth insights, enabling businesses </a:t>
            </a:r>
            <a:r>
              <a:rPr lang="en-US" sz="3000" b="1" dirty="0"/>
              <a:t>to better understand</a:t>
            </a:r>
            <a:r>
              <a:rPr lang="en-US" sz="3000" dirty="0"/>
              <a:t> their </a:t>
            </a:r>
            <a:r>
              <a:rPr lang="en-US" sz="3000" b="1" dirty="0"/>
              <a:t>customers</a:t>
            </a:r>
            <a:r>
              <a:rPr lang="en-US" sz="3000" dirty="0"/>
              <a:t>, uncover</a:t>
            </a:r>
            <a:r>
              <a:rPr lang="en-US" sz="3000" b="1" dirty="0"/>
              <a:t> relationships between products</a:t>
            </a:r>
            <a:r>
              <a:rPr lang="en-US" sz="3000" dirty="0"/>
              <a:t>, and thereby enhance operational efficiency and optimize profitability.</a:t>
            </a:r>
            <a:endParaRPr lang="en-US" sz="3000" dirty="0">
              <a:latin typeface="+mj-lt"/>
              <a:sym typeface="Blinker"/>
            </a:endParaRPr>
          </a:p>
        </p:txBody>
      </p:sp>
      <p:sp>
        <p:nvSpPr>
          <p:cNvPr id="2" name="TextBox 1">
            <a:extLst>
              <a:ext uri="{FF2B5EF4-FFF2-40B4-BE49-F238E27FC236}">
                <a16:creationId xmlns:a16="http://schemas.microsoft.com/office/drawing/2014/main" id="{9C2E6F10-43B4-4DB5-96F9-76BDBBFFBC88}"/>
              </a:ext>
            </a:extLst>
          </p:cNvPr>
          <p:cNvSpPr txBox="1"/>
          <p:nvPr/>
        </p:nvSpPr>
        <p:spPr>
          <a:xfrm>
            <a:off x="228600" y="2195774"/>
            <a:ext cx="7236508" cy="1261884"/>
          </a:xfrm>
          <a:prstGeom prst="rect">
            <a:avLst/>
          </a:prstGeom>
          <a:noFill/>
        </p:spPr>
        <p:txBody>
          <a:bodyPr wrap="square" rtlCol="0">
            <a:spAutoFit/>
          </a:bodyPr>
          <a:lstStyle/>
          <a:p>
            <a:r>
              <a:rPr lang="en-US" sz="3800" b="1" dirty="0">
                <a:solidFill>
                  <a:srgbClr val="12759A"/>
                </a:solidFill>
                <a:latin typeface="League Spartan" panose="020B0604020202020204" charset="0"/>
              </a:rPr>
              <a:t>1.2. What is the Context?</a:t>
            </a:r>
          </a:p>
          <a:p>
            <a:endParaRPr lang="vi-VN" sz="3800" b="1" dirty="0"/>
          </a:p>
        </p:txBody>
      </p:sp>
      <p:sp>
        <p:nvSpPr>
          <p:cNvPr id="12" name="Freeform 32">
            <a:extLst>
              <a:ext uri="{FF2B5EF4-FFF2-40B4-BE49-F238E27FC236}">
                <a16:creationId xmlns:a16="http://schemas.microsoft.com/office/drawing/2014/main" id="{D0DAA5B7-7D03-45F3-9A69-160257B0D622}"/>
              </a:ext>
            </a:extLst>
          </p:cNvPr>
          <p:cNvSpPr/>
          <p:nvPr/>
        </p:nvSpPr>
        <p:spPr>
          <a:xfrm>
            <a:off x="-537367" y="9043168"/>
            <a:ext cx="1540171" cy="1243831"/>
          </a:xfrm>
          <a:custGeom>
            <a:avLst/>
            <a:gdLst/>
            <a:ahLst/>
            <a:cxnLst/>
            <a:rect l="l" t="t" r="r" b="b"/>
            <a:pathLst>
              <a:path w="3292689" h="2992231">
                <a:moveTo>
                  <a:pt x="0" y="0"/>
                </a:moveTo>
                <a:lnTo>
                  <a:pt x="3292689" y="0"/>
                </a:lnTo>
                <a:lnTo>
                  <a:pt x="3292689" y="2992231"/>
                </a:lnTo>
                <a:lnTo>
                  <a:pt x="0" y="299223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13" name="Group 18">
            <a:extLst>
              <a:ext uri="{FF2B5EF4-FFF2-40B4-BE49-F238E27FC236}">
                <a16:creationId xmlns:a16="http://schemas.microsoft.com/office/drawing/2014/main" id="{C2BFFFE2-E8B9-40C0-BC9F-13604693F3EE}"/>
              </a:ext>
            </a:extLst>
          </p:cNvPr>
          <p:cNvGrpSpPr/>
          <p:nvPr/>
        </p:nvGrpSpPr>
        <p:grpSpPr>
          <a:xfrm>
            <a:off x="0" y="-117199"/>
            <a:ext cx="18288000" cy="2060299"/>
            <a:chOff x="0" y="-38100"/>
            <a:chExt cx="5694120" cy="750693"/>
          </a:xfrm>
        </p:grpSpPr>
        <p:sp>
          <p:nvSpPr>
            <p:cNvPr id="15" name="Freeform 19">
              <a:extLst>
                <a:ext uri="{FF2B5EF4-FFF2-40B4-BE49-F238E27FC236}">
                  <a16:creationId xmlns:a16="http://schemas.microsoft.com/office/drawing/2014/main" id="{1E4D8B48-E1D1-47FE-8BD9-6CB9B39E53CD}"/>
                </a:ext>
              </a:extLst>
            </p:cNvPr>
            <p:cNvSpPr/>
            <p:nvPr/>
          </p:nvSpPr>
          <p:spPr>
            <a:xfrm>
              <a:off x="0" y="90054"/>
              <a:ext cx="5694119" cy="622539"/>
            </a:xfrm>
            <a:custGeom>
              <a:avLst/>
              <a:gdLst/>
              <a:ahLst/>
              <a:cxnLst/>
              <a:rect l="l" t="t" r="r" b="b"/>
              <a:pathLst>
                <a:path w="5694119" h="622539">
                  <a:moveTo>
                    <a:pt x="0" y="0"/>
                  </a:moveTo>
                  <a:lnTo>
                    <a:pt x="5694119" y="0"/>
                  </a:lnTo>
                  <a:lnTo>
                    <a:pt x="5694119" y="622539"/>
                  </a:lnTo>
                  <a:lnTo>
                    <a:pt x="0" y="622539"/>
                  </a:lnTo>
                  <a:close/>
                </a:path>
              </a:pathLst>
            </a:custGeom>
            <a:solidFill>
              <a:srgbClr val="545454"/>
            </a:solidFill>
          </p:spPr>
        </p:sp>
        <p:sp>
          <p:nvSpPr>
            <p:cNvPr id="16" name="TextBox 20">
              <a:extLst>
                <a:ext uri="{FF2B5EF4-FFF2-40B4-BE49-F238E27FC236}">
                  <a16:creationId xmlns:a16="http://schemas.microsoft.com/office/drawing/2014/main" id="{FFC67915-F23C-4268-A449-B5D3F90A320F}"/>
                </a:ext>
              </a:extLst>
            </p:cNvPr>
            <p:cNvSpPr txBox="1"/>
            <p:nvPr/>
          </p:nvSpPr>
          <p:spPr>
            <a:xfrm>
              <a:off x="0" y="-38100"/>
              <a:ext cx="5694120" cy="660639"/>
            </a:xfrm>
            <a:prstGeom prst="rect">
              <a:avLst/>
            </a:prstGeom>
          </p:spPr>
          <p:txBody>
            <a:bodyPr lIns="50800" tIns="50800" rIns="50800" bIns="50800" rtlCol="0" anchor="ctr"/>
            <a:lstStyle/>
            <a:p>
              <a:pPr algn="ctr">
                <a:lnSpc>
                  <a:spcPts val="2659"/>
                </a:lnSpc>
                <a:spcBef>
                  <a:spcPct val="0"/>
                </a:spcBef>
              </a:pPr>
              <a:endParaRPr/>
            </a:p>
          </p:txBody>
        </p:sp>
      </p:grpSp>
      <p:sp>
        <p:nvSpPr>
          <p:cNvPr id="17" name="TextBox 24">
            <a:extLst>
              <a:ext uri="{FF2B5EF4-FFF2-40B4-BE49-F238E27FC236}">
                <a16:creationId xmlns:a16="http://schemas.microsoft.com/office/drawing/2014/main" id="{91BEEF1D-D68C-4FE1-B35C-1DBDF820B1C4}"/>
              </a:ext>
            </a:extLst>
          </p:cNvPr>
          <p:cNvSpPr txBox="1"/>
          <p:nvPr/>
        </p:nvSpPr>
        <p:spPr>
          <a:xfrm>
            <a:off x="232718" y="614251"/>
            <a:ext cx="5075932" cy="863600"/>
          </a:xfrm>
          <a:prstGeom prst="rect">
            <a:avLst/>
          </a:prstGeom>
        </p:spPr>
        <p:txBody>
          <a:bodyPr wrap="square" lIns="0" tIns="0" rIns="0" bIns="0" rtlCol="0" anchor="t">
            <a:spAutoFit/>
          </a:bodyPr>
          <a:lstStyle/>
          <a:p>
            <a:pPr algn="l">
              <a:lnSpc>
                <a:spcPts val="7000"/>
              </a:lnSpc>
            </a:pPr>
            <a:r>
              <a:rPr lang="en-US" sz="4800" dirty="0">
                <a:solidFill>
                  <a:srgbClr val="FFFFFF"/>
                </a:solidFill>
                <a:latin typeface="League Spartan"/>
                <a:ea typeface="League Spartan"/>
                <a:cs typeface="League Spartan"/>
                <a:sym typeface="League Spartan"/>
              </a:rPr>
              <a:t>1. Introduction</a:t>
            </a:r>
          </a:p>
        </p:txBody>
      </p:sp>
    </p:spTree>
    <p:extLst>
      <p:ext uri="{BB962C8B-B14F-4D97-AF65-F5344CB8AC3E}">
        <p14:creationId xmlns:p14="http://schemas.microsoft.com/office/powerpoint/2010/main" val="193440624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BDED6F70-073A-4C2C-B600-B19855F99E80}"/>
              </a:ext>
            </a:extLst>
          </p:cNvPr>
          <p:cNvPicPr>
            <a:picLocks noChangeAspect="1"/>
          </p:cNvPicPr>
          <p:nvPr/>
        </p:nvPicPr>
        <p:blipFill>
          <a:blip r:embed="rId2"/>
          <a:stretch>
            <a:fillRect/>
          </a:stretch>
        </p:blipFill>
        <p:spPr>
          <a:xfrm>
            <a:off x="6781800" y="2245659"/>
            <a:ext cx="11372765" cy="6403041"/>
          </a:xfrm>
          <a:prstGeom prst="rect">
            <a:avLst/>
          </a:prstGeom>
        </p:spPr>
      </p:pic>
      <p:grpSp>
        <p:nvGrpSpPr>
          <p:cNvPr id="2" name="Group 1">
            <a:extLst>
              <a:ext uri="{FF2B5EF4-FFF2-40B4-BE49-F238E27FC236}">
                <a16:creationId xmlns:a16="http://schemas.microsoft.com/office/drawing/2014/main" id="{2B125C0F-351A-4D2A-A66B-F10EAEE4DAEE}"/>
              </a:ext>
            </a:extLst>
          </p:cNvPr>
          <p:cNvGrpSpPr/>
          <p:nvPr/>
        </p:nvGrpSpPr>
        <p:grpSpPr>
          <a:xfrm>
            <a:off x="0" y="0"/>
            <a:ext cx="18288000" cy="2060299"/>
            <a:chOff x="0" y="-38100"/>
            <a:chExt cx="5694120" cy="750693"/>
          </a:xfrm>
        </p:grpSpPr>
        <p:sp>
          <p:nvSpPr>
            <p:cNvPr id="3" name="Freeform 19">
              <a:extLst>
                <a:ext uri="{FF2B5EF4-FFF2-40B4-BE49-F238E27FC236}">
                  <a16:creationId xmlns:a16="http://schemas.microsoft.com/office/drawing/2014/main" id="{2364E356-AFA6-4C68-8D2A-3BEA5E3CFBB4}"/>
                </a:ext>
              </a:extLst>
            </p:cNvPr>
            <p:cNvSpPr/>
            <p:nvPr/>
          </p:nvSpPr>
          <p:spPr>
            <a:xfrm>
              <a:off x="0" y="90054"/>
              <a:ext cx="5694119" cy="622539"/>
            </a:xfrm>
            <a:custGeom>
              <a:avLst/>
              <a:gdLst/>
              <a:ahLst/>
              <a:cxnLst/>
              <a:rect l="l" t="t" r="r" b="b"/>
              <a:pathLst>
                <a:path w="5694119" h="622539">
                  <a:moveTo>
                    <a:pt x="0" y="0"/>
                  </a:moveTo>
                  <a:lnTo>
                    <a:pt x="5694119" y="0"/>
                  </a:lnTo>
                  <a:lnTo>
                    <a:pt x="5694119" y="622539"/>
                  </a:lnTo>
                  <a:lnTo>
                    <a:pt x="0" y="622539"/>
                  </a:lnTo>
                  <a:close/>
                </a:path>
              </a:pathLst>
            </a:custGeom>
            <a:solidFill>
              <a:srgbClr val="545454"/>
            </a:solidFill>
          </p:spPr>
        </p:sp>
        <p:sp>
          <p:nvSpPr>
            <p:cNvPr id="4" name="TextBox 3">
              <a:extLst>
                <a:ext uri="{FF2B5EF4-FFF2-40B4-BE49-F238E27FC236}">
                  <a16:creationId xmlns:a16="http://schemas.microsoft.com/office/drawing/2014/main" id="{B1A17525-2198-472F-8B1C-40FF2877F561}"/>
                </a:ext>
              </a:extLst>
            </p:cNvPr>
            <p:cNvSpPr txBox="1"/>
            <p:nvPr/>
          </p:nvSpPr>
          <p:spPr>
            <a:xfrm>
              <a:off x="0" y="-38100"/>
              <a:ext cx="5694120" cy="660639"/>
            </a:xfrm>
            <a:prstGeom prst="rect">
              <a:avLst/>
            </a:prstGeom>
          </p:spPr>
          <p:txBody>
            <a:bodyPr lIns="50800" tIns="50800" rIns="50800" bIns="50800" rtlCol="0" anchor="ctr"/>
            <a:lstStyle/>
            <a:p>
              <a:pPr algn="ctr">
                <a:lnSpc>
                  <a:spcPts val="2659"/>
                </a:lnSpc>
                <a:spcBef>
                  <a:spcPct val="0"/>
                </a:spcBef>
              </a:pPr>
              <a:endParaRPr/>
            </a:p>
          </p:txBody>
        </p:sp>
      </p:grpSp>
      <p:sp>
        <p:nvSpPr>
          <p:cNvPr id="5" name="TextBox 4">
            <a:extLst>
              <a:ext uri="{FF2B5EF4-FFF2-40B4-BE49-F238E27FC236}">
                <a16:creationId xmlns:a16="http://schemas.microsoft.com/office/drawing/2014/main" id="{07CECA21-9121-4F87-8FE0-622B94256E3E}"/>
              </a:ext>
            </a:extLst>
          </p:cNvPr>
          <p:cNvSpPr txBox="1"/>
          <p:nvPr/>
        </p:nvSpPr>
        <p:spPr>
          <a:xfrm>
            <a:off x="232718" y="731450"/>
            <a:ext cx="8530282" cy="857927"/>
          </a:xfrm>
          <a:prstGeom prst="rect">
            <a:avLst/>
          </a:prstGeom>
        </p:spPr>
        <p:txBody>
          <a:bodyPr wrap="square" lIns="0" tIns="0" rIns="0" bIns="0" rtlCol="0" anchor="t">
            <a:spAutoFit/>
          </a:bodyPr>
          <a:lstStyle/>
          <a:p>
            <a:pPr>
              <a:lnSpc>
                <a:spcPts val="7000"/>
              </a:lnSpc>
            </a:pPr>
            <a:r>
              <a:rPr lang="en-US" sz="4800" dirty="0">
                <a:solidFill>
                  <a:srgbClr val="FFFFFF"/>
                </a:solidFill>
                <a:latin typeface="League Spartan"/>
                <a:ea typeface="League Spartan"/>
                <a:cs typeface="League Spartan"/>
                <a:sym typeface="League Spartan"/>
              </a:rPr>
              <a:t>7. Data Analysis</a:t>
            </a:r>
          </a:p>
        </p:txBody>
      </p:sp>
      <p:sp>
        <p:nvSpPr>
          <p:cNvPr id="6" name="Freeform 32">
            <a:extLst>
              <a:ext uri="{FF2B5EF4-FFF2-40B4-BE49-F238E27FC236}">
                <a16:creationId xmlns:a16="http://schemas.microsoft.com/office/drawing/2014/main" id="{CD100E8C-AD67-4C58-B1DF-49018A753771}"/>
              </a:ext>
            </a:extLst>
          </p:cNvPr>
          <p:cNvSpPr/>
          <p:nvPr/>
        </p:nvSpPr>
        <p:spPr>
          <a:xfrm>
            <a:off x="-537368" y="9079989"/>
            <a:ext cx="1540171" cy="1243831"/>
          </a:xfrm>
          <a:custGeom>
            <a:avLst/>
            <a:gdLst/>
            <a:ahLst/>
            <a:cxnLst/>
            <a:rect l="l" t="t" r="r" b="b"/>
            <a:pathLst>
              <a:path w="3292689" h="2992231">
                <a:moveTo>
                  <a:pt x="0" y="0"/>
                </a:moveTo>
                <a:lnTo>
                  <a:pt x="3292689" y="0"/>
                </a:lnTo>
                <a:lnTo>
                  <a:pt x="3292689" y="2992231"/>
                </a:lnTo>
                <a:lnTo>
                  <a:pt x="0" y="299223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9" name="Rectangle: Rounded Corners 8">
            <a:extLst>
              <a:ext uri="{FF2B5EF4-FFF2-40B4-BE49-F238E27FC236}">
                <a16:creationId xmlns:a16="http://schemas.microsoft.com/office/drawing/2014/main" id="{69B0B0D9-3F35-48A0-9101-8CB91FD58B85}"/>
              </a:ext>
            </a:extLst>
          </p:cNvPr>
          <p:cNvSpPr/>
          <p:nvPr/>
        </p:nvSpPr>
        <p:spPr>
          <a:xfrm>
            <a:off x="7924800" y="3314700"/>
            <a:ext cx="2133600" cy="5031441"/>
          </a:xfrm>
          <a:prstGeom prst="roundRect">
            <a:avLst>
              <a:gd name="adj" fmla="val 8474"/>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0" name="Rectangle: Rounded Corners 9">
            <a:extLst>
              <a:ext uri="{FF2B5EF4-FFF2-40B4-BE49-F238E27FC236}">
                <a16:creationId xmlns:a16="http://schemas.microsoft.com/office/drawing/2014/main" id="{24794CF6-EB7A-4D22-BE17-84106BBEDC4B}"/>
              </a:ext>
            </a:extLst>
          </p:cNvPr>
          <p:cNvSpPr/>
          <p:nvPr/>
        </p:nvSpPr>
        <p:spPr>
          <a:xfrm>
            <a:off x="14782800" y="3314700"/>
            <a:ext cx="2286000" cy="5031441"/>
          </a:xfrm>
          <a:prstGeom prst="roundRect">
            <a:avLst>
              <a:gd name="adj" fmla="val 8474"/>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8" name="TextBox 7">
            <a:extLst>
              <a:ext uri="{FF2B5EF4-FFF2-40B4-BE49-F238E27FC236}">
                <a16:creationId xmlns:a16="http://schemas.microsoft.com/office/drawing/2014/main" id="{A63F9C19-30F4-48E0-8E3A-DC3D4FED10D8}"/>
              </a:ext>
            </a:extLst>
          </p:cNvPr>
          <p:cNvSpPr txBox="1"/>
          <p:nvPr/>
        </p:nvSpPr>
        <p:spPr>
          <a:xfrm>
            <a:off x="76200" y="2171700"/>
            <a:ext cx="6467390" cy="6080191"/>
          </a:xfrm>
          <a:prstGeom prst="rect">
            <a:avLst/>
          </a:prstGeom>
          <a:noFill/>
        </p:spPr>
        <p:txBody>
          <a:bodyPr wrap="square" rtlCol="0">
            <a:spAutoFit/>
          </a:bodyPr>
          <a:lstStyle/>
          <a:p>
            <a:pPr marL="342900" indent="-342900" algn="just">
              <a:lnSpc>
                <a:spcPct val="150000"/>
              </a:lnSpc>
              <a:spcAft>
                <a:spcPts val="1200"/>
              </a:spcAft>
              <a:buFont typeface="Arial" panose="020B0604020202020204" pitchFamily="34" charset="0"/>
              <a:buChar char="•"/>
            </a:pPr>
            <a:r>
              <a:rPr lang="en-US" sz="2200" dirty="0">
                <a:latin typeface="Blinker" panose="020B0604020202020204" charset="0"/>
              </a:rPr>
              <a:t>Phones &amp; Copiers (Technology) and Chairs and Bookcases (Furniture) are the top four best-selling categories. </a:t>
            </a:r>
          </a:p>
          <a:p>
            <a:pPr marL="342900" indent="-342900" algn="just">
              <a:lnSpc>
                <a:spcPct val="150000"/>
              </a:lnSpc>
              <a:spcAft>
                <a:spcPts val="1200"/>
              </a:spcAft>
              <a:buFont typeface="Arial" panose="020B0604020202020204" pitchFamily="34" charset="0"/>
              <a:buChar char="•"/>
            </a:pPr>
            <a:r>
              <a:rPr lang="en-US" sz="2200" dirty="0">
                <a:latin typeface="Blinker" panose="020B0604020202020204" charset="0"/>
              </a:rPr>
              <a:t>Technology maintains a stable profit margin, with Copiers achieving the highest margin. </a:t>
            </a:r>
          </a:p>
          <a:p>
            <a:pPr marL="342900" indent="-342900" algn="just">
              <a:lnSpc>
                <a:spcPct val="150000"/>
              </a:lnSpc>
              <a:spcAft>
                <a:spcPts val="1200"/>
              </a:spcAft>
              <a:buFont typeface="Arial" panose="020B0604020202020204" pitchFamily="34" charset="0"/>
              <a:buChar char="•"/>
            </a:pPr>
            <a:r>
              <a:rPr lang="en-US" sz="2200" dirty="0">
                <a:latin typeface="Blinker" panose="020B0604020202020204" charset="0"/>
              </a:rPr>
              <a:t>Furniture shows clear differentiation, as Chairs and Bookcases sustain stable profitability, while Furnishings have a negative profit margin. </a:t>
            </a:r>
          </a:p>
          <a:p>
            <a:pPr marL="342900" indent="-342900" algn="just">
              <a:lnSpc>
                <a:spcPct val="150000"/>
              </a:lnSpc>
              <a:spcAft>
                <a:spcPts val="1200"/>
              </a:spcAft>
              <a:buFont typeface="Arial" panose="020B0604020202020204" pitchFamily="34" charset="0"/>
              <a:buChar char="•"/>
            </a:pPr>
            <a:r>
              <a:rPr lang="en-US" sz="2200" dirty="0">
                <a:latin typeface="Blinker" panose="020B0604020202020204" charset="0"/>
              </a:rPr>
              <a:t>Office Supplies have lower sales volume but the highest profit margin, indicating strong potential for efficient exploitation.</a:t>
            </a:r>
            <a:endParaRPr lang="vi-VN" sz="2200" dirty="0"/>
          </a:p>
        </p:txBody>
      </p:sp>
    </p:spTree>
    <p:extLst>
      <p:ext uri="{BB962C8B-B14F-4D97-AF65-F5344CB8AC3E}">
        <p14:creationId xmlns:p14="http://schemas.microsoft.com/office/powerpoint/2010/main" val="409011642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www.projectaccelerator.co.uk/wp-content/uploads/2013/02/iStock_000007651615XSmall.jpg">
            <a:extLst>
              <a:ext uri="{FF2B5EF4-FFF2-40B4-BE49-F238E27FC236}">
                <a16:creationId xmlns:a16="http://schemas.microsoft.com/office/drawing/2014/main" id="{2ADD8E97-1271-4AAA-87ED-0B1827A6AE59}"/>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12649200" y="2761196"/>
            <a:ext cx="5527766" cy="5511835"/>
          </a:xfrm>
          <a:prstGeom prst="rect">
            <a:avLst/>
          </a:prstGeom>
          <a:noFill/>
          <a:extLst>
            <a:ext uri="{909E8E84-426E-40DD-AFC4-6F175D3DCCD1}">
              <a14:hiddenFill xmlns:a14="http://schemas.microsoft.com/office/drawing/2010/main">
                <a:solidFill>
                  <a:srgbClr val="FFFFFF"/>
                </a:solidFill>
              </a14:hiddenFill>
            </a:ext>
          </a:extLst>
        </p:spPr>
      </p:pic>
      <p:sp>
        <p:nvSpPr>
          <p:cNvPr id="10" name="Freeform 32">
            <a:extLst>
              <a:ext uri="{FF2B5EF4-FFF2-40B4-BE49-F238E27FC236}">
                <a16:creationId xmlns:a16="http://schemas.microsoft.com/office/drawing/2014/main" id="{BF69DF63-336D-4DD0-B704-A953F36FF860}"/>
              </a:ext>
            </a:extLst>
          </p:cNvPr>
          <p:cNvSpPr/>
          <p:nvPr/>
        </p:nvSpPr>
        <p:spPr>
          <a:xfrm>
            <a:off x="-537367" y="9043168"/>
            <a:ext cx="1540171" cy="1243831"/>
          </a:xfrm>
          <a:custGeom>
            <a:avLst/>
            <a:gdLst/>
            <a:ahLst/>
            <a:cxnLst/>
            <a:rect l="l" t="t" r="r" b="b"/>
            <a:pathLst>
              <a:path w="3292689" h="2992231">
                <a:moveTo>
                  <a:pt x="0" y="0"/>
                </a:moveTo>
                <a:lnTo>
                  <a:pt x="3292689" y="0"/>
                </a:lnTo>
                <a:lnTo>
                  <a:pt x="3292689" y="2992231"/>
                </a:lnTo>
                <a:lnTo>
                  <a:pt x="0" y="299223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12" name="Group 11">
            <a:extLst>
              <a:ext uri="{FF2B5EF4-FFF2-40B4-BE49-F238E27FC236}">
                <a16:creationId xmlns:a16="http://schemas.microsoft.com/office/drawing/2014/main" id="{506A1103-8304-4592-B6F6-C8713A7293F5}"/>
              </a:ext>
            </a:extLst>
          </p:cNvPr>
          <p:cNvGrpSpPr/>
          <p:nvPr/>
        </p:nvGrpSpPr>
        <p:grpSpPr>
          <a:xfrm>
            <a:off x="0" y="0"/>
            <a:ext cx="18288000" cy="2060299"/>
            <a:chOff x="0" y="-38100"/>
            <a:chExt cx="5694120" cy="750693"/>
          </a:xfrm>
        </p:grpSpPr>
        <p:sp>
          <p:nvSpPr>
            <p:cNvPr id="13" name="Freeform 19">
              <a:extLst>
                <a:ext uri="{FF2B5EF4-FFF2-40B4-BE49-F238E27FC236}">
                  <a16:creationId xmlns:a16="http://schemas.microsoft.com/office/drawing/2014/main" id="{4D1A0765-A235-4F90-A4F1-0A788B65B39B}"/>
                </a:ext>
              </a:extLst>
            </p:cNvPr>
            <p:cNvSpPr/>
            <p:nvPr/>
          </p:nvSpPr>
          <p:spPr>
            <a:xfrm>
              <a:off x="0" y="90054"/>
              <a:ext cx="5694119" cy="622539"/>
            </a:xfrm>
            <a:custGeom>
              <a:avLst/>
              <a:gdLst/>
              <a:ahLst/>
              <a:cxnLst/>
              <a:rect l="l" t="t" r="r" b="b"/>
              <a:pathLst>
                <a:path w="5694119" h="622539">
                  <a:moveTo>
                    <a:pt x="0" y="0"/>
                  </a:moveTo>
                  <a:lnTo>
                    <a:pt x="5694119" y="0"/>
                  </a:lnTo>
                  <a:lnTo>
                    <a:pt x="5694119" y="622539"/>
                  </a:lnTo>
                  <a:lnTo>
                    <a:pt x="0" y="622539"/>
                  </a:lnTo>
                  <a:close/>
                </a:path>
              </a:pathLst>
            </a:custGeom>
            <a:solidFill>
              <a:srgbClr val="545454"/>
            </a:solidFill>
          </p:spPr>
        </p:sp>
        <p:sp>
          <p:nvSpPr>
            <p:cNvPr id="14" name="TextBox 13">
              <a:extLst>
                <a:ext uri="{FF2B5EF4-FFF2-40B4-BE49-F238E27FC236}">
                  <a16:creationId xmlns:a16="http://schemas.microsoft.com/office/drawing/2014/main" id="{19242149-4F06-4AC0-B649-302F0DC991D4}"/>
                </a:ext>
              </a:extLst>
            </p:cNvPr>
            <p:cNvSpPr txBox="1"/>
            <p:nvPr/>
          </p:nvSpPr>
          <p:spPr>
            <a:xfrm>
              <a:off x="0" y="-38100"/>
              <a:ext cx="5694120" cy="660639"/>
            </a:xfrm>
            <a:prstGeom prst="rect">
              <a:avLst/>
            </a:prstGeom>
          </p:spPr>
          <p:txBody>
            <a:bodyPr lIns="50800" tIns="50800" rIns="50800" bIns="50800" rtlCol="0" anchor="ctr"/>
            <a:lstStyle/>
            <a:p>
              <a:pPr algn="ctr">
                <a:lnSpc>
                  <a:spcPts val="2659"/>
                </a:lnSpc>
                <a:spcBef>
                  <a:spcPct val="0"/>
                </a:spcBef>
              </a:pPr>
              <a:endParaRPr/>
            </a:p>
          </p:txBody>
        </p:sp>
      </p:grpSp>
      <p:sp>
        <p:nvSpPr>
          <p:cNvPr id="15" name="TextBox 14">
            <a:extLst>
              <a:ext uri="{FF2B5EF4-FFF2-40B4-BE49-F238E27FC236}">
                <a16:creationId xmlns:a16="http://schemas.microsoft.com/office/drawing/2014/main" id="{80A0FFB6-2B29-4460-838D-24FB36E174AA}"/>
              </a:ext>
            </a:extLst>
          </p:cNvPr>
          <p:cNvSpPr txBox="1"/>
          <p:nvPr/>
        </p:nvSpPr>
        <p:spPr>
          <a:xfrm>
            <a:off x="232718" y="731450"/>
            <a:ext cx="8530282" cy="857927"/>
          </a:xfrm>
          <a:prstGeom prst="rect">
            <a:avLst/>
          </a:prstGeom>
        </p:spPr>
        <p:txBody>
          <a:bodyPr wrap="square" lIns="0" tIns="0" rIns="0" bIns="0" rtlCol="0" anchor="t">
            <a:spAutoFit/>
          </a:bodyPr>
          <a:lstStyle/>
          <a:p>
            <a:pPr>
              <a:lnSpc>
                <a:spcPts val="7000"/>
              </a:lnSpc>
            </a:pPr>
            <a:r>
              <a:rPr lang="en-US" sz="4800" dirty="0">
                <a:solidFill>
                  <a:srgbClr val="FFFFFF"/>
                </a:solidFill>
                <a:latin typeface="League Spartan"/>
                <a:ea typeface="League Spartan"/>
                <a:cs typeface="League Spartan"/>
                <a:sym typeface="League Spartan"/>
              </a:rPr>
              <a:t>7. Data Analysis</a:t>
            </a:r>
          </a:p>
        </p:txBody>
      </p:sp>
      <p:sp>
        <p:nvSpPr>
          <p:cNvPr id="9" name="TextBox 8">
            <a:extLst>
              <a:ext uri="{FF2B5EF4-FFF2-40B4-BE49-F238E27FC236}">
                <a16:creationId xmlns:a16="http://schemas.microsoft.com/office/drawing/2014/main" id="{70C967C4-A1CF-47A8-BC5A-0F2809E2855B}"/>
              </a:ext>
            </a:extLst>
          </p:cNvPr>
          <p:cNvSpPr txBox="1"/>
          <p:nvPr/>
        </p:nvSpPr>
        <p:spPr>
          <a:xfrm>
            <a:off x="533400" y="4809228"/>
            <a:ext cx="14478000" cy="677108"/>
          </a:xfrm>
          <a:prstGeom prst="rect">
            <a:avLst/>
          </a:prstGeom>
          <a:noFill/>
        </p:spPr>
        <p:txBody>
          <a:bodyPr wrap="square" rtlCol="0">
            <a:spAutoFit/>
          </a:bodyPr>
          <a:lstStyle>
            <a:defPPr>
              <a:defRPr lang="en-US"/>
            </a:defPPr>
            <a:lvl2pPr marL="742950" lvl="1" indent="-285750" algn="just">
              <a:lnSpc>
                <a:spcPct val="150000"/>
              </a:lnSpc>
              <a:spcAft>
                <a:spcPts val="600"/>
              </a:spcAft>
              <a:buFont typeface="Arial" panose="020B0604020202020204" pitchFamily="34" charset="0"/>
              <a:buChar char="•"/>
              <a:defRPr sz="2000">
                <a:latin typeface="Blinker" panose="020B0604020202020204" charset="0"/>
              </a:defRPr>
            </a:lvl2pPr>
          </a:lstStyle>
          <a:p>
            <a:pPr>
              <a:spcAft>
                <a:spcPts val="1200"/>
              </a:spcAft>
            </a:pPr>
            <a:r>
              <a:rPr lang="en-US" sz="3800" b="1" dirty="0">
                <a:latin typeface="Blinker" panose="020B0604020202020204" charset="0"/>
              </a:rPr>
              <a:t>What factors are affecting the profitability of each Category?</a:t>
            </a:r>
          </a:p>
        </p:txBody>
      </p:sp>
      <p:sp>
        <p:nvSpPr>
          <p:cNvPr id="11" name="TextBox 10">
            <a:extLst>
              <a:ext uri="{FF2B5EF4-FFF2-40B4-BE49-F238E27FC236}">
                <a16:creationId xmlns:a16="http://schemas.microsoft.com/office/drawing/2014/main" id="{525D7351-2174-4143-AC30-32D96A0D7F6F}"/>
              </a:ext>
            </a:extLst>
          </p:cNvPr>
          <p:cNvSpPr txBox="1"/>
          <p:nvPr/>
        </p:nvSpPr>
        <p:spPr>
          <a:xfrm>
            <a:off x="533400" y="3631113"/>
            <a:ext cx="10820400" cy="1015663"/>
          </a:xfrm>
          <a:prstGeom prst="rect">
            <a:avLst/>
          </a:prstGeom>
          <a:noFill/>
        </p:spPr>
        <p:txBody>
          <a:bodyPr wrap="square" rtlCol="0">
            <a:spAutoFit/>
          </a:bodyPr>
          <a:lstStyle/>
          <a:p>
            <a:pPr>
              <a:spcAft>
                <a:spcPts val="1200"/>
              </a:spcAft>
            </a:pPr>
            <a:r>
              <a:rPr lang="en-US" sz="5800" b="1" dirty="0">
                <a:solidFill>
                  <a:srgbClr val="12759A"/>
                </a:solidFill>
                <a:latin typeface="League Spartan" panose="020B0604020202020204" charset="0"/>
              </a:rPr>
              <a:t>Business Question:</a:t>
            </a:r>
          </a:p>
        </p:txBody>
      </p:sp>
    </p:spTree>
    <p:extLst>
      <p:ext uri="{BB962C8B-B14F-4D97-AF65-F5344CB8AC3E}">
        <p14:creationId xmlns:p14="http://schemas.microsoft.com/office/powerpoint/2010/main" val="384783078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4F2DA8D9-FD2D-41B1-A572-A3F5581B3F0E}"/>
              </a:ext>
            </a:extLst>
          </p:cNvPr>
          <p:cNvGrpSpPr/>
          <p:nvPr/>
        </p:nvGrpSpPr>
        <p:grpSpPr>
          <a:xfrm>
            <a:off x="0" y="0"/>
            <a:ext cx="18288000" cy="2060299"/>
            <a:chOff x="0" y="-38100"/>
            <a:chExt cx="5694120" cy="750693"/>
          </a:xfrm>
        </p:grpSpPr>
        <p:sp>
          <p:nvSpPr>
            <p:cNvPr id="3" name="Freeform 19">
              <a:extLst>
                <a:ext uri="{FF2B5EF4-FFF2-40B4-BE49-F238E27FC236}">
                  <a16:creationId xmlns:a16="http://schemas.microsoft.com/office/drawing/2014/main" id="{A5BC060A-D20E-4116-B84F-B243009FE7BA}"/>
                </a:ext>
              </a:extLst>
            </p:cNvPr>
            <p:cNvSpPr/>
            <p:nvPr/>
          </p:nvSpPr>
          <p:spPr>
            <a:xfrm>
              <a:off x="0" y="90054"/>
              <a:ext cx="5694119" cy="622539"/>
            </a:xfrm>
            <a:custGeom>
              <a:avLst/>
              <a:gdLst/>
              <a:ahLst/>
              <a:cxnLst/>
              <a:rect l="l" t="t" r="r" b="b"/>
              <a:pathLst>
                <a:path w="5694119" h="622539">
                  <a:moveTo>
                    <a:pt x="0" y="0"/>
                  </a:moveTo>
                  <a:lnTo>
                    <a:pt x="5694119" y="0"/>
                  </a:lnTo>
                  <a:lnTo>
                    <a:pt x="5694119" y="622539"/>
                  </a:lnTo>
                  <a:lnTo>
                    <a:pt x="0" y="622539"/>
                  </a:lnTo>
                  <a:close/>
                </a:path>
              </a:pathLst>
            </a:custGeom>
            <a:solidFill>
              <a:srgbClr val="545454"/>
            </a:solidFill>
          </p:spPr>
        </p:sp>
        <p:sp>
          <p:nvSpPr>
            <p:cNvPr id="4" name="TextBox 3">
              <a:extLst>
                <a:ext uri="{FF2B5EF4-FFF2-40B4-BE49-F238E27FC236}">
                  <a16:creationId xmlns:a16="http://schemas.microsoft.com/office/drawing/2014/main" id="{CD775F57-DCF4-457B-BD35-3AD00D7A0AB4}"/>
                </a:ext>
              </a:extLst>
            </p:cNvPr>
            <p:cNvSpPr txBox="1"/>
            <p:nvPr/>
          </p:nvSpPr>
          <p:spPr>
            <a:xfrm>
              <a:off x="0" y="-38100"/>
              <a:ext cx="5694120" cy="660639"/>
            </a:xfrm>
            <a:prstGeom prst="rect">
              <a:avLst/>
            </a:prstGeom>
          </p:spPr>
          <p:txBody>
            <a:bodyPr lIns="50800" tIns="50800" rIns="50800" bIns="50800" rtlCol="0" anchor="ctr"/>
            <a:lstStyle/>
            <a:p>
              <a:pPr algn="ctr">
                <a:lnSpc>
                  <a:spcPts val="2659"/>
                </a:lnSpc>
                <a:spcBef>
                  <a:spcPct val="0"/>
                </a:spcBef>
              </a:pPr>
              <a:endParaRPr/>
            </a:p>
          </p:txBody>
        </p:sp>
      </p:grpSp>
      <p:sp>
        <p:nvSpPr>
          <p:cNvPr id="5" name="TextBox 4">
            <a:extLst>
              <a:ext uri="{FF2B5EF4-FFF2-40B4-BE49-F238E27FC236}">
                <a16:creationId xmlns:a16="http://schemas.microsoft.com/office/drawing/2014/main" id="{7D41EC18-1B65-4C66-B98B-68B216B5D6B9}"/>
              </a:ext>
            </a:extLst>
          </p:cNvPr>
          <p:cNvSpPr txBox="1"/>
          <p:nvPr/>
        </p:nvSpPr>
        <p:spPr>
          <a:xfrm>
            <a:off x="232718" y="731450"/>
            <a:ext cx="8530282" cy="857927"/>
          </a:xfrm>
          <a:prstGeom prst="rect">
            <a:avLst/>
          </a:prstGeom>
        </p:spPr>
        <p:txBody>
          <a:bodyPr wrap="square" lIns="0" tIns="0" rIns="0" bIns="0" rtlCol="0" anchor="t">
            <a:spAutoFit/>
          </a:bodyPr>
          <a:lstStyle/>
          <a:p>
            <a:pPr>
              <a:lnSpc>
                <a:spcPts val="7000"/>
              </a:lnSpc>
            </a:pPr>
            <a:r>
              <a:rPr lang="en-US" sz="4800" dirty="0">
                <a:solidFill>
                  <a:srgbClr val="FFFFFF"/>
                </a:solidFill>
                <a:latin typeface="League Spartan"/>
                <a:ea typeface="League Spartan"/>
                <a:cs typeface="League Spartan"/>
                <a:sym typeface="League Spartan"/>
              </a:rPr>
              <a:t>7. Data Analysis</a:t>
            </a:r>
          </a:p>
        </p:txBody>
      </p:sp>
      <p:sp>
        <p:nvSpPr>
          <p:cNvPr id="6" name="Freeform 32">
            <a:extLst>
              <a:ext uri="{FF2B5EF4-FFF2-40B4-BE49-F238E27FC236}">
                <a16:creationId xmlns:a16="http://schemas.microsoft.com/office/drawing/2014/main" id="{B55F9E7E-1330-4BAC-BA71-6E800950789E}"/>
              </a:ext>
            </a:extLst>
          </p:cNvPr>
          <p:cNvSpPr/>
          <p:nvPr/>
        </p:nvSpPr>
        <p:spPr>
          <a:xfrm>
            <a:off x="-537368" y="9079989"/>
            <a:ext cx="1540171" cy="1243831"/>
          </a:xfrm>
          <a:custGeom>
            <a:avLst/>
            <a:gdLst/>
            <a:ahLst/>
            <a:cxnLst/>
            <a:rect l="l" t="t" r="r" b="b"/>
            <a:pathLst>
              <a:path w="3292689" h="2992231">
                <a:moveTo>
                  <a:pt x="0" y="0"/>
                </a:moveTo>
                <a:lnTo>
                  <a:pt x="3292689" y="0"/>
                </a:lnTo>
                <a:lnTo>
                  <a:pt x="3292689" y="2992231"/>
                </a:lnTo>
                <a:lnTo>
                  <a:pt x="0" y="299223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pic>
        <p:nvPicPr>
          <p:cNvPr id="8" name="Picture 7">
            <a:extLst>
              <a:ext uri="{FF2B5EF4-FFF2-40B4-BE49-F238E27FC236}">
                <a16:creationId xmlns:a16="http://schemas.microsoft.com/office/drawing/2014/main" id="{9E624142-CAD9-407F-ADEA-CFEF884CBB14}"/>
              </a:ext>
            </a:extLst>
          </p:cNvPr>
          <p:cNvPicPr>
            <a:picLocks noChangeAspect="1"/>
          </p:cNvPicPr>
          <p:nvPr/>
        </p:nvPicPr>
        <p:blipFill>
          <a:blip r:embed="rId4"/>
          <a:stretch>
            <a:fillRect/>
          </a:stretch>
        </p:blipFill>
        <p:spPr>
          <a:xfrm>
            <a:off x="406081" y="2820369"/>
            <a:ext cx="10873005" cy="6012463"/>
          </a:xfrm>
          <a:prstGeom prst="rect">
            <a:avLst/>
          </a:prstGeom>
        </p:spPr>
      </p:pic>
      <p:sp>
        <p:nvSpPr>
          <p:cNvPr id="11" name="TextBox 10">
            <a:extLst>
              <a:ext uri="{FF2B5EF4-FFF2-40B4-BE49-F238E27FC236}">
                <a16:creationId xmlns:a16="http://schemas.microsoft.com/office/drawing/2014/main" id="{2F10A627-F158-43AC-87DA-641C1CAD56F9}"/>
              </a:ext>
            </a:extLst>
          </p:cNvPr>
          <p:cNvSpPr txBox="1"/>
          <p:nvPr/>
        </p:nvSpPr>
        <p:spPr>
          <a:xfrm>
            <a:off x="5871518" y="2117169"/>
            <a:ext cx="6320482" cy="646331"/>
          </a:xfrm>
          <a:prstGeom prst="rect">
            <a:avLst/>
          </a:prstGeom>
          <a:noFill/>
        </p:spPr>
        <p:txBody>
          <a:bodyPr wrap="square" rtlCol="0">
            <a:spAutoFit/>
          </a:bodyPr>
          <a:lstStyle>
            <a:defPPr>
              <a:defRPr lang="en-US"/>
            </a:defPPr>
            <a:lvl1pPr>
              <a:defRPr sz="3600">
                <a:solidFill>
                  <a:srgbClr val="12759A"/>
                </a:solidFill>
                <a:latin typeface="League Spartan" panose="020B0604020202020204" charset="0"/>
              </a:defRPr>
            </a:lvl1pPr>
          </a:lstStyle>
          <a:p>
            <a:pPr algn="ctr"/>
            <a:r>
              <a:rPr lang="en-US" dirty="0">
                <a:solidFill>
                  <a:srgbClr val="F4B37B"/>
                </a:solidFill>
              </a:rPr>
              <a:t>Technology</a:t>
            </a:r>
            <a:endParaRPr lang="vi-VN" dirty="0">
              <a:solidFill>
                <a:srgbClr val="F4B37B"/>
              </a:solidFill>
            </a:endParaRPr>
          </a:p>
        </p:txBody>
      </p:sp>
      <p:sp>
        <p:nvSpPr>
          <p:cNvPr id="13" name="Rectangle: Rounded Corners 12">
            <a:extLst>
              <a:ext uri="{FF2B5EF4-FFF2-40B4-BE49-F238E27FC236}">
                <a16:creationId xmlns:a16="http://schemas.microsoft.com/office/drawing/2014/main" id="{19033E8B-CA85-45D6-B5C9-33F9BF89992F}"/>
              </a:ext>
            </a:extLst>
          </p:cNvPr>
          <p:cNvSpPr/>
          <p:nvPr/>
        </p:nvSpPr>
        <p:spPr>
          <a:xfrm>
            <a:off x="7924799" y="4076700"/>
            <a:ext cx="1752601" cy="4219575"/>
          </a:xfrm>
          <a:prstGeom prst="roundRect">
            <a:avLst>
              <a:gd name="adj" fmla="val 8474"/>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4" name="Rectangle: Rounded Corners 13">
            <a:extLst>
              <a:ext uri="{FF2B5EF4-FFF2-40B4-BE49-F238E27FC236}">
                <a16:creationId xmlns:a16="http://schemas.microsoft.com/office/drawing/2014/main" id="{A84106D6-64EE-48CE-A172-C8316F69B8B1}"/>
              </a:ext>
            </a:extLst>
          </p:cNvPr>
          <p:cNvSpPr/>
          <p:nvPr/>
        </p:nvSpPr>
        <p:spPr>
          <a:xfrm>
            <a:off x="2667000" y="4076700"/>
            <a:ext cx="609600" cy="381000"/>
          </a:xfrm>
          <a:prstGeom prst="roundRect">
            <a:avLst>
              <a:gd name="adj" fmla="val 8474"/>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9" name="TextBox 8">
            <a:extLst>
              <a:ext uri="{FF2B5EF4-FFF2-40B4-BE49-F238E27FC236}">
                <a16:creationId xmlns:a16="http://schemas.microsoft.com/office/drawing/2014/main" id="{626BB885-96BE-4673-87F4-BD9F07E65B7B}"/>
              </a:ext>
            </a:extLst>
          </p:cNvPr>
          <p:cNvSpPr txBox="1"/>
          <p:nvPr/>
        </p:nvSpPr>
        <p:spPr>
          <a:xfrm>
            <a:off x="11279086" y="2705100"/>
            <a:ext cx="6856514" cy="6313780"/>
          </a:xfrm>
          <a:prstGeom prst="rect">
            <a:avLst/>
          </a:prstGeom>
          <a:noFill/>
        </p:spPr>
        <p:txBody>
          <a:bodyPr wrap="square" rtlCol="0">
            <a:spAutoFit/>
          </a:bodyPr>
          <a:lstStyle/>
          <a:p>
            <a:pPr marL="285750" indent="-285750" algn="just">
              <a:lnSpc>
                <a:spcPct val="150000"/>
              </a:lnSpc>
              <a:spcAft>
                <a:spcPts val="1200"/>
              </a:spcAft>
              <a:buFont typeface="Arial" panose="020B0604020202020204" pitchFamily="34" charset="0"/>
              <a:buChar char="•"/>
            </a:pPr>
            <a:r>
              <a:rPr lang="en-US" sz="2100" b="1" dirty="0">
                <a:latin typeface="Blinker" panose="020B0604020202020204" charset="0"/>
              </a:rPr>
              <a:t>Phones have the highest sales in the Technology category</a:t>
            </a:r>
            <a:r>
              <a:rPr lang="en-US" sz="2100" dirty="0">
                <a:latin typeface="Blinker" panose="020B0604020202020204" charset="0"/>
              </a:rPr>
              <a:t>, making a significant contribution to total revenue. However, </a:t>
            </a:r>
            <a:r>
              <a:rPr lang="en-US" sz="2100" b="1" dirty="0">
                <a:latin typeface="Blinker" panose="020B0604020202020204" charset="0"/>
              </a:rPr>
              <a:t>the profit margin is only 12.70%, an average level</a:t>
            </a:r>
            <a:r>
              <a:rPr lang="en-US" sz="2100" dirty="0">
                <a:latin typeface="Blinker" panose="020B0604020202020204" charset="0"/>
              </a:rPr>
              <a:t>, indicating potential for improving business efficiency. </a:t>
            </a:r>
          </a:p>
          <a:p>
            <a:pPr marL="285750" indent="-285750" algn="just">
              <a:lnSpc>
                <a:spcPct val="150000"/>
              </a:lnSpc>
              <a:spcAft>
                <a:spcPts val="1200"/>
              </a:spcAft>
              <a:buFont typeface="Arial" panose="020B0604020202020204" pitchFamily="34" charset="0"/>
              <a:buChar char="•"/>
            </a:pPr>
            <a:r>
              <a:rPr lang="en-US" sz="2100" dirty="0">
                <a:latin typeface="Blinker" panose="020B0604020202020204" charset="0"/>
              </a:rPr>
              <a:t>Copiers have a high profit margin (17.13%) despite lower sales than Phones, demonstrating strong profitability. </a:t>
            </a:r>
          </a:p>
          <a:p>
            <a:pPr marL="285750" indent="-285750" algn="just">
              <a:lnSpc>
                <a:spcPct val="150000"/>
              </a:lnSpc>
              <a:spcAft>
                <a:spcPts val="1200"/>
              </a:spcAft>
              <a:buFont typeface="Arial" panose="020B0604020202020204" pitchFamily="34" charset="0"/>
              <a:buChar char="•"/>
            </a:pPr>
            <a:r>
              <a:rPr lang="en-US" sz="2100" b="1" dirty="0">
                <a:latin typeface="Blinker" panose="020B0604020202020204" charset="0"/>
              </a:rPr>
              <a:t>Accessories have the lowest sales</a:t>
            </a:r>
            <a:r>
              <a:rPr lang="en-US" sz="2100" dirty="0">
                <a:latin typeface="Blinker" panose="020B0604020202020204" charset="0"/>
              </a:rPr>
              <a:t> but achieve </a:t>
            </a:r>
            <a:r>
              <a:rPr lang="en-US" sz="2100" b="1" dirty="0">
                <a:latin typeface="Blinker" panose="020B0604020202020204" charset="0"/>
              </a:rPr>
              <a:t>the highest profit margin (17.30%)</a:t>
            </a:r>
            <a:r>
              <a:rPr lang="en-US" sz="2100" dirty="0">
                <a:latin typeface="Blinker" panose="020B0604020202020204" charset="0"/>
              </a:rPr>
              <a:t>, showing high profitability despite not being a core product. </a:t>
            </a:r>
          </a:p>
          <a:p>
            <a:pPr marL="285750" indent="-285750" algn="just">
              <a:lnSpc>
                <a:spcPct val="150000"/>
              </a:lnSpc>
              <a:spcAft>
                <a:spcPts val="1200"/>
              </a:spcAft>
              <a:buFont typeface="Arial" panose="020B0604020202020204" pitchFamily="34" charset="0"/>
              <a:buChar char="•"/>
            </a:pPr>
            <a:r>
              <a:rPr lang="en-US" sz="2100" dirty="0">
                <a:latin typeface="Blinker" panose="020B0604020202020204" charset="0"/>
              </a:rPr>
              <a:t>Overall trend: The Technology category is performing well, with </a:t>
            </a:r>
            <a:r>
              <a:rPr lang="en-US" sz="2100" b="1" dirty="0">
                <a:latin typeface="Blinker" panose="020B0604020202020204" charset="0"/>
              </a:rPr>
              <a:t>three out of four products exceeding a 10% profit margin</a:t>
            </a:r>
            <a:r>
              <a:rPr lang="en-US" sz="2100" dirty="0">
                <a:latin typeface="Blinker" panose="020B0604020202020204" charset="0"/>
              </a:rPr>
              <a:t>.</a:t>
            </a:r>
            <a:endParaRPr lang="vi-VN" sz="2100" dirty="0"/>
          </a:p>
        </p:txBody>
      </p:sp>
    </p:spTree>
    <p:extLst>
      <p:ext uri="{BB962C8B-B14F-4D97-AF65-F5344CB8AC3E}">
        <p14:creationId xmlns:p14="http://schemas.microsoft.com/office/powerpoint/2010/main" val="337960157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E4D8943A-624C-495C-A526-AF26A670CB0A}"/>
              </a:ext>
            </a:extLst>
          </p:cNvPr>
          <p:cNvPicPr>
            <a:picLocks noChangeAspect="1"/>
          </p:cNvPicPr>
          <p:nvPr/>
        </p:nvPicPr>
        <p:blipFill>
          <a:blip r:embed="rId2"/>
          <a:stretch>
            <a:fillRect/>
          </a:stretch>
        </p:blipFill>
        <p:spPr>
          <a:xfrm>
            <a:off x="9359900" y="2776199"/>
            <a:ext cx="8055864" cy="4353570"/>
          </a:xfrm>
          <a:prstGeom prst="rect">
            <a:avLst/>
          </a:prstGeom>
        </p:spPr>
      </p:pic>
      <p:grpSp>
        <p:nvGrpSpPr>
          <p:cNvPr id="2" name="Group 1">
            <a:extLst>
              <a:ext uri="{FF2B5EF4-FFF2-40B4-BE49-F238E27FC236}">
                <a16:creationId xmlns:a16="http://schemas.microsoft.com/office/drawing/2014/main" id="{14959C10-BBDE-44FB-BF9D-60DED7D82F94}"/>
              </a:ext>
            </a:extLst>
          </p:cNvPr>
          <p:cNvGrpSpPr/>
          <p:nvPr/>
        </p:nvGrpSpPr>
        <p:grpSpPr>
          <a:xfrm>
            <a:off x="0" y="0"/>
            <a:ext cx="18288000" cy="2060299"/>
            <a:chOff x="0" y="-38100"/>
            <a:chExt cx="5694120" cy="750693"/>
          </a:xfrm>
        </p:grpSpPr>
        <p:sp>
          <p:nvSpPr>
            <p:cNvPr id="3" name="Freeform 19">
              <a:extLst>
                <a:ext uri="{FF2B5EF4-FFF2-40B4-BE49-F238E27FC236}">
                  <a16:creationId xmlns:a16="http://schemas.microsoft.com/office/drawing/2014/main" id="{D1D9C157-09C8-46E0-ABB7-1360FA68D453}"/>
                </a:ext>
              </a:extLst>
            </p:cNvPr>
            <p:cNvSpPr/>
            <p:nvPr/>
          </p:nvSpPr>
          <p:spPr>
            <a:xfrm>
              <a:off x="0" y="90054"/>
              <a:ext cx="5694119" cy="622539"/>
            </a:xfrm>
            <a:custGeom>
              <a:avLst/>
              <a:gdLst/>
              <a:ahLst/>
              <a:cxnLst/>
              <a:rect l="l" t="t" r="r" b="b"/>
              <a:pathLst>
                <a:path w="5694119" h="622539">
                  <a:moveTo>
                    <a:pt x="0" y="0"/>
                  </a:moveTo>
                  <a:lnTo>
                    <a:pt x="5694119" y="0"/>
                  </a:lnTo>
                  <a:lnTo>
                    <a:pt x="5694119" y="622539"/>
                  </a:lnTo>
                  <a:lnTo>
                    <a:pt x="0" y="622539"/>
                  </a:lnTo>
                  <a:close/>
                </a:path>
              </a:pathLst>
            </a:custGeom>
            <a:solidFill>
              <a:srgbClr val="545454"/>
            </a:solidFill>
          </p:spPr>
        </p:sp>
        <p:sp>
          <p:nvSpPr>
            <p:cNvPr id="4" name="TextBox 3">
              <a:extLst>
                <a:ext uri="{FF2B5EF4-FFF2-40B4-BE49-F238E27FC236}">
                  <a16:creationId xmlns:a16="http://schemas.microsoft.com/office/drawing/2014/main" id="{615DBB42-8A55-4460-BE43-91EA75DF4CFE}"/>
                </a:ext>
              </a:extLst>
            </p:cNvPr>
            <p:cNvSpPr txBox="1"/>
            <p:nvPr/>
          </p:nvSpPr>
          <p:spPr>
            <a:xfrm>
              <a:off x="0" y="-38100"/>
              <a:ext cx="5694120" cy="660639"/>
            </a:xfrm>
            <a:prstGeom prst="rect">
              <a:avLst/>
            </a:prstGeom>
          </p:spPr>
          <p:txBody>
            <a:bodyPr lIns="50800" tIns="50800" rIns="50800" bIns="50800" rtlCol="0" anchor="ctr"/>
            <a:lstStyle/>
            <a:p>
              <a:pPr algn="ctr">
                <a:lnSpc>
                  <a:spcPts val="2659"/>
                </a:lnSpc>
                <a:spcBef>
                  <a:spcPct val="0"/>
                </a:spcBef>
              </a:pPr>
              <a:endParaRPr/>
            </a:p>
          </p:txBody>
        </p:sp>
      </p:grpSp>
      <p:sp>
        <p:nvSpPr>
          <p:cNvPr id="5" name="TextBox 4">
            <a:extLst>
              <a:ext uri="{FF2B5EF4-FFF2-40B4-BE49-F238E27FC236}">
                <a16:creationId xmlns:a16="http://schemas.microsoft.com/office/drawing/2014/main" id="{332D8981-2AFB-4371-A62D-1D0D8DC3D8E6}"/>
              </a:ext>
            </a:extLst>
          </p:cNvPr>
          <p:cNvSpPr txBox="1"/>
          <p:nvPr/>
        </p:nvSpPr>
        <p:spPr>
          <a:xfrm>
            <a:off x="232718" y="731450"/>
            <a:ext cx="8530282" cy="857927"/>
          </a:xfrm>
          <a:prstGeom prst="rect">
            <a:avLst/>
          </a:prstGeom>
        </p:spPr>
        <p:txBody>
          <a:bodyPr wrap="square" lIns="0" tIns="0" rIns="0" bIns="0" rtlCol="0" anchor="t">
            <a:spAutoFit/>
          </a:bodyPr>
          <a:lstStyle/>
          <a:p>
            <a:pPr>
              <a:lnSpc>
                <a:spcPts val="7000"/>
              </a:lnSpc>
            </a:pPr>
            <a:r>
              <a:rPr lang="en-US" sz="4800" dirty="0">
                <a:solidFill>
                  <a:srgbClr val="FFFFFF"/>
                </a:solidFill>
                <a:latin typeface="League Spartan"/>
                <a:ea typeface="League Spartan"/>
                <a:cs typeface="League Spartan"/>
                <a:sym typeface="League Spartan"/>
              </a:rPr>
              <a:t>7. Data Analysis</a:t>
            </a:r>
          </a:p>
        </p:txBody>
      </p:sp>
      <p:sp>
        <p:nvSpPr>
          <p:cNvPr id="6" name="Freeform 32">
            <a:extLst>
              <a:ext uri="{FF2B5EF4-FFF2-40B4-BE49-F238E27FC236}">
                <a16:creationId xmlns:a16="http://schemas.microsoft.com/office/drawing/2014/main" id="{309F4C06-EDE8-4F02-B24A-2E34DBAF32CE}"/>
              </a:ext>
            </a:extLst>
          </p:cNvPr>
          <p:cNvSpPr/>
          <p:nvPr/>
        </p:nvSpPr>
        <p:spPr>
          <a:xfrm>
            <a:off x="-537368" y="9079989"/>
            <a:ext cx="1540171" cy="1243831"/>
          </a:xfrm>
          <a:custGeom>
            <a:avLst/>
            <a:gdLst/>
            <a:ahLst/>
            <a:cxnLst/>
            <a:rect l="l" t="t" r="r" b="b"/>
            <a:pathLst>
              <a:path w="3292689" h="2992231">
                <a:moveTo>
                  <a:pt x="0" y="0"/>
                </a:moveTo>
                <a:lnTo>
                  <a:pt x="3292689" y="0"/>
                </a:lnTo>
                <a:lnTo>
                  <a:pt x="3292689" y="2992231"/>
                </a:lnTo>
                <a:lnTo>
                  <a:pt x="0" y="299223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pic>
        <p:nvPicPr>
          <p:cNvPr id="7" name="Picture 6">
            <a:extLst>
              <a:ext uri="{FF2B5EF4-FFF2-40B4-BE49-F238E27FC236}">
                <a16:creationId xmlns:a16="http://schemas.microsoft.com/office/drawing/2014/main" id="{AD85964E-65B2-4952-A715-358BAC454034}"/>
              </a:ext>
            </a:extLst>
          </p:cNvPr>
          <p:cNvPicPr>
            <a:picLocks noChangeAspect="1"/>
          </p:cNvPicPr>
          <p:nvPr/>
        </p:nvPicPr>
        <p:blipFill>
          <a:blip r:embed="rId5"/>
          <a:stretch>
            <a:fillRect/>
          </a:stretch>
        </p:blipFill>
        <p:spPr>
          <a:xfrm>
            <a:off x="914400" y="2801599"/>
            <a:ext cx="8053404" cy="4373029"/>
          </a:xfrm>
          <a:prstGeom prst="rect">
            <a:avLst/>
          </a:prstGeom>
        </p:spPr>
      </p:pic>
      <p:sp>
        <p:nvSpPr>
          <p:cNvPr id="9" name="TextBox 8">
            <a:extLst>
              <a:ext uri="{FF2B5EF4-FFF2-40B4-BE49-F238E27FC236}">
                <a16:creationId xmlns:a16="http://schemas.microsoft.com/office/drawing/2014/main" id="{69FECD50-8EA6-42CB-8E64-9F54010CECDE}"/>
              </a:ext>
            </a:extLst>
          </p:cNvPr>
          <p:cNvSpPr txBox="1"/>
          <p:nvPr/>
        </p:nvSpPr>
        <p:spPr>
          <a:xfrm>
            <a:off x="5871518" y="2117169"/>
            <a:ext cx="6320482" cy="646331"/>
          </a:xfrm>
          <a:prstGeom prst="rect">
            <a:avLst/>
          </a:prstGeom>
          <a:noFill/>
        </p:spPr>
        <p:txBody>
          <a:bodyPr wrap="square" rtlCol="0">
            <a:spAutoFit/>
          </a:bodyPr>
          <a:lstStyle>
            <a:defPPr>
              <a:defRPr lang="en-US"/>
            </a:defPPr>
            <a:lvl1pPr>
              <a:defRPr sz="3600">
                <a:solidFill>
                  <a:srgbClr val="12759A"/>
                </a:solidFill>
                <a:latin typeface="League Spartan" panose="020B0604020202020204" charset="0"/>
              </a:defRPr>
            </a:lvl1pPr>
          </a:lstStyle>
          <a:p>
            <a:pPr algn="ctr"/>
            <a:r>
              <a:rPr lang="en-US" dirty="0">
                <a:solidFill>
                  <a:srgbClr val="F4B37B"/>
                </a:solidFill>
              </a:rPr>
              <a:t>Technology</a:t>
            </a:r>
            <a:endParaRPr lang="vi-VN" dirty="0">
              <a:solidFill>
                <a:srgbClr val="F4B37B"/>
              </a:solidFill>
            </a:endParaRPr>
          </a:p>
        </p:txBody>
      </p:sp>
      <p:sp>
        <p:nvSpPr>
          <p:cNvPr id="10" name="Rectangle: Rounded Corners 9">
            <a:extLst>
              <a:ext uri="{FF2B5EF4-FFF2-40B4-BE49-F238E27FC236}">
                <a16:creationId xmlns:a16="http://schemas.microsoft.com/office/drawing/2014/main" id="{B26AE9AB-AD2E-435E-AC8B-842D8DC8091E}"/>
              </a:ext>
            </a:extLst>
          </p:cNvPr>
          <p:cNvSpPr/>
          <p:nvPr/>
        </p:nvSpPr>
        <p:spPr>
          <a:xfrm>
            <a:off x="6477000" y="3504800"/>
            <a:ext cx="1333500" cy="3276601"/>
          </a:xfrm>
          <a:prstGeom prst="roundRect">
            <a:avLst>
              <a:gd name="adj" fmla="val 8474"/>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1" name="TextBox 10">
            <a:extLst>
              <a:ext uri="{FF2B5EF4-FFF2-40B4-BE49-F238E27FC236}">
                <a16:creationId xmlns:a16="http://schemas.microsoft.com/office/drawing/2014/main" id="{28E7C4EB-4E3B-47EE-882B-6B75F25B8593}"/>
              </a:ext>
            </a:extLst>
          </p:cNvPr>
          <p:cNvSpPr txBox="1"/>
          <p:nvPr/>
        </p:nvSpPr>
        <p:spPr>
          <a:xfrm>
            <a:off x="914400" y="7319308"/>
            <a:ext cx="16840200" cy="2346796"/>
          </a:xfrm>
          <a:prstGeom prst="rect">
            <a:avLst/>
          </a:prstGeom>
          <a:noFill/>
        </p:spPr>
        <p:txBody>
          <a:bodyPr wrap="square" rtlCol="0">
            <a:spAutoFit/>
          </a:bodyPr>
          <a:lstStyle/>
          <a:p>
            <a:pPr marL="285750" indent="-285750" algn="just">
              <a:lnSpc>
                <a:spcPct val="150000"/>
              </a:lnSpc>
              <a:spcAft>
                <a:spcPts val="1200"/>
              </a:spcAft>
              <a:buFont typeface="Arial" panose="020B0604020202020204" pitchFamily="34" charset="0"/>
              <a:buChar char="•"/>
            </a:pPr>
            <a:r>
              <a:rPr lang="en-US" sz="2000" b="1" dirty="0">
                <a:latin typeface="Blinker" panose="020B0604020202020204" charset="0"/>
              </a:rPr>
              <a:t>Phones:</a:t>
            </a:r>
            <a:r>
              <a:rPr lang="en-US" sz="2000" dirty="0">
                <a:latin typeface="Blinker" panose="020B0604020202020204" charset="0"/>
              </a:rPr>
              <a:t> Low profit margin due to </a:t>
            </a:r>
            <a:r>
              <a:rPr lang="en-US" sz="2000" b="1" dirty="0">
                <a:latin typeface="Blinker" panose="020B0604020202020204" charset="0"/>
              </a:rPr>
              <a:t>high discount</a:t>
            </a:r>
            <a:r>
              <a:rPr lang="en-US" sz="2000" dirty="0">
                <a:latin typeface="Blinker" panose="020B0604020202020204" charset="0"/>
              </a:rPr>
              <a:t> and large </a:t>
            </a:r>
            <a:r>
              <a:rPr lang="en-US" sz="2000" b="1" dirty="0">
                <a:latin typeface="Blinker" panose="020B0604020202020204" charset="0"/>
              </a:rPr>
              <a:t>Other Cost</a:t>
            </a:r>
            <a:r>
              <a:rPr lang="en-US" sz="2000" dirty="0">
                <a:latin typeface="Blinker" panose="020B0604020202020204" charset="0"/>
              </a:rPr>
              <a:t>.</a:t>
            </a:r>
          </a:p>
          <a:p>
            <a:pPr marL="285750" indent="-285750" algn="just">
              <a:lnSpc>
                <a:spcPct val="150000"/>
              </a:lnSpc>
              <a:spcAft>
                <a:spcPts val="1200"/>
              </a:spcAft>
              <a:buFont typeface="Arial" panose="020B0604020202020204" pitchFamily="34" charset="0"/>
              <a:buChar char="•"/>
            </a:pPr>
            <a:r>
              <a:rPr lang="en-US" sz="2000" b="1" dirty="0">
                <a:latin typeface="Blinker" panose="020B0604020202020204" charset="0"/>
              </a:rPr>
              <a:t>Accessories:</a:t>
            </a:r>
            <a:r>
              <a:rPr lang="en-US" sz="2000" dirty="0">
                <a:latin typeface="Blinker" panose="020B0604020202020204" charset="0"/>
              </a:rPr>
              <a:t> Achieved the highest profit margin, with </a:t>
            </a:r>
            <a:r>
              <a:rPr lang="en-US" sz="2000" b="1" dirty="0">
                <a:latin typeface="Blinker" panose="020B0604020202020204" charset="0"/>
              </a:rPr>
              <a:t>medium discount</a:t>
            </a:r>
            <a:r>
              <a:rPr lang="en-US" sz="2000" dirty="0">
                <a:latin typeface="Blinker" panose="020B0604020202020204" charset="0"/>
              </a:rPr>
              <a:t>, </a:t>
            </a:r>
            <a:r>
              <a:rPr lang="en-US" sz="2000" b="1" dirty="0">
                <a:latin typeface="Blinker" panose="020B0604020202020204" charset="0"/>
              </a:rPr>
              <a:t>low Other Cost</a:t>
            </a:r>
            <a:r>
              <a:rPr lang="en-US" sz="2000" dirty="0">
                <a:latin typeface="Blinker" panose="020B0604020202020204" charset="0"/>
              </a:rPr>
              <a:t> and </a:t>
            </a:r>
            <a:r>
              <a:rPr lang="en-US" sz="2000" b="1" dirty="0">
                <a:latin typeface="Blinker" panose="020B0604020202020204" charset="0"/>
              </a:rPr>
              <a:t>high revenue</a:t>
            </a:r>
            <a:r>
              <a:rPr lang="en-US" sz="2000" dirty="0">
                <a:latin typeface="Blinker" panose="020B0604020202020204" charset="0"/>
              </a:rPr>
              <a:t> (10.9K products sold).</a:t>
            </a:r>
          </a:p>
          <a:p>
            <a:pPr marL="285750" indent="-285750" algn="just">
              <a:lnSpc>
                <a:spcPct val="150000"/>
              </a:lnSpc>
              <a:spcAft>
                <a:spcPts val="1200"/>
              </a:spcAft>
              <a:buFont typeface="Arial" panose="020B0604020202020204" pitchFamily="34" charset="0"/>
              <a:buChar char="•"/>
            </a:pPr>
            <a:r>
              <a:rPr lang="en-US" sz="2000" b="1" dirty="0">
                <a:latin typeface="Blinker" panose="020B0604020202020204" charset="0"/>
              </a:rPr>
              <a:t>Machines:</a:t>
            </a:r>
            <a:r>
              <a:rPr lang="en-US" sz="2000" dirty="0">
                <a:latin typeface="Blinker" panose="020B0604020202020204" charset="0"/>
              </a:rPr>
              <a:t> Has the </a:t>
            </a:r>
            <a:r>
              <a:rPr lang="en-US" sz="2000" b="1" dirty="0">
                <a:latin typeface="Blinker" panose="020B0604020202020204" charset="0"/>
              </a:rPr>
              <a:t>lowest quantity sold</a:t>
            </a:r>
            <a:r>
              <a:rPr lang="en-US" sz="2000" dirty="0">
                <a:latin typeface="Blinker" panose="020B0604020202020204" charset="0"/>
              </a:rPr>
              <a:t> (4.9K products sold), despite </a:t>
            </a:r>
            <a:r>
              <a:rPr lang="en-US" sz="2000" b="1" dirty="0">
                <a:latin typeface="Blinker" panose="020B0604020202020204" charset="0"/>
              </a:rPr>
              <a:t>low discount</a:t>
            </a:r>
            <a:r>
              <a:rPr lang="en-US" sz="2000" dirty="0">
                <a:latin typeface="Blinker" panose="020B0604020202020204" charset="0"/>
              </a:rPr>
              <a:t> and </a:t>
            </a:r>
            <a:r>
              <a:rPr lang="en-US" sz="2000" b="1" dirty="0">
                <a:latin typeface="Blinker" panose="020B0604020202020204" charset="0"/>
              </a:rPr>
              <a:t>Other Cost not being high</a:t>
            </a:r>
            <a:r>
              <a:rPr lang="en-US" sz="2000" dirty="0">
                <a:latin typeface="Blinker" panose="020B0604020202020204" charset="0"/>
              </a:rPr>
              <a:t>.</a:t>
            </a:r>
          </a:p>
          <a:p>
            <a:pPr marL="285750" indent="-285750" algn="just">
              <a:lnSpc>
                <a:spcPct val="150000"/>
              </a:lnSpc>
              <a:spcAft>
                <a:spcPts val="1200"/>
              </a:spcAft>
              <a:buFont typeface="Arial" panose="020B0604020202020204" pitchFamily="34" charset="0"/>
              <a:buChar char="•"/>
            </a:pPr>
            <a:r>
              <a:rPr lang="en-US" sz="2000" b="1" dirty="0">
                <a:latin typeface="Blinker" panose="020B0604020202020204" charset="0"/>
              </a:rPr>
              <a:t>Other Cost, Discount</a:t>
            </a:r>
            <a:r>
              <a:rPr lang="en-US" sz="2000" dirty="0">
                <a:latin typeface="Blinker" panose="020B0604020202020204" charset="0"/>
              </a:rPr>
              <a:t> and </a:t>
            </a:r>
            <a:r>
              <a:rPr lang="en-US" sz="2000" b="1" dirty="0">
                <a:latin typeface="Blinker" panose="020B0604020202020204" charset="0"/>
              </a:rPr>
              <a:t>Quantity Sold</a:t>
            </a:r>
            <a:r>
              <a:rPr lang="en-US" sz="2000" dirty="0">
                <a:latin typeface="Blinker" panose="020B0604020202020204" charset="0"/>
              </a:rPr>
              <a:t> are 3 important factors that strongly </a:t>
            </a:r>
            <a:r>
              <a:rPr lang="en-US" sz="2000" b="1" dirty="0">
                <a:latin typeface="Blinker" panose="020B0604020202020204" charset="0"/>
              </a:rPr>
              <a:t>influence the profit margin</a:t>
            </a:r>
            <a:r>
              <a:rPr lang="en-US" sz="2000" dirty="0">
                <a:latin typeface="Blinker" panose="020B0604020202020204" charset="0"/>
              </a:rPr>
              <a:t> of the Sub-Categories within the Technology group.</a:t>
            </a:r>
          </a:p>
        </p:txBody>
      </p:sp>
      <p:sp>
        <p:nvSpPr>
          <p:cNvPr id="13" name="Rectangle: Rounded Corners 12">
            <a:extLst>
              <a:ext uri="{FF2B5EF4-FFF2-40B4-BE49-F238E27FC236}">
                <a16:creationId xmlns:a16="http://schemas.microsoft.com/office/drawing/2014/main" id="{1F3C3727-E16F-49ED-8D4D-F494487D2B14}"/>
              </a:ext>
            </a:extLst>
          </p:cNvPr>
          <p:cNvSpPr/>
          <p:nvPr/>
        </p:nvSpPr>
        <p:spPr>
          <a:xfrm>
            <a:off x="13716000" y="3436620"/>
            <a:ext cx="1333500" cy="3383280"/>
          </a:xfrm>
          <a:prstGeom prst="roundRect">
            <a:avLst>
              <a:gd name="adj" fmla="val 8474"/>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Tree>
    <p:extLst>
      <p:ext uri="{BB962C8B-B14F-4D97-AF65-F5344CB8AC3E}">
        <p14:creationId xmlns:p14="http://schemas.microsoft.com/office/powerpoint/2010/main" val="304517597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130C06EE-71D4-4F4A-9BE1-0E120CFF5317}"/>
              </a:ext>
            </a:extLst>
          </p:cNvPr>
          <p:cNvGrpSpPr/>
          <p:nvPr/>
        </p:nvGrpSpPr>
        <p:grpSpPr>
          <a:xfrm>
            <a:off x="0" y="0"/>
            <a:ext cx="18288000" cy="2060299"/>
            <a:chOff x="0" y="-38100"/>
            <a:chExt cx="5694120" cy="750693"/>
          </a:xfrm>
        </p:grpSpPr>
        <p:sp>
          <p:nvSpPr>
            <p:cNvPr id="3" name="Freeform 19">
              <a:extLst>
                <a:ext uri="{FF2B5EF4-FFF2-40B4-BE49-F238E27FC236}">
                  <a16:creationId xmlns:a16="http://schemas.microsoft.com/office/drawing/2014/main" id="{9BFB1EC6-D9EA-4D1C-B295-20137CD68066}"/>
                </a:ext>
              </a:extLst>
            </p:cNvPr>
            <p:cNvSpPr/>
            <p:nvPr/>
          </p:nvSpPr>
          <p:spPr>
            <a:xfrm>
              <a:off x="0" y="90054"/>
              <a:ext cx="5694119" cy="622539"/>
            </a:xfrm>
            <a:custGeom>
              <a:avLst/>
              <a:gdLst/>
              <a:ahLst/>
              <a:cxnLst/>
              <a:rect l="l" t="t" r="r" b="b"/>
              <a:pathLst>
                <a:path w="5694119" h="622539">
                  <a:moveTo>
                    <a:pt x="0" y="0"/>
                  </a:moveTo>
                  <a:lnTo>
                    <a:pt x="5694119" y="0"/>
                  </a:lnTo>
                  <a:lnTo>
                    <a:pt x="5694119" y="622539"/>
                  </a:lnTo>
                  <a:lnTo>
                    <a:pt x="0" y="622539"/>
                  </a:lnTo>
                  <a:close/>
                </a:path>
              </a:pathLst>
            </a:custGeom>
            <a:solidFill>
              <a:srgbClr val="545454"/>
            </a:solidFill>
          </p:spPr>
        </p:sp>
        <p:sp>
          <p:nvSpPr>
            <p:cNvPr id="4" name="TextBox 3">
              <a:extLst>
                <a:ext uri="{FF2B5EF4-FFF2-40B4-BE49-F238E27FC236}">
                  <a16:creationId xmlns:a16="http://schemas.microsoft.com/office/drawing/2014/main" id="{6A5C85A2-3607-4323-9E11-5EEB464D5BC0}"/>
                </a:ext>
              </a:extLst>
            </p:cNvPr>
            <p:cNvSpPr txBox="1"/>
            <p:nvPr/>
          </p:nvSpPr>
          <p:spPr>
            <a:xfrm>
              <a:off x="0" y="-38100"/>
              <a:ext cx="5694120" cy="660639"/>
            </a:xfrm>
            <a:prstGeom prst="rect">
              <a:avLst/>
            </a:prstGeom>
          </p:spPr>
          <p:txBody>
            <a:bodyPr lIns="50800" tIns="50800" rIns="50800" bIns="50800" rtlCol="0" anchor="ctr"/>
            <a:lstStyle/>
            <a:p>
              <a:pPr algn="ctr">
                <a:lnSpc>
                  <a:spcPts val="2659"/>
                </a:lnSpc>
                <a:spcBef>
                  <a:spcPct val="0"/>
                </a:spcBef>
              </a:pPr>
              <a:endParaRPr/>
            </a:p>
          </p:txBody>
        </p:sp>
      </p:grpSp>
      <p:sp>
        <p:nvSpPr>
          <p:cNvPr id="5" name="TextBox 4">
            <a:extLst>
              <a:ext uri="{FF2B5EF4-FFF2-40B4-BE49-F238E27FC236}">
                <a16:creationId xmlns:a16="http://schemas.microsoft.com/office/drawing/2014/main" id="{D2C5B1FB-17E6-4DEB-9B76-D36C03385653}"/>
              </a:ext>
            </a:extLst>
          </p:cNvPr>
          <p:cNvSpPr txBox="1"/>
          <p:nvPr/>
        </p:nvSpPr>
        <p:spPr>
          <a:xfrm>
            <a:off x="232718" y="731450"/>
            <a:ext cx="8530282" cy="857927"/>
          </a:xfrm>
          <a:prstGeom prst="rect">
            <a:avLst/>
          </a:prstGeom>
        </p:spPr>
        <p:txBody>
          <a:bodyPr wrap="square" lIns="0" tIns="0" rIns="0" bIns="0" rtlCol="0" anchor="t">
            <a:spAutoFit/>
          </a:bodyPr>
          <a:lstStyle/>
          <a:p>
            <a:pPr>
              <a:lnSpc>
                <a:spcPts val="7000"/>
              </a:lnSpc>
            </a:pPr>
            <a:r>
              <a:rPr lang="en-US" sz="4800" dirty="0">
                <a:solidFill>
                  <a:srgbClr val="FFFFFF"/>
                </a:solidFill>
                <a:latin typeface="League Spartan"/>
                <a:ea typeface="League Spartan"/>
                <a:cs typeface="League Spartan"/>
                <a:sym typeface="League Spartan"/>
              </a:rPr>
              <a:t>7. Data Analysis</a:t>
            </a:r>
          </a:p>
        </p:txBody>
      </p:sp>
      <p:sp>
        <p:nvSpPr>
          <p:cNvPr id="6" name="Freeform 32">
            <a:extLst>
              <a:ext uri="{FF2B5EF4-FFF2-40B4-BE49-F238E27FC236}">
                <a16:creationId xmlns:a16="http://schemas.microsoft.com/office/drawing/2014/main" id="{09177E51-A9B7-4834-8B90-627300512001}"/>
              </a:ext>
            </a:extLst>
          </p:cNvPr>
          <p:cNvSpPr/>
          <p:nvPr/>
        </p:nvSpPr>
        <p:spPr>
          <a:xfrm>
            <a:off x="-537368" y="9079989"/>
            <a:ext cx="1540171" cy="1243831"/>
          </a:xfrm>
          <a:custGeom>
            <a:avLst/>
            <a:gdLst/>
            <a:ahLst/>
            <a:cxnLst/>
            <a:rect l="l" t="t" r="r" b="b"/>
            <a:pathLst>
              <a:path w="3292689" h="2992231">
                <a:moveTo>
                  <a:pt x="0" y="0"/>
                </a:moveTo>
                <a:lnTo>
                  <a:pt x="3292689" y="0"/>
                </a:lnTo>
                <a:lnTo>
                  <a:pt x="3292689" y="2992231"/>
                </a:lnTo>
                <a:lnTo>
                  <a:pt x="0" y="299223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TextBox 6">
            <a:extLst>
              <a:ext uri="{FF2B5EF4-FFF2-40B4-BE49-F238E27FC236}">
                <a16:creationId xmlns:a16="http://schemas.microsoft.com/office/drawing/2014/main" id="{E99EAFFB-0E25-46C7-A681-30F721C30775}"/>
              </a:ext>
            </a:extLst>
          </p:cNvPr>
          <p:cNvSpPr txBox="1"/>
          <p:nvPr/>
        </p:nvSpPr>
        <p:spPr>
          <a:xfrm>
            <a:off x="5871518" y="2117169"/>
            <a:ext cx="6320482" cy="646331"/>
          </a:xfrm>
          <a:prstGeom prst="rect">
            <a:avLst/>
          </a:prstGeom>
          <a:noFill/>
        </p:spPr>
        <p:txBody>
          <a:bodyPr wrap="square" rtlCol="0">
            <a:spAutoFit/>
          </a:bodyPr>
          <a:lstStyle>
            <a:defPPr>
              <a:defRPr lang="en-US"/>
            </a:defPPr>
            <a:lvl1pPr>
              <a:defRPr sz="3600">
                <a:solidFill>
                  <a:srgbClr val="12759A"/>
                </a:solidFill>
                <a:latin typeface="League Spartan" panose="020B0604020202020204" charset="0"/>
              </a:defRPr>
            </a:lvl1pPr>
          </a:lstStyle>
          <a:p>
            <a:pPr algn="ctr"/>
            <a:r>
              <a:rPr lang="en-US" dirty="0">
                <a:solidFill>
                  <a:srgbClr val="F4B37B"/>
                </a:solidFill>
              </a:rPr>
              <a:t>Office Supplies</a:t>
            </a:r>
            <a:endParaRPr lang="vi-VN" dirty="0">
              <a:solidFill>
                <a:srgbClr val="F4B37B"/>
              </a:solidFill>
            </a:endParaRPr>
          </a:p>
        </p:txBody>
      </p:sp>
      <p:pic>
        <p:nvPicPr>
          <p:cNvPr id="8" name="Picture 7">
            <a:extLst>
              <a:ext uri="{FF2B5EF4-FFF2-40B4-BE49-F238E27FC236}">
                <a16:creationId xmlns:a16="http://schemas.microsoft.com/office/drawing/2014/main" id="{B3B8F92D-34C8-4C92-90A7-D37C959AC7A5}"/>
              </a:ext>
            </a:extLst>
          </p:cNvPr>
          <p:cNvPicPr>
            <a:picLocks noChangeAspect="1"/>
          </p:cNvPicPr>
          <p:nvPr/>
        </p:nvPicPr>
        <p:blipFill>
          <a:blip r:embed="rId4"/>
          <a:stretch>
            <a:fillRect/>
          </a:stretch>
        </p:blipFill>
        <p:spPr>
          <a:xfrm>
            <a:off x="265374" y="2763500"/>
            <a:ext cx="10872216" cy="6007146"/>
          </a:xfrm>
          <a:prstGeom prst="rect">
            <a:avLst/>
          </a:prstGeom>
        </p:spPr>
      </p:pic>
      <p:sp>
        <p:nvSpPr>
          <p:cNvPr id="10" name="Rectangle 9">
            <a:extLst>
              <a:ext uri="{FF2B5EF4-FFF2-40B4-BE49-F238E27FC236}">
                <a16:creationId xmlns:a16="http://schemas.microsoft.com/office/drawing/2014/main" id="{5AE60614-4A8C-4D45-BDB1-F0B811436EC2}"/>
              </a:ext>
            </a:extLst>
          </p:cNvPr>
          <p:cNvSpPr/>
          <p:nvPr/>
        </p:nvSpPr>
        <p:spPr>
          <a:xfrm>
            <a:off x="11137590" y="2724398"/>
            <a:ext cx="7000485" cy="5569538"/>
          </a:xfrm>
          <a:prstGeom prst="rect">
            <a:avLst/>
          </a:prstGeom>
        </p:spPr>
        <p:txBody>
          <a:bodyPr wrap="square">
            <a:spAutoFit/>
          </a:bodyPr>
          <a:lstStyle/>
          <a:p>
            <a:pPr marL="285750" indent="-285750" algn="just">
              <a:lnSpc>
                <a:spcPct val="150000"/>
              </a:lnSpc>
              <a:spcAft>
                <a:spcPts val="1200"/>
              </a:spcAft>
              <a:buFont typeface="Arial" panose="020B0604020202020204" pitchFamily="34" charset="0"/>
              <a:buChar char="•"/>
            </a:pPr>
            <a:r>
              <a:rPr lang="en-US" sz="2200" b="1" dirty="0">
                <a:latin typeface="Blinker" panose="020B0604020202020204" charset="0"/>
              </a:rPr>
              <a:t>Storage leads in sales </a:t>
            </a:r>
            <a:r>
              <a:rPr lang="en-US" sz="2200" dirty="0">
                <a:latin typeface="Blinker" panose="020B0604020202020204" charset="0"/>
              </a:rPr>
              <a:t>and almost takes the top position in profit, but</a:t>
            </a:r>
            <a:r>
              <a:rPr lang="en-US" sz="2200" b="1" dirty="0">
                <a:latin typeface="Blinker" panose="020B0604020202020204" charset="0"/>
              </a:rPr>
              <a:t> the profit margin belongs to the lowest group (9.62%),</a:t>
            </a:r>
            <a:r>
              <a:rPr lang="en-US" sz="2200" dirty="0">
                <a:latin typeface="Blinker" panose="020B0604020202020204" charset="0"/>
              </a:rPr>
              <a:t> indicating many issues need to be improved.</a:t>
            </a:r>
          </a:p>
          <a:p>
            <a:pPr marL="285750" indent="-285750" algn="just">
              <a:lnSpc>
                <a:spcPct val="150000"/>
              </a:lnSpc>
              <a:spcAft>
                <a:spcPts val="1200"/>
              </a:spcAft>
              <a:buFont typeface="Arial" panose="020B0604020202020204" pitchFamily="34" charset="0"/>
              <a:buChar char="•"/>
            </a:pPr>
            <a:r>
              <a:rPr lang="en-US" sz="2200" b="1" dirty="0">
                <a:latin typeface="Blinker" panose="020B0604020202020204" charset="0"/>
              </a:rPr>
              <a:t>Paper </a:t>
            </a:r>
            <a:r>
              <a:rPr lang="en-US" sz="2200" dirty="0">
                <a:latin typeface="Blinker" panose="020B0604020202020204" charset="0"/>
              </a:rPr>
              <a:t>sales is more than 5 times lower than Storage, but </a:t>
            </a:r>
            <a:r>
              <a:rPr lang="en-US" sz="2200" b="1" dirty="0">
                <a:latin typeface="Blinker" panose="020B0604020202020204" charset="0"/>
              </a:rPr>
              <a:t>the profit margin is the highest (24.24%),</a:t>
            </a:r>
            <a:r>
              <a:rPr lang="en-US" sz="2200" dirty="0">
                <a:latin typeface="Blinker" panose="020B0604020202020204" charset="0"/>
              </a:rPr>
              <a:t> showing high efficiency.</a:t>
            </a:r>
          </a:p>
          <a:p>
            <a:pPr marL="285750" indent="-285750" algn="just">
              <a:lnSpc>
                <a:spcPct val="150000"/>
              </a:lnSpc>
              <a:spcAft>
                <a:spcPts val="1200"/>
              </a:spcAft>
              <a:buFont typeface="Arial" panose="020B0604020202020204" pitchFamily="34" charset="0"/>
              <a:buChar char="•"/>
            </a:pPr>
            <a:r>
              <a:rPr lang="en-US" sz="2200" dirty="0">
                <a:latin typeface="Blinker" panose="020B0604020202020204" charset="0"/>
              </a:rPr>
              <a:t>General Trend: Product groups with </a:t>
            </a:r>
            <a:r>
              <a:rPr lang="en-US" sz="2200" b="1" dirty="0">
                <a:latin typeface="Blinker" panose="020B0604020202020204" charset="0"/>
              </a:rPr>
              <a:t>high sales usually have lower profit margins and vice versa.</a:t>
            </a:r>
          </a:p>
          <a:p>
            <a:pPr marL="285750" indent="-285750" algn="just">
              <a:lnSpc>
                <a:spcPct val="150000"/>
              </a:lnSpc>
              <a:spcAft>
                <a:spcPts val="1200"/>
              </a:spcAft>
              <a:buFont typeface="Arial" panose="020B0604020202020204" pitchFamily="34" charset="0"/>
              <a:buChar char="•"/>
            </a:pPr>
            <a:endParaRPr lang="vi-VN" sz="2200" dirty="0"/>
          </a:p>
        </p:txBody>
      </p:sp>
      <p:sp>
        <p:nvSpPr>
          <p:cNvPr id="12" name="Rectangle: Rounded Corners 11">
            <a:extLst>
              <a:ext uri="{FF2B5EF4-FFF2-40B4-BE49-F238E27FC236}">
                <a16:creationId xmlns:a16="http://schemas.microsoft.com/office/drawing/2014/main" id="{C770BBFB-065F-4B8B-9EC5-D6481839E4C3}"/>
              </a:ext>
            </a:extLst>
          </p:cNvPr>
          <p:cNvSpPr/>
          <p:nvPr/>
        </p:nvSpPr>
        <p:spPr>
          <a:xfrm>
            <a:off x="5431516" y="3848100"/>
            <a:ext cx="609600" cy="381000"/>
          </a:xfrm>
          <a:prstGeom prst="roundRect">
            <a:avLst>
              <a:gd name="adj" fmla="val 8474"/>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3" name="Rectangle: Rounded Corners 12">
            <a:extLst>
              <a:ext uri="{FF2B5EF4-FFF2-40B4-BE49-F238E27FC236}">
                <a16:creationId xmlns:a16="http://schemas.microsoft.com/office/drawing/2014/main" id="{47D2F421-FFC0-434B-9F0F-E00FF566CF54}"/>
              </a:ext>
            </a:extLst>
          </p:cNvPr>
          <p:cNvSpPr/>
          <p:nvPr/>
        </p:nvSpPr>
        <p:spPr>
          <a:xfrm>
            <a:off x="8991600" y="4033321"/>
            <a:ext cx="1143000" cy="4136509"/>
          </a:xfrm>
          <a:prstGeom prst="roundRect">
            <a:avLst>
              <a:gd name="adj" fmla="val 8474"/>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Tree>
    <p:extLst>
      <p:ext uri="{BB962C8B-B14F-4D97-AF65-F5344CB8AC3E}">
        <p14:creationId xmlns:p14="http://schemas.microsoft.com/office/powerpoint/2010/main" val="316802465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393B21BD-4F22-4981-8E36-D8EC8CD1D3E6}"/>
              </a:ext>
            </a:extLst>
          </p:cNvPr>
          <p:cNvGrpSpPr/>
          <p:nvPr/>
        </p:nvGrpSpPr>
        <p:grpSpPr>
          <a:xfrm>
            <a:off x="0" y="0"/>
            <a:ext cx="18288000" cy="2060299"/>
            <a:chOff x="0" y="-38100"/>
            <a:chExt cx="5694120" cy="750693"/>
          </a:xfrm>
        </p:grpSpPr>
        <p:sp>
          <p:nvSpPr>
            <p:cNvPr id="3" name="Freeform 19">
              <a:extLst>
                <a:ext uri="{FF2B5EF4-FFF2-40B4-BE49-F238E27FC236}">
                  <a16:creationId xmlns:a16="http://schemas.microsoft.com/office/drawing/2014/main" id="{72449CC0-1FA7-4942-8F0D-3C8EFF48677A}"/>
                </a:ext>
              </a:extLst>
            </p:cNvPr>
            <p:cNvSpPr/>
            <p:nvPr/>
          </p:nvSpPr>
          <p:spPr>
            <a:xfrm>
              <a:off x="0" y="90054"/>
              <a:ext cx="5694119" cy="622539"/>
            </a:xfrm>
            <a:custGeom>
              <a:avLst/>
              <a:gdLst/>
              <a:ahLst/>
              <a:cxnLst/>
              <a:rect l="l" t="t" r="r" b="b"/>
              <a:pathLst>
                <a:path w="5694119" h="622539">
                  <a:moveTo>
                    <a:pt x="0" y="0"/>
                  </a:moveTo>
                  <a:lnTo>
                    <a:pt x="5694119" y="0"/>
                  </a:lnTo>
                  <a:lnTo>
                    <a:pt x="5694119" y="622539"/>
                  </a:lnTo>
                  <a:lnTo>
                    <a:pt x="0" y="622539"/>
                  </a:lnTo>
                  <a:close/>
                </a:path>
              </a:pathLst>
            </a:custGeom>
            <a:solidFill>
              <a:srgbClr val="545454"/>
            </a:solidFill>
          </p:spPr>
        </p:sp>
        <p:sp>
          <p:nvSpPr>
            <p:cNvPr id="4" name="TextBox 3">
              <a:extLst>
                <a:ext uri="{FF2B5EF4-FFF2-40B4-BE49-F238E27FC236}">
                  <a16:creationId xmlns:a16="http://schemas.microsoft.com/office/drawing/2014/main" id="{85F0B2B4-1B1A-4E3A-B70C-E9BC38A59DFD}"/>
                </a:ext>
              </a:extLst>
            </p:cNvPr>
            <p:cNvSpPr txBox="1"/>
            <p:nvPr/>
          </p:nvSpPr>
          <p:spPr>
            <a:xfrm>
              <a:off x="0" y="-38100"/>
              <a:ext cx="5694120" cy="660639"/>
            </a:xfrm>
            <a:prstGeom prst="rect">
              <a:avLst/>
            </a:prstGeom>
          </p:spPr>
          <p:txBody>
            <a:bodyPr lIns="50800" tIns="50800" rIns="50800" bIns="50800" rtlCol="0" anchor="ctr"/>
            <a:lstStyle/>
            <a:p>
              <a:pPr algn="ctr">
                <a:lnSpc>
                  <a:spcPts val="2659"/>
                </a:lnSpc>
                <a:spcBef>
                  <a:spcPct val="0"/>
                </a:spcBef>
              </a:pPr>
              <a:endParaRPr/>
            </a:p>
          </p:txBody>
        </p:sp>
      </p:grpSp>
      <p:sp>
        <p:nvSpPr>
          <p:cNvPr id="5" name="TextBox 4">
            <a:extLst>
              <a:ext uri="{FF2B5EF4-FFF2-40B4-BE49-F238E27FC236}">
                <a16:creationId xmlns:a16="http://schemas.microsoft.com/office/drawing/2014/main" id="{6DD0C134-432B-44F2-A833-AE3EBD18B529}"/>
              </a:ext>
            </a:extLst>
          </p:cNvPr>
          <p:cNvSpPr txBox="1"/>
          <p:nvPr/>
        </p:nvSpPr>
        <p:spPr>
          <a:xfrm>
            <a:off x="232718" y="731450"/>
            <a:ext cx="8530282" cy="857927"/>
          </a:xfrm>
          <a:prstGeom prst="rect">
            <a:avLst/>
          </a:prstGeom>
        </p:spPr>
        <p:txBody>
          <a:bodyPr wrap="square" lIns="0" tIns="0" rIns="0" bIns="0" rtlCol="0" anchor="t">
            <a:spAutoFit/>
          </a:bodyPr>
          <a:lstStyle/>
          <a:p>
            <a:pPr>
              <a:lnSpc>
                <a:spcPts val="7000"/>
              </a:lnSpc>
            </a:pPr>
            <a:r>
              <a:rPr lang="en-US" sz="4800" dirty="0">
                <a:solidFill>
                  <a:srgbClr val="FFFFFF"/>
                </a:solidFill>
                <a:latin typeface="League Spartan"/>
                <a:ea typeface="League Spartan"/>
                <a:cs typeface="League Spartan"/>
                <a:sym typeface="League Spartan"/>
              </a:rPr>
              <a:t>7. Data Analysis</a:t>
            </a:r>
          </a:p>
        </p:txBody>
      </p:sp>
      <p:sp>
        <p:nvSpPr>
          <p:cNvPr id="6" name="Freeform 32">
            <a:extLst>
              <a:ext uri="{FF2B5EF4-FFF2-40B4-BE49-F238E27FC236}">
                <a16:creationId xmlns:a16="http://schemas.microsoft.com/office/drawing/2014/main" id="{E3E048D3-872E-4B4A-BDCA-C1D43FCF2CC2}"/>
              </a:ext>
            </a:extLst>
          </p:cNvPr>
          <p:cNvSpPr/>
          <p:nvPr/>
        </p:nvSpPr>
        <p:spPr>
          <a:xfrm>
            <a:off x="-537368" y="9079989"/>
            <a:ext cx="1540171" cy="1243831"/>
          </a:xfrm>
          <a:custGeom>
            <a:avLst/>
            <a:gdLst/>
            <a:ahLst/>
            <a:cxnLst/>
            <a:rect l="l" t="t" r="r" b="b"/>
            <a:pathLst>
              <a:path w="3292689" h="2992231">
                <a:moveTo>
                  <a:pt x="0" y="0"/>
                </a:moveTo>
                <a:lnTo>
                  <a:pt x="3292689" y="0"/>
                </a:lnTo>
                <a:lnTo>
                  <a:pt x="3292689" y="2992231"/>
                </a:lnTo>
                <a:lnTo>
                  <a:pt x="0" y="299223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TextBox 6">
            <a:extLst>
              <a:ext uri="{FF2B5EF4-FFF2-40B4-BE49-F238E27FC236}">
                <a16:creationId xmlns:a16="http://schemas.microsoft.com/office/drawing/2014/main" id="{7A5B8CE1-DFE1-48EA-9FA3-3F03D59EB160}"/>
              </a:ext>
            </a:extLst>
          </p:cNvPr>
          <p:cNvSpPr txBox="1"/>
          <p:nvPr/>
        </p:nvSpPr>
        <p:spPr>
          <a:xfrm>
            <a:off x="5871518" y="2117169"/>
            <a:ext cx="6320482" cy="646331"/>
          </a:xfrm>
          <a:prstGeom prst="rect">
            <a:avLst/>
          </a:prstGeom>
          <a:noFill/>
        </p:spPr>
        <p:txBody>
          <a:bodyPr wrap="square" rtlCol="0">
            <a:spAutoFit/>
          </a:bodyPr>
          <a:lstStyle>
            <a:defPPr>
              <a:defRPr lang="en-US"/>
            </a:defPPr>
            <a:lvl1pPr>
              <a:defRPr sz="3600">
                <a:solidFill>
                  <a:srgbClr val="12759A"/>
                </a:solidFill>
                <a:latin typeface="League Spartan" panose="020B0604020202020204" charset="0"/>
              </a:defRPr>
            </a:lvl1pPr>
          </a:lstStyle>
          <a:p>
            <a:pPr algn="ctr"/>
            <a:r>
              <a:rPr lang="en-US" dirty="0">
                <a:solidFill>
                  <a:srgbClr val="F4B37B"/>
                </a:solidFill>
              </a:rPr>
              <a:t>Office Supplies</a:t>
            </a:r>
            <a:endParaRPr lang="vi-VN" dirty="0">
              <a:solidFill>
                <a:srgbClr val="F4B37B"/>
              </a:solidFill>
            </a:endParaRPr>
          </a:p>
        </p:txBody>
      </p:sp>
      <p:pic>
        <p:nvPicPr>
          <p:cNvPr id="11" name="Picture 10">
            <a:extLst>
              <a:ext uri="{FF2B5EF4-FFF2-40B4-BE49-F238E27FC236}">
                <a16:creationId xmlns:a16="http://schemas.microsoft.com/office/drawing/2014/main" id="{86A4B795-AFA2-4ABD-8D7A-D435ADA2B7E4}"/>
              </a:ext>
            </a:extLst>
          </p:cNvPr>
          <p:cNvPicPr>
            <a:picLocks noChangeAspect="1"/>
          </p:cNvPicPr>
          <p:nvPr/>
        </p:nvPicPr>
        <p:blipFill>
          <a:blip r:embed="rId4"/>
          <a:stretch>
            <a:fillRect/>
          </a:stretch>
        </p:blipFill>
        <p:spPr>
          <a:xfrm>
            <a:off x="685800" y="2821459"/>
            <a:ext cx="8055864" cy="4416446"/>
          </a:xfrm>
          <a:prstGeom prst="rect">
            <a:avLst/>
          </a:prstGeom>
        </p:spPr>
      </p:pic>
      <p:sp>
        <p:nvSpPr>
          <p:cNvPr id="9" name="TextBox 8">
            <a:extLst>
              <a:ext uri="{FF2B5EF4-FFF2-40B4-BE49-F238E27FC236}">
                <a16:creationId xmlns:a16="http://schemas.microsoft.com/office/drawing/2014/main" id="{445F4897-6AF7-4E2E-804A-FC9510BEB18C}"/>
              </a:ext>
            </a:extLst>
          </p:cNvPr>
          <p:cNvSpPr txBox="1"/>
          <p:nvPr/>
        </p:nvSpPr>
        <p:spPr>
          <a:xfrm>
            <a:off x="685800" y="7353300"/>
            <a:ext cx="16916402" cy="2173031"/>
          </a:xfrm>
          <a:prstGeom prst="rect">
            <a:avLst/>
          </a:prstGeom>
          <a:noFill/>
        </p:spPr>
        <p:txBody>
          <a:bodyPr wrap="square" rtlCol="0">
            <a:spAutoFit/>
          </a:bodyPr>
          <a:lstStyle/>
          <a:p>
            <a:pPr marL="285750" indent="-285750" algn="just">
              <a:lnSpc>
                <a:spcPct val="150000"/>
              </a:lnSpc>
              <a:spcAft>
                <a:spcPts val="1200"/>
              </a:spcAft>
              <a:buFont typeface="Arial" panose="020B0604020202020204" pitchFamily="34" charset="0"/>
              <a:buChar char="•"/>
            </a:pPr>
            <a:r>
              <a:rPr lang="en-US" b="1" dirty="0">
                <a:latin typeface="Blinker" panose="020B0604020202020204" charset="0"/>
              </a:rPr>
              <a:t>Storage:</a:t>
            </a:r>
            <a:r>
              <a:rPr lang="en-US" dirty="0">
                <a:latin typeface="Blinker" panose="020B0604020202020204" charset="0"/>
              </a:rPr>
              <a:t> </a:t>
            </a:r>
            <a:r>
              <a:rPr lang="en-US" b="1" dirty="0">
                <a:latin typeface="Blinker" panose="020B0604020202020204" charset="0"/>
              </a:rPr>
              <a:t>Poor profit margin</a:t>
            </a:r>
            <a:r>
              <a:rPr lang="en-US" dirty="0">
                <a:latin typeface="Blinker" panose="020B0604020202020204" charset="0"/>
              </a:rPr>
              <a:t> due to </a:t>
            </a:r>
            <a:r>
              <a:rPr lang="en-US" b="1" dirty="0">
                <a:latin typeface="Blinker" panose="020B0604020202020204" charset="0"/>
              </a:rPr>
              <a:t>high Other Cost</a:t>
            </a:r>
            <a:r>
              <a:rPr lang="en-US" dirty="0">
                <a:latin typeface="Blinker" panose="020B0604020202020204" charset="0"/>
              </a:rPr>
              <a:t> and </a:t>
            </a:r>
            <a:r>
              <a:rPr lang="en-US" b="1" dirty="0">
                <a:latin typeface="Blinker" panose="020B0604020202020204" charset="0"/>
              </a:rPr>
              <a:t>large Discount amount</a:t>
            </a:r>
            <a:r>
              <a:rPr lang="en-US" dirty="0">
                <a:latin typeface="Blinker" panose="020B0604020202020204" charset="0"/>
              </a:rPr>
              <a:t>, reducing business efficiency.</a:t>
            </a:r>
          </a:p>
          <a:p>
            <a:pPr marL="285750" indent="-285750" algn="just">
              <a:lnSpc>
                <a:spcPct val="150000"/>
              </a:lnSpc>
              <a:spcAft>
                <a:spcPts val="1200"/>
              </a:spcAft>
              <a:buFont typeface="Arial" panose="020B0604020202020204" pitchFamily="34" charset="0"/>
              <a:buChar char="•"/>
            </a:pPr>
            <a:r>
              <a:rPr lang="en-US" b="1" dirty="0">
                <a:latin typeface="Blinker" panose="020B0604020202020204" charset="0"/>
              </a:rPr>
              <a:t>Paper:</a:t>
            </a:r>
            <a:r>
              <a:rPr lang="en-US" dirty="0">
                <a:latin typeface="Blinker" panose="020B0604020202020204" charset="0"/>
              </a:rPr>
              <a:t> Although </a:t>
            </a:r>
            <a:r>
              <a:rPr lang="en-US" b="1" dirty="0">
                <a:latin typeface="Blinker" panose="020B0604020202020204" charset="0"/>
              </a:rPr>
              <a:t>Other Cost is low</a:t>
            </a:r>
            <a:r>
              <a:rPr lang="en-US" dirty="0">
                <a:latin typeface="Blinker" panose="020B0604020202020204" charset="0"/>
              </a:rPr>
              <a:t> (under 0.2 million USD), it still achieves </a:t>
            </a:r>
            <a:r>
              <a:rPr lang="en-US" b="1" dirty="0">
                <a:latin typeface="Blinker" panose="020B0604020202020204" charset="0"/>
              </a:rPr>
              <a:t>high sales</a:t>
            </a:r>
            <a:r>
              <a:rPr lang="en-US" dirty="0">
                <a:latin typeface="Blinker" panose="020B0604020202020204" charset="0"/>
              </a:rPr>
              <a:t> (top 4 with 12.8K products sold), showing good profitability.</a:t>
            </a:r>
          </a:p>
          <a:p>
            <a:pPr marL="285750" indent="-285750" algn="just">
              <a:lnSpc>
                <a:spcPct val="150000"/>
              </a:lnSpc>
              <a:spcAft>
                <a:spcPts val="1200"/>
              </a:spcAft>
              <a:buFont typeface="Arial" panose="020B0604020202020204" pitchFamily="34" charset="0"/>
              <a:buChar char="•"/>
            </a:pPr>
            <a:r>
              <a:rPr lang="en-US" b="1" dirty="0">
                <a:latin typeface="Blinker" panose="020B0604020202020204" charset="0"/>
              </a:rPr>
              <a:t>Binders:</a:t>
            </a:r>
            <a:r>
              <a:rPr lang="en-US" dirty="0">
                <a:latin typeface="Blinker" panose="020B0604020202020204" charset="0"/>
              </a:rPr>
              <a:t> Has </a:t>
            </a:r>
            <a:r>
              <a:rPr lang="en-US" b="1" dirty="0">
                <a:latin typeface="Blinker" panose="020B0604020202020204" charset="0"/>
              </a:rPr>
              <a:t>low Other Cost</a:t>
            </a:r>
            <a:r>
              <a:rPr lang="en-US" dirty="0">
                <a:latin typeface="Blinker" panose="020B0604020202020204" charset="0"/>
              </a:rPr>
              <a:t>, but </a:t>
            </a:r>
            <a:r>
              <a:rPr lang="en-US" b="1" dirty="0">
                <a:latin typeface="Blinker" panose="020B0604020202020204" charset="0"/>
              </a:rPr>
              <a:t>highest Discount</a:t>
            </a:r>
            <a:r>
              <a:rPr lang="en-US" dirty="0">
                <a:latin typeface="Blinker" panose="020B0604020202020204" charset="0"/>
              </a:rPr>
              <a:t> and </a:t>
            </a:r>
            <a:r>
              <a:rPr lang="en-US" b="1" dirty="0">
                <a:latin typeface="Blinker" panose="020B0604020202020204" charset="0"/>
              </a:rPr>
              <a:t>leading product sold (21.4K products sold), proving efficiency when applying discounts.</a:t>
            </a:r>
          </a:p>
          <a:p>
            <a:pPr marL="285750" indent="-285750" algn="just">
              <a:lnSpc>
                <a:spcPct val="150000"/>
              </a:lnSpc>
              <a:spcAft>
                <a:spcPts val="1200"/>
              </a:spcAft>
              <a:buFont typeface="Arial" panose="020B0604020202020204" pitchFamily="34" charset="0"/>
              <a:buChar char="•"/>
            </a:pPr>
            <a:r>
              <a:rPr lang="en-US" b="1" dirty="0">
                <a:latin typeface="Blinker" panose="020B0604020202020204" charset="0"/>
              </a:rPr>
              <a:t>Applying Discount to the right target audience, controlling Other Cost</a:t>
            </a:r>
            <a:r>
              <a:rPr lang="en-US" dirty="0">
                <a:latin typeface="Blinker" panose="020B0604020202020204" charset="0"/>
              </a:rPr>
              <a:t> reasonably will promote purchasing power and positive profit margin results.</a:t>
            </a:r>
          </a:p>
        </p:txBody>
      </p:sp>
      <p:pic>
        <p:nvPicPr>
          <p:cNvPr id="16" name="Picture 15">
            <a:extLst>
              <a:ext uri="{FF2B5EF4-FFF2-40B4-BE49-F238E27FC236}">
                <a16:creationId xmlns:a16="http://schemas.microsoft.com/office/drawing/2014/main" id="{13AF9A47-2A86-4967-BF67-85DBF53DB606}"/>
              </a:ext>
            </a:extLst>
          </p:cNvPr>
          <p:cNvPicPr>
            <a:picLocks noChangeAspect="1"/>
          </p:cNvPicPr>
          <p:nvPr/>
        </p:nvPicPr>
        <p:blipFill>
          <a:blip r:embed="rId5"/>
          <a:stretch>
            <a:fillRect/>
          </a:stretch>
        </p:blipFill>
        <p:spPr>
          <a:xfrm>
            <a:off x="9546338" y="2820370"/>
            <a:ext cx="8055864" cy="4423978"/>
          </a:xfrm>
          <a:prstGeom prst="rect">
            <a:avLst/>
          </a:prstGeom>
        </p:spPr>
      </p:pic>
      <p:sp>
        <p:nvSpPr>
          <p:cNvPr id="12" name="Rectangle: Rounded Corners 11">
            <a:extLst>
              <a:ext uri="{FF2B5EF4-FFF2-40B4-BE49-F238E27FC236}">
                <a16:creationId xmlns:a16="http://schemas.microsoft.com/office/drawing/2014/main" id="{B2B3895D-282A-4E14-A3B8-9BDFFF686E8A}"/>
              </a:ext>
            </a:extLst>
          </p:cNvPr>
          <p:cNvSpPr/>
          <p:nvPr/>
        </p:nvSpPr>
        <p:spPr>
          <a:xfrm>
            <a:off x="5791200" y="3524659"/>
            <a:ext cx="685800" cy="3295241"/>
          </a:xfrm>
          <a:prstGeom prst="roundRect">
            <a:avLst>
              <a:gd name="adj" fmla="val 8474"/>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3" name="Rectangle: Rounded Corners 12">
            <a:extLst>
              <a:ext uri="{FF2B5EF4-FFF2-40B4-BE49-F238E27FC236}">
                <a16:creationId xmlns:a16="http://schemas.microsoft.com/office/drawing/2014/main" id="{DE6CE798-3C83-4097-8A5A-7E9CCF50B846}"/>
              </a:ext>
            </a:extLst>
          </p:cNvPr>
          <p:cNvSpPr/>
          <p:nvPr/>
        </p:nvSpPr>
        <p:spPr>
          <a:xfrm>
            <a:off x="3733800" y="5361245"/>
            <a:ext cx="609600" cy="1458655"/>
          </a:xfrm>
          <a:prstGeom prst="roundRect">
            <a:avLst>
              <a:gd name="adj" fmla="val 8474"/>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Tree>
    <p:extLst>
      <p:ext uri="{BB962C8B-B14F-4D97-AF65-F5344CB8AC3E}">
        <p14:creationId xmlns:p14="http://schemas.microsoft.com/office/powerpoint/2010/main" val="363406067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0C0EF62-E3DB-4448-9A6E-FC16ECFC7F6A}"/>
              </a:ext>
            </a:extLst>
          </p:cNvPr>
          <p:cNvSpPr txBox="1"/>
          <p:nvPr/>
        </p:nvSpPr>
        <p:spPr>
          <a:xfrm>
            <a:off x="5871518" y="2117169"/>
            <a:ext cx="6320482" cy="646331"/>
          </a:xfrm>
          <a:prstGeom prst="rect">
            <a:avLst/>
          </a:prstGeom>
          <a:noFill/>
        </p:spPr>
        <p:txBody>
          <a:bodyPr wrap="square" rtlCol="0">
            <a:spAutoFit/>
          </a:bodyPr>
          <a:lstStyle>
            <a:defPPr>
              <a:defRPr lang="en-US"/>
            </a:defPPr>
            <a:lvl1pPr>
              <a:defRPr sz="3600">
                <a:solidFill>
                  <a:srgbClr val="12759A"/>
                </a:solidFill>
                <a:latin typeface="League Spartan" panose="020B0604020202020204" charset="0"/>
              </a:defRPr>
            </a:lvl1pPr>
          </a:lstStyle>
          <a:p>
            <a:pPr algn="ctr"/>
            <a:r>
              <a:rPr lang="en-US" dirty="0">
                <a:solidFill>
                  <a:srgbClr val="F4B37B"/>
                </a:solidFill>
              </a:rPr>
              <a:t>Furniture</a:t>
            </a:r>
          </a:p>
        </p:txBody>
      </p:sp>
      <p:grpSp>
        <p:nvGrpSpPr>
          <p:cNvPr id="3" name="Group 2">
            <a:extLst>
              <a:ext uri="{FF2B5EF4-FFF2-40B4-BE49-F238E27FC236}">
                <a16:creationId xmlns:a16="http://schemas.microsoft.com/office/drawing/2014/main" id="{41D09804-070D-47BF-AAF5-96FC4AE5F671}"/>
              </a:ext>
            </a:extLst>
          </p:cNvPr>
          <p:cNvGrpSpPr/>
          <p:nvPr/>
        </p:nvGrpSpPr>
        <p:grpSpPr>
          <a:xfrm>
            <a:off x="0" y="0"/>
            <a:ext cx="18288000" cy="2060299"/>
            <a:chOff x="0" y="-38100"/>
            <a:chExt cx="5694120" cy="750693"/>
          </a:xfrm>
        </p:grpSpPr>
        <p:sp>
          <p:nvSpPr>
            <p:cNvPr id="4" name="Freeform 19">
              <a:extLst>
                <a:ext uri="{FF2B5EF4-FFF2-40B4-BE49-F238E27FC236}">
                  <a16:creationId xmlns:a16="http://schemas.microsoft.com/office/drawing/2014/main" id="{42B25BB3-C96A-4A88-B3F6-0F95125A8B97}"/>
                </a:ext>
              </a:extLst>
            </p:cNvPr>
            <p:cNvSpPr/>
            <p:nvPr/>
          </p:nvSpPr>
          <p:spPr>
            <a:xfrm>
              <a:off x="0" y="90054"/>
              <a:ext cx="5694119" cy="622539"/>
            </a:xfrm>
            <a:custGeom>
              <a:avLst/>
              <a:gdLst/>
              <a:ahLst/>
              <a:cxnLst/>
              <a:rect l="l" t="t" r="r" b="b"/>
              <a:pathLst>
                <a:path w="5694119" h="622539">
                  <a:moveTo>
                    <a:pt x="0" y="0"/>
                  </a:moveTo>
                  <a:lnTo>
                    <a:pt x="5694119" y="0"/>
                  </a:lnTo>
                  <a:lnTo>
                    <a:pt x="5694119" y="622539"/>
                  </a:lnTo>
                  <a:lnTo>
                    <a:pt x="0" y="622539"/>
                  </a:lnTo>
                  <a:close/>
                </a:path>
              </a:pathLst>
            </a:custGeom>
            <a:solidFill>
              <a:srgbClr val="545454"/>
            </a:solidFill>
          </p:spPr>
        </p:sp>
        <p:sp>
          <p:nvSpPr>
            <p:cNvPr id="5" name="TextBox 4">
              <a:extLst>
                <a:ext uri="{FF2B5EF4-FFF2-40B4-BE49-F238E27FC236}">
                  <a16:creationId xmlns:a16="http://schemas.microsoft.com/office/drawing/2014/main" id="{4408347E-641C-4113-B11F-9A943C8C94C2}"/>
                </a:ext>
              </a:extLst>
            </p:cNvPr>
            <p:cNvSpPr txBox="1"/>
            <p:nvPr/>
          </p:nvSpPr>
          <p:spPr>
            <a:xfrm>
              <a:off x="0" y="-38100"/>
              <a:ext cx="5694120" cy="660639"/>
            </a:xfrm>
            <a:prstGeom prst="rect">
              <a:avLst/>
            </a:prstGeom>
          </p:spPr>
          <p:txBody>
            <a:bodyPr lIns="50800" tIns="50800" rIns="50800" bIns="50800" rtlCol="0" anchor="ctr"/>
            <a:lstStyle/>
            <a:p>
              <a:pPr algn="ctr">
                <a:lnSpc>
                  <a:spcPts val="2659"/>
                </a:lnSpc>
                <a:spcBef>
                  <a:spcPct val="0"/>
                </a:spcBef>
              </a:pPr>
              <a:endParaRPr/>
            </a:p>
          </p:txBody>
        </p:sp>
      </p:grpSp>
      <p:sp>
        <p:nvSpPr>
          <p:cNvPr id="6" name="TextBox 5">
            <a:extLst>
              <a:ext uri="{FF2B5EF4-FFF2-40B4-BE49-F238E27FC236}">
                <a16:creationId xmlns:a16="http://schemas.microsoft.com/office/drawing/2014/main" id="{E9D9FD82-698F-401D-9A41-561124727C65}"/>
              </a:ext>
            </a:extLst>
          </p:cNvPr>
          <p:cNvSpPr txBox="1"/>
          <p:nvPr/>
        </p:nvSpPr>
        <p:spPr>
          <a:xfrm>
            <a:off x="232718" y="731450"/>
            <a:ext cx="8530282" cy="857927"/>
          </a:xfrm>
          <a:prstGeom prst="rect">
            <a:avLst/>
          </a:prstGeom>
        </p:spPr>
        <p:txBody>
          <a:bodyPr wrap="square" lIns="0" tIns="0" rIns="0" bIns="0" rtlCol="0" anchor="t">
            <a:spAutoFit/>
          </a:bodyPr>
          <a:lstStyle/>
          <a:p>
            <a:pPr>
              <a:lnSpc>
                <a:spcPts val="7000"/>
              </a:lnSpc>
            </a:pPr>
            <a:r>
              <a:rPr lang="en-US" sz="4800" dirty="0">
                <a:solidFill>
                  <a:srgbClr val="FFFFFF"/>
                </a:solidFill>
                <a:latin typeface="League Spartan"/>
                <a:ea typeface="League Spartan"/>
                <a:cs typeface="League Spartan"/>
                <a:sym typeface="League Spartan"/>
              </a:rPr>
              <a:t>7. Data Analysis</a:t>
            </a:r>
          </a:p>
        </p:txBody>
      </p:sp>
      <p:sp>
        <p:nvSpPr>
          <p:cNvPr id="7" name="Freeform 32">
            <a:extLst>
              <a:ext uri="{FF2B5EF4-FFF2-40B4-BE49-F238E27FC236}">
                <a16:creationId xmlns:a16="http://schemas.microsoft.com/office/drawing/2014/main" id="{898145F7-F60A-4575-81A4-54094EEEFF90}"/>
              </a:ext>
            </a:extLst>
          </p:cNvPr>
          <p:cNvSpPr/>
          <p:nvPr/>
        </p:nvSpPr>
        <p:spPr>
          <a:xfrm>
            <a:off x="-537368" y="9079989"/>
            <a:ext cx="1540171" cy="1243831"/>
          </a:xfrm>
          <a:custGeom>
            <a:avLst/>
            <a:gdLst/>
            <a:ahLst/>
            <a:cxnLst/>
            <a:rect l="l" t="t" r="r" b="b"/>
            <a:pathLst>
              <a:path w="3292689" h="2992231">
                <a:moveTo>
                  <a:pt x="0" y="0"/>
                </a:moveTo>
                <a:lnTo>
                  <a:pt x="3292689" y="0"/>
                </a:lnTo>
                <a:lnTo>
                  <a:pt x="3292689" y="2992231"/>
                </a:lnTo>
                <a:lnTo>
                  <a:pt x="0" y="299223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pic>
        <p:nvPicPr>
          <p:cNvPr id="9" name="Picture 8">
            <a:extLst>
              <a:ext uri="{FF2B5EF4-FFF2-40B4-BE49-F238E27FC236}">
                <a16:creationId xmlns:a16="http://schemas.microsoft.com/office/drawing/2014/main" id="{A7C37063-A93F-42F1-B288-445689DD4622}"/>
              </a:ext>
            </a:extLst>
          </p:cNvPr>
          <p:cNvPicPr>
            <a:picLocks noChangeAspect="1"/>
          </p:cNvPicPr>
          <p:nvPr/>
        </p:nvPicPr>
        <p:blipFill>
          <a:blip r:embed="rId4"/>
          <a:stretch>
            <a:fillRect/>
          </a:stretch>
        </p:blipFill>
        <p:spPr>
          <a:xfrm>
            <a:off x="228600" y="2804800"/>
            <a:ext cx="10872216" cy="5996300"/>
          </a:xfrm>
          <a:prstGeom prst="rect">
            <a:avLst/>
          </a:prstGeom>
        </p:spPr>
      </p:pic>
      <p:sp>
        <p:nvSpPr>
          <p:cNvPr id="10" name="Rectangle: Rounded Corners 9">
            <a:extLst>
              <a:ext uri="{FF2B5EF4-FFF2-40B4-BE49-F238E27FC236}">
                <a16:creationId xmlns:a16="http://schemas.microsoft.com/office/drawing/2014/main" id="{29CF1EB2-C0BD-46A9-A5B6-D478A10D24D5}"/>
              </a:ext>
            </a:extLst>
          </p:cNvPr>
          <p:cNvSpPr/>
          <p:nvPr/>
        </p:nvSpPr>
        <p:spPr>
          <a:xfrm>
            <a:off x="3886200" y="5905500"/>
            <a:ext cx="1604318" cy="2309730"/>
          </a:xfrm>
          <a:prstGeom prst="roundRect">
            <a:avLst>
              <a:gd name="adj" fmla="val 8474"/>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1" name="Rectangle: Rounded Corners 10">
            <a:extLst>
              <a:ext uri="{FF2B5EF4-FFF2-40B4-BE49-F238E27FC236}">
                <a16:creationId xmlns:a16="http://schemas.microsoft.com/office/drawing/2014/main" id="{C1079569-3AA4-4B6B-8295-77CB39E034E9}"/>
              </a:ext>
            </a:extLst>
          </p:cNvPr>
          <p:cNvSpPr/>
          <p:nvPr/>
        </p:nvSpPr>
        <p:spPr>
          <a:xfrm>
            <a:off x="2514600" y="4076701"/>
            <a:ext cx="609600" cy="380999"/>
          </a:xfrm>
          <a:prstGeom prst="roundRect">
            <a:avLst>
              <a:gd name="adj" fmla="val 8474"/>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2" name="TextBox 11">
            <a:extLst>
              <a:ext uri="{FF2B5EF4-FFF2-40B4-BE49-F238E27FC236}">
                <a16:creationId xmlns:a16="http://schemas.microsoft.com/office/drawing/2014/main" id="{C35D5240-3BB1-45A0-B39D-F2C6807FC094}"/>
              </a:ext>
            </a:extLst>
          </p:cNvPr>
          <p:cNvSpPr txBox="1"/>
          <p:nvPr/>
        </p:nvSpPr>
        <p:spPr>
          <a:xfrm>
            <a:off x="11107347" y="2705100"/>
            <a:ext cx="6991350" cy="4403513"/>
          </a:xfrm>
          <a:prstGeom prst="rect">
            <a:avLst/>
          </a:prstGeom>
          <a:noFill/>
        </p:spPr>
        <p:txBody>
          <a:bodyPr wrap="square" rtlCol="0">
            <a:spAutoFit/>
          </a:bodyPr>
          <a:lstStyle/>
          <a:p>
            <a:pPr marL="285750" indent="-285750" algn="just">
              <a:lnSpc>
                <a:spcPct val="150000"/>
              </a:lnSpc>
              <a:spcAft>
                <a:spcPts val="1200"/>
              </a:spcAft>
              <a:buFont typeface="Arial" panose="020B0604020202020204" pitchFamily="34" charset="0"/>
              <a:buChar char="•"/>
            </a:pPr>
            <a:r>
              <a:rPr lang="en-US" sz="2200" b="1" dirty="0">
                <a:latin typeface="Blinker" panose="020B0604020202020204" charset="0"/>
              </a:rPr>
              <a:t>Chairs and Bookcases</a:t>
            </a:r>
            <a:r>
              <a:rPr lang="en-US" sz="2200" dirty="0">
                <a:latin typeface="Blinker" panose="020B0604020202020204" charset="0"/>
              </a:rPr>
              <a:t> have </a:t>
            </a:r>
            <a:r>
              <a:rPr lang="en-US" sz="2200" b="1" dirty="0">
                <a:latin typeface="Blinker" panose="020B0604020202020204" charset="0"/>
              </a:rPr>
              <a:t>high sales and stable profit margins (9.35% and 11.04%)</a:t>
            </a:r>
            <a:r>
              <a:rPr lang="en-US" sz="2200" dirty="0">
                <a:latin typeface="Blinker" panose="020B0604020202020204" charset="0"/>
              </a:rPr>
              <a:t>, playing an important role in the Furniture category.</a:t>
            </a:r>
          </a:p>
          <a:p>
            <a:pPr marL="285750" indent="-285750" algn="just">
              <a:lnSpc>
                <a:spcPct val="150000"/>
              </a:lnSpc>
              <a:spcAft>
                <a:spcPts val="1200"/>
              </a:spcAft>
              <a:buFont typeface="Arial" panose="020B0604020202020204" pitchFamily="34" charset="0"/>
              <a:buChar char="•"/>
            </a:pPr>
            <a:r>
              <a:rPr lang="en-US" sz="2200" b="1" dirty="0">
                <a:latin typeface="Blinker" panose="020B0604020202020204" charset="0"/>
              </a:rPr>
              <a:t>Furnishings</a:t>
            </a:r>
            <a:r>
              <a:rPr lang="en-US" sz="2200" dirty="0">
                <a:latin typeface="Blinker" panose="020B0604020202020204" charset="0"/>
              </a:rPr>
              <a:t> have the </a:t>
            </a:r>
            <a:r>
              <a:rPr lang="en-US" sz="2200" b="1" dirty="0">
                <a:latin typeface="Blinker" panose="020B0604020202020204" charset="0"/>
              </a:rPr>
              <a:t>highest profit margin</a:t>
            </a:r>
            <a:r>
              <a:rPr lang="en-US" sz="2200" dirty="0">
                <a:latin typeface="Blinker" panose="020B0604020202020204" charset="0"/>
              </a:rPr>
              <a:t> (12.18%) but </a:t>
            </a:r>
            <a:r>
              <a:rPr lang="en-US" sz="2200" b="1" dirty="0">
                <a:latin typeface="Blinker" panose="020B0604020202020204" charset="0"/>
              </a:rPr>
              <a:t>low revenue</a:t>
            </a:r>
            <a:r>
              <a:rPr lang="en-US" sz="2200" dirty="0">
                <a:latin typeface="Blinker" panose="020B0604020202020204" charset="0"/>
              </a:rPr>
              <a:t>.</a:t>
            </a:r>
          </a:p>
          <a:p>
            <a:pPr marL="285750" indent="-285750" algn="just">
              <a:lnSpc>
                <a:spcPct val="150000"/>
              </a:lnSpc>
              <a:spcAft>
                <a:spcPts val="1200"/>
              </a:spcAft>
              <a:buFont typeface="Arial" panose="020B0604020202020204" pitchFamily="34" charset="0"/>
              <a:buChar char="•"/>
            </a:pPr>
            <a:r>
              <a:rPr lang="en-US" sz="2200" b="1" dirty="0">
                <a:latin typeface="Blinker" panose="020B0604020202020204" charset="0"/>
              </a:rPr>
              <a:t>However,</a:t>
            </a:r>
            <a:r>
              <a:rPr lang="en-US" sz="2200" dirty="0">
                <a:latin typeface="Blinker" panose="020B0604020202020204" charset="0"/>
              </a:rPr>
              <a:t> the company needs to review the business strategy for </a:t>
            </a:r>
            <a:r>
              <a:rPr lang="en-US" sz="2200" b="1" dirty="0">
                <a:latin typeface="Blinker" panose="020B0604020202020204" charset="0"/>
              </a:rPr>
              <a:t>Tables</a:t>
            </a:r>
            <a:r>
              <a:rPr lang="en-US" sz="2200" dirty="0">
                <a:latin typeface="Blinker" panose="020B0604020202020204" charset="0"/>
              </a:rPr>
              <a:t>, because this category </a:t>
            </a:r>
            <a:r>
              <a:rPr lang="en-US" sz="2200" b="1" dirty="0">
                <a:latin typeface="Blinker" panose="020B0604020202020204" charset="0"/>
              </a:rPr>
              <a:t>is currently losing money.</a:t>
            </a:r>
          </a:p>
        </p:txBody>
      </p:sp>
    </p:spTree>
    <p:extLst>
      <p:ext uri="{BB962C8B-B14F-4D97-AF65-F5344CB8AC3E}">
        <p14:creationId xmlns:p14="http://schemas.microsoft.com/office/powerpoint/2010/main" val="365880896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0C0EF62-E3DB-4448-9A6E-FC16ECFC7F6A}"/>
              </a:ext>
            </a:extLst>
          </p:cNvPr>
          <p:cNvSpPr txBox="1"/>
          <p:nvPr/>
        </p:nvSpPr>
        <p:spPr>
          <a:xfrm>
            <a:off x="5871518" y="2117169"/>
            <a:ext cx="6320482" cy="646331"/>
          </a:xfrm>
          <a:prstGeom prst="rect">
            <a:avLst/>
          </a:prstGeom>
          <a:noFill/>
        </p:spPr>
        <p:txBody>
          <a:bodyPr wrap="square" rtlCol="0">
            <a:spAutoFit/>
          </a:bodyPr>
          <a:lstStyle>
            <a:defPPr>
              <a:defRPr lang="en-US"/>
            </a:defPPr>
            <a:lvl1pPr>
              <a:defRPr sz="3600">
                <a:solidFill>
                  <a:srgbClr val="12759A"/>
                </a:solidFill>
                <a:latin typeface="League Spartan" panose="020B0604020202020204" charset="0"/>
              </a:defRPr>
            </a:lvl1pPr>
          </a:lstStyle>
          <a:p>
            <a:pPr algn="ctr"/>
            <a:r>
              <a:rPr lang="en-US" dirty="0">
                <a:solidFill>
                  <a:srgbClr val="F4B37B"/>
                </a:solidFill>
              </a:rPr>
              <a:t>Furniture</a:t>
            </a:r>
          </a:p>
        </p:txBody>
      </p:sp>
      <p:grpSp>
        <p:nvGrpSpPr>
          <p:cNvPr id="3" name="Group 2">
            <a:extLst>
              <a:ext uri="{FF2B5EF4-FFF2-40B4-BE49-F238E27FC236}">
                <a16:creationId xmlns:a16="http://schemas.microsoft.com/office/drawing/2014/main" id="{41D09804-070D-47BF-AAF5-96FC4AE5F671}"/>
              </a:ext>
            </a:extLst>
          </p:cNvPr>
          <p:cNvGrpSpPr/>
          <p:nvPr/>
        </p:nvGrpSpPr>
        <p:grpSpPr>
          <a:xfrm>
            <a:off x="0" y="0"/>
            <a:ext cx="18288000" cy="2060299"/>
            <a:chOff x="0" y="-38100"/>
            <a:chExt cx="5694120" cy="750693"/>
          </a:xfrm>
        </p:grpSpPr>
        <p:sp>
          <p:nvSpPr>
            <p:cNvPr id="4" name="Freeform 19">
              <a:extLst>
                <a:ext uri="{FF2B5EF4-FFF2-40B4-BE49-F238E27FC236}">
                  <a16:creationId xmlns:a16="http://schemas.microsoft.com/office/drawing/2014/main" id="{42B25BB3-C96A-4A88-B3F6-0F95125A8B97}"/>
                </a:ext>
              </a:extLst>
            </p:cNvPr>
            <p:cNvSpPr/>
            <p:nvPr/>
          </p:nvSpPr>
          <p:spPr>
            <a:xfrm>
              <a:off x="0" y="90054"/>
              <a:ext cx="5694119" cy="622539"/>
            </a:xfrm>
            <a:custGeom>
              <a:avLst/>
              <a:gdLst/>
              <a:ahLst/>
              <a:cxnLst/>
              <a:rect l="l" t="t" r="r" b="b"/>
              <a:pathLst>
                <a:path w="5694119" h="622539">
                  <a:moveTo>
                    <a:pt x="0" y="0"/>
                  </a:moveTo>
                  <a:lnTo>
                    <a:pt x="5694119" y="0"/>
                  </a:lnTo>
                  <a:lnTo>
                    <a:pt x="5694119" y="622539"/>
                  </a:lnTo>
                  <a:lnTo>
                    <a:pt x="0" y="622539"/>
                  </a:lnTo>
                  <a:close/>
                </a:path>
              </a:pathLst>
            </a:custGeom>
            <a:solidFill>
              <a:srgbClr val="545454"/>
            </a:solidFill>
          </p:spPr>
        </p:sp>
        <p:sp>
          <p:nvSpPr>
            <p:cNvPr id="5" name="TextBox 4">
              <a:extLst>
                <a:ext uri="{FF2B5EF4-FFF2-40B4-BE49-F238E27FC236}">
                  <a16:creationId xmlns:a16="http://schemas.microsoft.com/office/drawing/2014/main" id="{4408347E-641C-4113-B11F-9A943C8C94C2}"/>
                </a:ext>
              </a:extLst>
            </p:cNvPr>
            <p:cNvSpPr txBox="1"/>
            <p:nvPr/>
          </p:nvSpPr>
          <p:spPr>
            <a:xfrm>
              <a:off x="0" y="-38100"/>
              <a:ext cx="5694120" cy="660639"/>
            </a:xfrm>
            <a:prstGeom prst="rect">
              <a:avLst/>
            </a:prstGeom>
          </p:spPr>
          <p:txBody>
            <a:bodyPr lIns="50800" tIns="50800" rIns="50800" bIns="50800" rtlCol="0" anchor="ctr"/>
            <a:lstStyle/>
            <a:p>
              <a:pPr algn="ctr">
                <a:lnSpc>
                  <a:spcPts val="2659"/>
                </a:lnSpc>
                <a:spcBef>
                  <a:spcPct val="0"/>
                </a:spcBef>
              </a:pPr>
              <a:endParaRPr/>
            </a:p>
          </p:txBody>
        </p:sp>
      </p:grpSp>
      <p:sp>
        <p:nvSpPr>
          <p:cNvPr id="6" name="TextBox 5">
            <a:extLst>
              <a:ext uri="{FF2B5EF4-FFF2-40B4-BE49-F238E27FC236}">
                <a16:creationId xmlns:a16="http://schemas.microsoft.com/office/drawing/2014/main" id="{E9D9FD82-698F-401D-9A41-561124727C65}"/>
              </a:ext>
            </a:extLst>
          </p:cNvPr>
          <p:cNvSpPr txBox="1"/>
          <p:nvPr/>
        </p:nvSpPr>
        <p:spPr>
          <a:xfrm>
            <a:off x="232718" y="731450"/>
            <a:ext cx="8530282" cy="857927"/>
          </a:xfrm>
          <a:prstGeom prst="rect">
            <a:avLst/>
          </a:prstGeom>
        </p:spPr>
        <p:txBody>
          <a:bodyPr wrap="square" lIns="0" tIns="0" rIns="0" bIns="0" rtlCol="0" anchor="t">
            <a:spAutoFit/>
          </a:bodyPr>
          <a:lstStyle/>
          <a:p>
            <a:pPr>
              <a:lnSpc>
                <a:spcPts val="7000"/>
              </a:lnSpc>
            </a:pPr>
            <a:r>
              <a:rPr lang="en-US" sz="4800" dirty="0">
                <a:solidFill>
                  <a:srgbClr val="FFFFFF"/>
                </a:solidFill>
                <a:latin typeface="League Spartan"/>
                <a:ea typeface="League Spartan"/>
                <a:cs typeface="League Spartan"/>
                <a:sym typeface="League Spartan"/>
              </a:rPr>
              <a:t>7. Data Analysis</a:t>
            </a:r>
          </a:p>
        </p:txBody>
      </p:sp>
      <p:sp>
        <p:nvSpPr>
          <p:cNvPr id="7" name="Freeform 32">
            <a:extLst>
              <a:ext uri="{FF2B5EF4-FFF2-40B4-BE49-F238E27FC236}">
                <a16:creationId xmlns:a16="http://schemas.microsoft.com/office/drawing/2014/main" id="{898145F7-F60A-4575-81A4-54094EEEFF90}"/>
              </a:ext>
            </a:extLst>
          </p:cNvPr>
          <p:cNvSpPr/>
          <p:nvPr/>
        </p:nvSpPr>
        <p:spPr>
          <a:xfrm>
            <a:off x="-537368" y="9079989"/>
            <a:ext cx="1540171" cy="1243831"/>
          </a:xfrm>
          <a:custGeom>
            <a:avLst/>
            <a:gdLst/>
            <a:ahLst/>
            <a:cxnLst/>
            <a:rect l="l" t="t" r="r" b="b"/>
            <a:pathLst>
              <a:path w="3292689" h="2992231">
                <a:moveTo>
                  <a:pt x="0" y="0"/>
                </a:moveTo>
                <a:lnTo>
                  <a:pt x="3292689" y="0"/>
                </a:lnTo>
                <a:lnTo>
                  <a:pt x="3292689" y="2992231"/>
                </a:lnTo>
                <a:lnTo>
                  <a:pt x="0" y="299223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pic>
        <p:nvPicPr>
          <p:cNvPr id="8" name="Picture 7">
            <a:extLst>
              <a:ext uri="{FF2B5EF4-FFF2-40B4-BE49-F238E27FC236}">
                <a16:creationId xmlns:a16="http://schemas.microsoft.com/office/drawing/2014/main" id="{BCCBED27-9639-4B3A-A145-13AD68C967E7}"/>
              </a:ext>
            </a:extLst>
          </p:cNvPr>
          <p:cNvPicPr>
            <a:picLocks noChangeAspect="1"/>
          </p:cNvPicPr>
          <p:nvPr/>
        </p:nvPicPr>
        <p:blipFill>
          <a:blip r:embed="rId4"/>
          <a:stretch>
            <a:fillRect/>
          </a:stretch>
        </p:blipFill>
        <p:spPr>
          <a:xfrm>
            <a:off x="630936" y="2781300"/>
            <a:ext cx="8055864" cy="4497690"/>
          </a:xfrm>
          <a:prstGeom prst="rect">
            <a:avLst/>
          </a:prstGeom>
        </p:spPr>
      </p:pic>
      <p:sp>
        <p:nvSpPr>
          <p:cNvPr id="12" name="Rectangle: Rounded Corners 11">
            <a:extLst>
              <a:ext uri="{FF2B5EF4-FFF2-40B4-BE49-F238E27FC236}">
                <a16:creationId xmlns:a16="http://schemas.microsoft.com/office/drawing/2014/main" id="{0E75262B-FB38-4ED1-A5FF-EA4A6E75CEDF}"/>
              </a:ext>
            </a:extLst>
          </p:cNvPr>
          <p:cNvSpPr/>
          <p:nvPr/>
        </p:nvSpPr>
        <p:spPr>
          <a:xfrm>
            <a:off x="3297936" y="4760829"/>
            <a:ext cx="1295400" cy="2135271"/>
          </a:xfrm>
          <a:prstGeom prst="roundRect">
            <a:avLst>
              <a:gd name="adj" fmla="val 8474"/>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13" name="Picture 12">
            <a:extLst>
              <a:ext uri="{FF2B5EF4-FFF2-40B4-BE49-F238E27FC236}">
                <a16:creationId xmlns:a16="http://schemas.microsoft.com/office/drawing/2014/main" id="{B574004F-A17D-4DC4-823F-6DC4153B5D25}"/>
              </a:ext>
            </a:extLst>
          </p:cNvPr>
          <p:cNvPicPr>
            <a:picLocks noChangeAspect="1"/>
          </p:cNvPicPr>
          <p:nvPr/>
        </p:nvPicPr>
        <p:blipFill>
          <a:blip r:embed="rId5"/>
          <a:stretch>
            <a:fillRect/>
          </a:stretch>
        </p:blipFill>
        <p:spPr>
          <a:xfrm>
            <a:off x="9698736" y="2829169"/>
            <a:ext cx="8055864" cy="4418235"/>
          </a:xfrm>
          <a:prstGeom prst="rect">
            <a:avLst/>
          </a:prstGeom>
        </p:spPr>
      </p:pic>
      <p:sp>
        <p:nvSpPr>
          <p:cNvPr id="14" name="Rectangle: Rounded Corners 13">
            <a:extLst>
              <a:ext uri="{FF2B5EF4-FFF2-40B4-BE49-F238E27FC236}">
                <a16:creationId xmlns:a16="http://schemas.microsoft.com/office/drawing/2014/main" id="{517D2C8F-C138-4A3F-9D93-8E5092BD0EAB}"/>
              </a:ext>
            </a:extLst>
          </p:cNvPr>
          <p:cNvSpPr/>
          <p:nvPr/>
        </p:nvSpPr>
        <p:spPr>
          <a:xfrm>
            <a:off x="10896600" y="5676900"/>
            <a:ext cx="1295400" cy="1234263"/>
          </a:xfrm>
          <a:prstGeom prst="roundRect">
            <a:avLst>
              <a:gd name="adj" fmla="val 8474"/>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9" name="TextBox 8">
            <a:extLst>
              <a:ext uri="{FF2B5EF4-FFF2-40B4-BE49-F238E27FC236}">
                <a16:creationId xmlns:a16="http://schemas.microsoft.com/office/drawing/2014/main" id="{4C48470B-5378-45B0-9CB6-C3D026FD8DB1}"/>
              </a:ext>
            </a:extLst>
          </p:cNvPr>
          <p:cNvSpPr txBox="1"/>
          <p:nvPr/>
        </p:nvSpPr>
        <p:spPr>
          <a:xfrm>
            <a:off x="685800" y="7277100"/>
            <a:ext cx="16992600" cy="2536848"/>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b="1" dirty="0">
                <a:latin typeface="Blinker" panose="020B0604020202020204" charset="0"/>
              </a:rPr>
              <a:t>Furnishings</a:t>
            </a:r>
            <a:r>
              <a:rPr lang="en-US" dirty="0">
                <a:latin typeface="Blinker" panose="020B0604020202020204" charset="0"/>
              </a:rPr>
              <a:t> have the </a:t>
            </a:r>
            <a:r>
              <a:rPr lang="en-US" b="1" dirty="0">
                <a:latin typeface="Blinker" panose="020B0604020202020204" charset="0"/>
              </a:rPr>
              <a:t>lowest Other Cost</a:t>
            </a:r>
            <a:r>
              <a:rPr lang="en-US" dirty="0">
                <a:latin typeface="Blinker" panose="020B0604020202020204" charset="0"/>
              </a:rPr>
              <a:t> and </a:t>
            </a:r>
            <a:r>
              <a:rPr lang="en-US" b="1" dirty="0">
                <a:latin typeface="Blinker" panose="020B0604020202020204" charset="0"/>
              </a:rPr>
              <a:t>effective discount application</a:t>
            </a:r>
            <a:r>
              <a:rPr lang="en-US" dirty="0">
                <a:latin typeface="Blinker" panose="020B0604020202020204" charset="0"/>
              </a:rPr>
              <a:t>, helping to </a:t>
            </a:r>
            <a:r>
              <a:rPr lang="en-US" b="1" dirty="0">
                <a:latin typeface="Blinker" panose="020B0604020202020204" charset="0"/>
              </a:rPr>
              <a:t>rank second in quantity sold (3.1K products sold) and lead in profit margin within the Furniture group.</a:t>
            </a:r>
          </a:p>
          <a:p>
            <a:pPr marL="285750" indent="-285750">
              <a:lnSpc>
                <a:spcPct val="150000"/>
              </a:lnSpc>
              <a:buFont typeface="Arial" panose="020B0604020202020204" pitchFamily="34" charset="0"/>
              <a:buChar char="•"/>
            </a:pPr>
            <a:r>
              <a:rPr lang="en-US" b="1" dirty="0">
                <a:latin typeface="Blinker" panose="020B0604020202020204" charset="0"/>
              </a:rPr>
              <a:t>Bookcases &amp; Chairs</a:t>
            </a:r>
            <a:r>
              <a:rPr lang="en-US" dirty="0">
                <a:latin typeface="Blinker" panose="020B0604020202020204" charset="0"/>
              </a:rPr>
              <a:t>, although having </a:t>
            </a:r>
            <a:r>
              <a:rPr lang="en-US" b="1" dirty="0">
                <a:latin typeface="Blinker" panose="020B0604020202020204" charset="0"/>
              </a:rPr>
              <a:t>high costs</a:t>
            </a:r>
            <a:r>
              <a:rPr lang="en-US" dirty="0">
                <a:latin typeface="Blinker" panose="020B0604020202020204" charset="0"/>
              </a:rPr>
              <a:t> and </a:t>
            </a:r>
            <a:r>
              <a:rPr lang="en-US" b="1" dirty="0">
                <a:latin typeface="Blinker" panose="020B0604020202020204" charset="0"/>
              </a:rPr>
              <a:t>large discount levels</a:t>
            </a:r>
            <a:r>
              <a:rPr lang="en-US" dirty="0">
                <a:latin typeface="Blinker" panose="020B0604020202020204" charset="0"/>
              </a:rPr>
              <a:t>, still achieve </a:t>
            </a:r>
            <a:r>
              <a:rPr lang="en-US" b="1" dirty="0">
                <a:latin typeface="Blinker" panose="020B0604020202020204" charset="0"/>
              </a:rPr>
              <a:t>high sales </a:t>
            </a:r>
            <a:r>
              <a:rPr lang="en-US" dirty="0">
                <a:latin typeface="Blinker" panose="020B0604020202020204" charset="0"/>
              </a:rPr>
              <a:t>(8.3K &amp; 12.3K products sold), affirming their role as </a:t>
            </a:r>
            <a:r>
              <a:rPr lang="en-US" b="1" dirty="0">
                <a:latin typeface="Blinker" panose="020B0604020202020204" charset="0"/>
              </a:rPr>
              <a:t>core categories</a:t>
            </a:r>
            <a:r>
              <a:rPr lang="en-US" dirty="0">
                <a:latin typeface="Blinker" panose="020B0604020202020204" charset="0"/>
              </a:rPr>
              <a:t>.</a:t>
            </a:r>
          </a:p>
          <a:p>
            <a:pPr marL="285750" indent="-285750">
              <a:lnSpc>
                <a:spcPct val="150000"/>
              </a:lnSpc>
              <a:buFont typeface="Arial" panose="020B0604020202020204" pitchFamily="34" charset="0"/>
              <a:buChar char="•"/>
            </a:pPr>
            <a:r>
              <a:rPr lang="en-US" b="1" dirty="0">
                <a:latin typeface="Blinker" panose="020B0604020202020204" charset="0"/>
              </a:rPr>
              <a:t>Tables are facing serious problems:</a:t>
            </a:r>
          </a:p>
          <a:p>
            <a:pPr marL="742950" lvl="1" indent="-285750" algn="just">
              <a:lnSpc>
                <a:spcPct val="150000"/>
              </a:lnSpc>
              <a:buSzPct val="80000"/>
              <a:buFont typeface="Courier New" panose="02070309020205020404" pitchFamily="49" charset="0"/>
              <a:buChar char="o"/>
            </a:pPr>
            <a:r>
              <a:rPr lang="en-US" dirty="0">
                <a:latin typeface="Blinker" panose="020B0604020202020204" charset="0"/>
              </a:rPr>
              <a:t>Costs are not too high, discounts are low, but revenue is the lowest in the group (3.1K products sold).</a:t>
            </a:r>
          </a:p>
          <a:p>
            <a:pPr marL="742950" lvl="1" indent="-285750">
              <a:lnSpc>
                <a:spcPct val="150000"/>
              </a:lnSpc>
              <a:buSzPct val="80000"/>
              <a:buFont typeface="Courier New" panose="02070309020205020404" pitchFamily="49" charset="0"/>
              <a:buChar char="o"/>
            </a:pPr>
            <a:r>
              <a:rPr lang="en-US" dirty="0">
                <a:latin typeface="Blinker" panose="020B0604020202020204" charset="0"/>
              </a:rPr>
              <a:t>Is the only category incurring losses in profit margin and having negative growth.</a:t>
            </a:r>
          </a:p>
        </p:txBody>
      </p:sp>
    </p:spTree>
    <p:extLst>
      <p:ext uri="{BB962C8B-B14F-4D97-AF65-F5344CB8AC3E}">
        <p14:creationId xmlns:p14="http://schemas.microsoft.com/office/powerpoint/2010/main" val="10204636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www.projectaccelerator.co.uk/wp-content/uploads/2013/02/iStock_000007651615XSmall.jpg">
            <a:extLst>
              <a:ext uri="{FF2B5EF4-FFF2-40B4-BE49-F238E27FC236}">
                <a16:creationId xmlns:a16="http://schemas.microsoft.com/office/drawing/2014/main" id="{2ADD8E97-1271-4AAA-87ED-0B1827A6AE59}"/>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9601200" y="2552700"/>
            <a:ext cx="6823166" cy="6803502"/>
          </a:xfrm>
          <a:prstGeom prst="rect">
            <a:avLst/>
          </a:prstGeom>
          <a:noFill/>
          <a:extLst>
            <a:ext uri="{909E8E84-426E-40DD-AFC4-6F175D3DCCD1}">
              <a14:hiddenFill xmlns:a14="http://schemas.microsoft.com/office/drawing/2010/main">
                <a:solidFill>
                  <a:srgbClr val="FFFFFF"/>
                </a:solidFill>
              </a14:hiddenFill>
            </a:ext>
          </a:extLst>
        </p:spPr>
      </p:pic>
      <p:sp>
        <p:nvSpPr>
          <p:cNvPr id="10" name="Freeform 32">
            <a:extLst>
              <a:ext uri="{FF2B5EF4-FFF2-40B4-BE49-F238E27FC236}">
                <a16:creationId xmlns:a16="http://schemas.microsoft.com/office/drawing/2014/main" id="{BF69DF63-336D-4DD0-B704-A953F36FF860}"/>
              </a:ext>
            </a:extLst>
          </p:cNvPr>
          <p:cNvSpPr/>
          <p:nvPr/>
        </p:nvSpPr>
        <p:spPr>
          <a:xfrm>
            <a:off x="-537367" y="9043168"/>
            <a:ext cx="1540171" cy="1243831"/>
          </a:xfrm>
          <a:custGeom>
            <a:avLst/>
            <a:gdLst/>
            <a:ahLst/>
            <a:cxnLst/>
            <a:rect l="l" t="t" r="r" b="b"/>
            <a:pathLst>
              <a:path w="3292689" h="2992231">
                <a:moveTo>
                  <a:pt x="0" y="0"/>
                </a:moveTo>
                <a:lnTo>
                  <a:pt x="3292689" y="0"/>
                </a:lnTo>
                <a:lnTo>
                  <a:pt x="3292689" y="2992231"/>
                </a:lnTo>
                <a:lnTo>
                  <a:pt x="0" y="299223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12" name="Group 11">
            <a:extLst>
              <a:ext uri="{FF2B5EF4-FFF2-40B4-BE49-F238E27FC236}">
                <a16:creationId xmlns:a16="http://schemas.microsoft.com/office/drawing/2014/main" id="{506A1103-8304-4592-B6F6-C8713A7293F5}"/>
              </a:ext>
            </a:extLst>
          </p:cNvPr>
          <p:cNvGrpSpPr/>
          <p:nvPr/>
        </p:nvGrpSpPr>
        <p:grpSpPr>
          <a:xfrm>
            <a:off x="0" y="0"/>
            <a:ext cx="18288000" cy="2060299"/>
            <a:chOff x="0" y="-38100"/>
            <a:chExt cx="5694120" cy="750693"/>
          </a:xfrm>
        </p:grpSpPr>
        <p:sp>
          <p:nvSpPr>
            <p:cNvPr id="13" name="Freeform 19">
              <a:extLst>
                <a:ext uri="{FF2B5EF4-FFF2-40B4-BE49-F238E27FC236}">
                  <a16:creationId xmlns:a16="http://schemas.microsoft.com/office/drawing/2014/main" id="{4D1A0765-A235-4F90-A4F1-0A788B65B39B}"/>
                </a:ext>
              </a:extLst>
            </p:cNvPr>
            <p:cNvSpPr/>
            <p:nvPr/>
          </p:nvSpPr>
          <p:spPr>
            <a:xfrm>
              <a:off x="0" y="90054"/>
              <a:ext cx="5694119" cy="622539"/>
            </a:xfrm>
            <a:custGeom>
              <a:avLst/>
              <a:gdLst/>
              <a:ahLst/>
              <a:cxnLst/>
              <a:rect l="l" t="t" r="r" b="b"/>
              <a:pathLst>
                <a:path w="5694119" h="622539">
                  <a:moveTo>
                    <a:pt x="0" y="0"/>
                  </a:moveTo>
                  <a:lnTo>
                    <a:pt x="5694119" y="0"/>
                  </a:lnTo>
                  <a:lnTo>
                    <a:pt x="5694119" y="622539"/>
                  </a:lnTo>
                  <a:lnTo>
                    <a:pt x="0" y="622539"/>
                  </a:lnTo>
                  <a:close/>
                </a:path>
              </a:pathLst>
            </a:custGeom>
            <a:solidFill>
              <a:srgbClr val="545454"/>
            </a:solidFill>
          </p:spPr>
        </p:sp>
        <p:sp>
          <p:nvSpPr>
            <p:cNvPr id="14" name="TextBox 13">
              <a:extLst>
                <a:ext uri="{FF2B5EF4-FFF2-40B4-BE49-F238E27FC236}">
                  <a16:creationId xmlns:a16="http://schemas.microsoft.com/office/drawing/2014/main" id="{19242149-4F06-4AC0-B649-302F0DC991D4}"/>
                </a:ext>
              </a:extLst>
            </p:cNvPr>
            <p:cNvSpPr txBox="1"/>
            <p:nvPr/>
          </p:nvSpPr>
          <p:spPr>
            <a:xfrm>
              <a:off x="0" y="-38100"/>
              <a:ext cx="5694120" cy="660639"/>
            </a:xfrm>
            <a:prstGeom prst="rect">
              <a:avLst/>
            </a:prstGeom>
          </p:spPr>
          <p:txBody>
            <a:bodyPr lIns="50800" tIns="50800" rIns="50800" bIns="50800" rtlCol="0" anchor="ctr"/>
            <a:lstStyle/>
            <a:p>
              <a:pPr algn="ctr">
                <a:lnSpc>
                  <a:spcPts val="2659"/>
                </a:lnSpc>
                <a:spcBef>
                  <a:spcPct val="0"/>
                </a:spcBef>
              </a:pPr>
              <a:endParaRPr/>
            </a:p>
          </p:txBody>
        </p:sp>
      </p:grpSp>
      <p:sp>
        <p:nvSpPr>
          <p:cNvPr id="15" name="TextBox 14">
            <a:extLst>
              <a:ext uri="{FF2B5EF4-FFF2-40B4-BE49-F238E27FC236}">
                <a16:creationId xmlns:a16="http://schemas.microsoft.com/office/drawing/2014/main" id="{80A0FFB6-2B29-4460-838D-24FB36E174AA}"/>
              </a:ext>
            </a:extLst>
          </p:cNvPr>
          <p:cNvSpPr txBox="1"/>
          <p:nvPr/>
        </p:nvSpPr>
        <p:spPr>
          <a:xfrm>
            <a:off x="232718" y="731450"/>
            <a:ext cx="8530282" cy="857927"/>
          </a:xfrm>
          <a:prstGeom prst="rect">
            <a:avLst/>
          </a:prstGeom>
        </p:spPr>
        <p:txBody>
          <a:bodyPr wrap="square" lIns="0" tIns="0" rIns="0" bIns="0" rtlCol="0" anchor="t">
            <a:spAutoFit/>
          </a:bodyPr>
          <a:lstStyle/>
          <a:p>
            <a:pPr>
              <a:lnSpc>
                <a:spcPts val="7000"/>
              </a:lnSpc>
            </a:pPr>
            <a:r>
              <a:rPr lang="en-US" sz="4800" dirty="0">
                <a:solidFill>
                  <a:srgbClr val="FFFFFF"/>
                </a:solidFill>
                <a:latin typeface="League Spartan"/>
                <a:ea typeface="League Spartan"/>
                <a:cs typeface="League Spartan"/>
                <a:sym typeface="League Spartan"/>
              </a:rPr>
              <a:t>7. Data Analysis</a:t>
            </a:r>
          </a:p>
        </p:txBody>
      </p:sp>
      <p:sp>
        <p:nvSpPr>
          <p:cNvPr id="9" name="TextBox 8">
            <a:extLst>
              <a:ext uri="{FF2B5EF4-FFF2-40B4-BE49-F238E27FC236}">
                <a16:creationId xmlns:a16="http://schemas.microsoft.com/office/drawing/2014/main" id="{70C967C4-A1CF-47A8-BC5A-0F2809E2855B}"/>
              </a:ext>
            </a:extLst>
          </p:cNvPr>
          <p:cNvSpPr txBox="1"/>
          <p:nvPr/>
        </p:nvSpPr>
        <p:spPr>
          <a:xfrm>
            <a:off x="533400" y="4809228"/>
            <a:ext cx="14478000" cy="707886"/>
          </a:xfrm>
          <a:prstGeom prst="rect">
            <a:avLst/>
          </a:prstGeom>
          <a:noFill/>
        </p:spPr>
        <p:txBody>
          <a:bodyPr wrap="square" rtlCol="0">
            <a:spAutoFit/>
          </a:bodyPr>
          <a:lstStyle>
            <a:defPPr>
              <a:defRPr lang="en-US"/>
            </a:defPPr>
            <a:lvl2pPr marL="742950" lvl="1" indent="-285750" algn="just">
              <a:lnSpc>
                <a:spcPct val="150000"/>
              </a:lnSpc>
              <a:spcAft>
                <a:spcPts val="600"/>
              </a:spcAft>
              <a:buFont typeface="Arial" panose="020B0604020202020204" pitchFamily="34" charset="0"/>
              <a:buChar char="•"/>
              <a:defRPr sz="2000">
                <a:latin typeface="Blinker" panose="020B0604020202020204" charset="0"/>
              </a:defRPr>
            </a:lvl2pPr>
          </a:lstStyle>
          <a:p>
            <a:pPr>
              <a:spcAft>
                <a:spcPts val="1200"/>
              </a:spcAft>
            </a:pPr>
            <a:r>
              <a:rPr lang="en-US" sz="4000" b="1" dirty="0">
                <a:latin typeface="Blinker" panose="020B0604020202020204" charset="0"/>
              </a:rPr>
              <a:t>Why are Tables </a:t>
            </a:r>
            <a:r>
              <a:rPr lang="en-US" sz="4000" b="1" u="sng" dirty="0">
                <a:latin typeface="Blinker" panose="020B0604020202020204" charset="0"/>
              </a:rPr>
              <a:t>not profitable</a:t>
            </a:r>
            <a:r>
              <a:rPr lang="en-US" sz="4000" b="1" dirty="0">
                <a:latin typeface="Blinker" panose="020B0604020202020204" charset="0"/>
              </a:rPr>
              <a:t>?</a:t>
            </a:r>
          </a:p>
        </p:txBody>
      </p:sp>
      <p:sp>
        <p:nvSpPr>
          <p:cNvPr id="11" name="TextBox 10">
            <a:extLst>
              <a:ext uri="{FF2B5EF4-FFF2-40B4-BE49-F238E27FC236}">
                <a16:creationId xmlns:a16="http://schemas.microsoft.com/office/drawing/2014/main" id="{525D7351-2174-4143-AC30-32D96A0D7F6F}"/>
              </a:ext>
            </a:extLst>
          </p:cNvPr>
          <p:cNvSpPr txBox="1"/>
          <p:nvPr/>
        </p:nvSpPr>
        <p:spPr>
          <a:xfrm>
            <a:off x="533400" y="3631113"/>
            <a:ext cx="10820400" cy="1015663"/>
          </a:xfrm>
          <a:prstGeom prst="rect">
            <a:avLst/>
          </a:prstGeom>
          <a:noFill/>
        </p:spPr>
        <p:txBody>
          <a:bodyPr wrap="square" rtlCol="0">
            <a:spAutoFit/>
          </a:bodyPr>
          <a:lstStyle/>
          <a:p>
            <a:pPr>
              <a:spcAft>
                <a:spcPts val="1200"/>
              </a:spcAft>
            </a:pPr>
            <a:r>
              <a:rPr lang="en-US" sz="5800" b="1" dirty="0">
                <a:solidFill>
                  <a:srgbClr val="12759A"/>
                </a:solidFill>
                <a:latin typeface="League Spartan" panose="020B0604020202020204" charset="0"/>
              </a:rPr>
              <a:t>Business Question:</a:t>
            </a:r>
          </a:p>
        </p:txBody>
      </p:sp>
    </p:spTree>
    <p:extLst>
      <p:ext uri="{BB962C8B-B14F-4D97-AF65-F5344CB8AC3E}">
        <p14:creationId xmlns:p14="http://schemas.microsoft.com/office/powerpoint/2010/main" val="259104266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25A59A7C-462A-4CD4-8042-5B286B04C9F2}"/>
              </a:ext>
            </a:extLst>
          </p:cNvPr>
          <p:cNvGrpSpPr/>
          <p:nvPr/>
        </p:nvGrpSpPr>
        <p:grpSpPr>
          <a:xfrm>
            <a:off x="0" y="0"/>
            <a:ext cx="18288000" cy="2060299"/>
            <a:chOff x="0" y="-38100"/>
            <a:chExt cx="5694120" cy="750693"/>
          </a:xfrm>
        </p:grpSpPr>
        <p:sp>
          <p:nvSpPr>
            <p:cNvPr id="3" name="Freeform 19">
              <a:extLst>
                <a:ext uri="{FF2B5EF4-FFF2-40B4-BE49-F238E27FC236}">
                  <a16:creationId xmlns:a16="http://schemas.microsoft.com/office/drawing/2014/main" id="{45446071-22DF-4038-A52F-CDE5D68B2529}"/>
                </a:ext>
              </a:extLst>
            </p:cNvPr>
            <p:cNvSpPr/>
            <p:nvPr/>
          </p:nvSpPr>
          <p:spPr>
            <a:xfrm>
              <a:off x="0" y="90054"/>
              <a:ext cx="5694119" cy="622539"/>
            </a:xfrm>
            <a:custGeom>
              <a:avLst/>
              <a:gdLst/>
              <a:ahLst/>
              <a:cxnLst/>
              <a:rect l="l" t="t" r="r" b="b"/>
              <a:pathLst>
                <a:path w="5694119" h="622539">
                  <a:moveTo>
                    <a:pt x="0" y="0"/>
                  </a:moveTo>
                  <a:lnTo>
                    <a:pt x="5694119" y="0"/>
                  </a:lnTo>
                  <a:lnTo>
                    <a:pt x="5694119" y="622539"/>
                  </a:lnTo>
                  <a:lnTo>
                    <a:pt x="0" y="622539"/>
                  </a:lnTo>
                  <a:close/>
                </a:path>
              </a:pathLst>
            </a:custGeom>
            <a:solidFill>
              <a:srgbClr val="545454"/>
            </a:solidFill>
          </p:spPr>
        </p:sp>
        <p:sp>
          <p:nvSpPr>
            <p:cNvPr id="4" name="TextBox 3">
              <a:extLst>
                <a:ext uri="{FF2B5EF4-FFF2-40B4-BE49-F238E27FC236}">
                  <a16:creationId xmlns:a16="http://schemas.microsoft.com/office/drawing/2014/main" id="{15D6E9C7-4C43-4667-A5CB-F26384901561}"/>
                </a:ext>
              </a:extLst>
            </p:cNvPr>
            <p:cNvSpPr txBox="1"/>
            <p:nvPr/>
          </p:nvSpPr>
          <p:spPr>
            <a:xfrm>
              <a:off x="0" y="-38100"/>
              <a:ext cx="5694120" cy="660639"/>
            </a:xfrm>
            <a:prstGeom prst="rect">
              <a:avLst/>
            </a:prstGeom>
          </p:spPr>
          <p:txBody>
            <a:bodyPr lIns="50800" tIns="50800" rIns="50800" bIns="50800" rtlCol="0" anchor="ctr"/>
            <a:lstStyle/>
            <a:p>
              <a:pPr algn="ctr">
                <a:lnSpc>
                  <a:spcPts val="2659"/>
                </a:lnSpc>
                <a:spcBef>
                  <a:spcPct val="0"/>
                </a:spcBef>
              </a:pPr>
              <a:endParaRPr/>
            </a:p>
          </p:txBody>
        </p:sp>
      </p:grpSp>
      <p:sp>
        <p:nvSpPr>
          <p:cNvPr id="5" name="TextBox 4">
            <a:extLst>
              <a:ext uri="{FF2B5EF4-FFF2-40B4-BE49-F238E27FC236}">
                <a16:creationId xmlns:a16="http://schemas.microsoft.com/office/drawing/2014/main" id="{31F61122-5405-44A9-9A38-506043D3C051}"/>
              </a:ext>
            </a:extLst>
          </p:cNvPr>
          <p:cNvSpPr txBox="1"/>
          <p:nvPr/>
        </p:nvSpPr>
        <p:spPr>
          <a:xfrm>
            <a:off x="232718" y="731450"/>
            <a:ext cx="8530282" cy="857927"/>
          </a:xfrm>
          <a:prstGeom prst="rect">
            <a:avLst/>
          </a:prstGeom>
        </p:spPr>
        <p:txBody>
          <a:bodyPr wrap="square" lIns="0" tIns="0" rIns="0" bIns="0" rtlCol="0" anchor="t">
            <a:spAutoFit/>
          </a:bodyPr>
          <a:lstStyle/>
          <a:p>
            <a:pPr>
              <a:lnSpc>
                <a:spcPts val="7000"/>
              </a:lnSpc>
            </a:pPr>
            <a:r>
              <a:rPr lang="en-US" sz="4800" dirty="0">
                <a:solidFill>
                  <a:srgbClr val="FFFFFF"/>
                </a:solidFill>
                <a:latin typeface="League Spartan"/>
                <a:ea typeface="League Spartan"/>
                <a:cs typeface="League Spartan"/>
                <a:sym typeface="League Spartan"/>
              </a:rPr>
              <a:t>7. Data Analysis</a:t>
            </a:r>
          </a:p>
        </p:txBody>
      </p:sp>
      <p:sp>
        <p:nvSpPr>
          <p:cNvPr id="6" name="Freeform 32">
            <a:extLst>
              <a:ext uri="{FF2B5EF4-FFF2-40B4-BE49-F238E27FC236}">
                <a16:creationId xmlns:a16="http://schemas.microsoft.com/office/drawing/2014/main" id="{7CE464D8-2938-49A0-86E9-E44053F06BCA}"/>
              </a:ext>
            </a:extLst>
          </p:cNvPr>
          <p:cNvSpPr/>
          <p:nvPr/>
        </p:nvSpPr>
        <p:spPr>
          <a:xfrm>
            <a:off x="-537368" y="9079989"/>
            <a:ext cx="1540171" cy="1243831"/>
          </a:xfrm>
          <a:custGeom>
            <a:avLst/>
            <a:gdLst/>
            <a:ahLst/>
            <a:cxnLst/>
            <a:rect l="l" t="t" r="r" b="b"/>
            <a:pathLst>
              <a:path w="3292689" h="2992231">
                <a:moveTo>
                  <a:pt x="0" y="0"/>
                </a:moveTo>
                <a:lnTo>
                  <a:pt x="3292689" y="0"/>
                </a:lnTo>
                <a:lnTo>
                  <a:pt x="3292689" y="2992231"/>
                </a:lnTo>
                <a:lnTo>
                  <a:pt x="0" y="299223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pic>
        <p:nvPicPr>
          <p:cNvPr id="8" name="Picture 7">
            <a:extLst>
              <a:ext uri="{FF2B5EF4-FFF2-40B4-BE49-F238E27FC236}">
                <a16:creationId xmlns:a16="http://schemas.microsoft.com/office/drawing/2014/main" id="{9DB305B9-F1B1-4975-B069-36E0D50938D8}"/>
              </a:ext>
            </a:extLst>
          </p:cNvPr>
          <p:cNvPicPr>
            <a:picLocks noChangeAspect="1"/>
          </p:cNvPicPr>
          <p:nvPr/>
        </p:nvPicPr>
        <p:blipFill>
          <a:blip r:embed="rId4"/>
          <a:stretch>
            <a:fillRect/>
          </a:stretch>
        </p:blipFill>
        <p:spPr>
          <a:xfrm>
            <a:off x="7263384" y="2475802"/>
            <a:ext cx="10872216" cy="6021119"/>
          </a:xfrm>
          <a:prstGeom prst="rect">
            <a:avLst/>
          </a:prstGeom>
        </p:spPr>
      </p:pic>
      <p:sp>
        <p:nvSpPr>
          <p:cNvPr id="9" name="TextBox 8">
            <a:extLst>
              <a:ext uri="{FF2B5EF4-FFF2-40B4-BE49-F238E27FC236}">
                <a16:creationId xmlns:a16="http://schemas.microsoft.com/office/drawing/2014/main" id="{40C06DCD-E367-4B15-BCB1-784413C59C89}"/>
              </a:ext>
            </a:extLst>
          </p:cNvPr>
          <p:cNvSpPr txBox="1"/>
          <p:nvPr/>
        </p:nvSpPr>
        <p:spPr>
          <a:xfrm>
            <a:off x="76200" y="2400300"/>
            <a:ext cx="7030667" cy="6464975"/>
          </a:xfrm>
          <a:prstGeom prst="rect">
            <a:avLst/>
          </a:prstGeom>
          <a:noFill/>
        </p:spPr>
        <p:txBody>
          <a:bodyPr wrap="square" rtlCol="0">
            <a:spAutoFit/>
          </a:bodyPr>
          <a:lstStyle/>
          <a:p>
            <a:pPr marL="342900" indent="-342900" algn="just">
              <a:lnSpc>
                <a:spcPct val="150000"/>
              </a:lnSpc>
              <a:spcAft>
                <a:spcPts val="1200"/>
              </a:spcAft>
              <a:buFont typeface="Arial" panose="020B0604020202020204" pitchFamily="34" charset="0"/>
              <a:buChar char="•"/>
            </a:pPr>
            <a:r>
              <a:rPr lang="en-US" sz="2100" b="1" dirty="0">
                <a:latin typeface="Blinker" panose="020B0604020202020204" charset="0"/>
              </a:rPr>
              <a:t>Sales of Tables have grown steadily over the years,</a:t>
            </a:r>
            <a:r>
              <a:rPr lang="en-US" sz="2100" dirty="0">
                <a:latin typeface="Blinker" panose="020B0604020202020204" charset="0"/>
              </a:rPr>
              <a:t> indicating that the product still has certain demand in the market.</a:t>
            </a:r>
          </a:p>
          <a:p>
            <a:pPr marL="342900" indent="-342900" algn="just">
              <a:lnSpc>
                <a:spcPct val="150000"/>
              </a:lnSpc>
              <a:spcAft>
                <a:spcPts val="1200"/>
              </a:spcAft>
              <a:buFont typeface="Arial" panose="020B0604020202020204" pitchFamily="34" charset="0"/>
              <a:buChar char="•"/>
            </a:pPr>
            <a:r>
              <a:rPr lang="en-US" sz="2100" b="1" dirty="0">
                <a:latin typeface="Blinker" panose="020B0604020202020204" charset="0"/>
              </a:rPr>
              <a:t>Other Costs increased over time, </a:t>
            </a:r>
            <a:r>
              <a:rPr lang="en-US" sz="2100" dirty="0">
                <a:latin typeface="Blinker" panose="020B0604020202020204" charset="0"/>
              </a:rPr>
              <a:t>peaking in </a:t>
            </a:r>
            <a:r>
              <a:rPr lang="en-US" sz="2100" b="1" dirty="0">
                <a:latin typeface="Blinker" panose="020B0604020202020204" charset="0"/>
              </a:rPr>
              <a:t>2014, even exceeding sales,</a:t>
            </a:r>
            <a:r>
              <a:rPr lang="en-US" sz="2100" dirty="0">
                <a:latin typeface="Blinker" panose="020B0604020202020204" charset="0"/>
              </a:rPr>
              <a:t> putting pressure on profits.</a:t>
            </a:r>
          </a:p>
          <a:p>
            <a:pPr marL="342900" indent="-342900" algn="just">
              <a:lnSpc>
                <a:spcPct val="150000"/>
              </a:lnSpc>
              <a:spcAft>
                <a:spcPts val="1200"/>
              </a:spcAft>
              <a:buFont typeface="Arial" panose="020B0604020202020204" pitchFamily="34" charset="0"/>
              <a:buChar char="•"/>
            </a:pPr>
            <a:r>
              <a:rPr lang="en-US" sz="2100" b="1" dirty="0">
                <a:latin typeface="Blinker" panose="020B0604020202020204" charset="0"/>
              </a:rPr>
              <a:t>The average selling price fluctuated sharply, </a:t>
            </a:r>
            <a:r>
              <a:rPr lang="en-US" sz="2100" dirty="0">
                <a:latin typeface="Blinker" panose="020B0604020202020204" charset="0"/>
              </a:rPr>
              <a:t>peaking in 2012 (266.6 USD), but </a:t>
            </a:r>
            <a:r>
              <a:rPr lang="en-US" sz="2100" b="1" dirty="0">
                <a:latin typeface="Blinker" panose="020B0604020202020204" charset="0"/>
              </a:rPr>
              <a:t>decreased in 2013 </a:t>
            </a:r>
            <a:r>
              <a:rPr lang="en-US" sz="2100" dirty="0">
                <a:latin typeface="Blinker" panose="020B0604020202020204" charset="0"/>
              </a:rPr>
              <a:t>(254.7 USD) before slightly recovering in 2014 (258.0 USD).</a:t>
            </a:r>
          </a:p>
          <a:p>
            <a:pPr marL="342900" indent="-342900" algn="just">
              <a:lnSpc>
                <a:spcPct val="150000"/>
              </a:lnSpc>
              <a:spcAft>
                <a:spcPts val="1200"/>
              </a:spcAft>
              <a:buFont typeface="Arial" panose="020B0604020202020204" pitchFamily="34" charset="0"/>
              <a:buChar char="•"/>
            </a:pPr>
            <a:r>
              <a:rPr lang="en-US" sz="2100" b="1" dirty="0">
                <a:latin typeface="Blinker" panose="020B0604020202020204" charset="0"/>
              </a:rPr>
              <a:t>Negative impact on profit and profit margin, due to rising costs while selling prices are unstable, </a:t>
            </a:r>
            <a:r>
              <a:rPr lang="en-US" sz="2100" dirty="0">
                <a:latin typeface="Blinker" panose="020B0604020202020204" charset="0"/>
              </a:rPr>
              <a:t>making Tables an ineffective category.</a:t>
            </a:r>
          </a:p>
          <a:p>
            <a:pPr marL="285750" indent="-285750" algn="just">
              <a:lnSpc>
                <a:spcPct val="150000"/>
              </a:lnSpc>
              <a:spcAft>
                <a:spcPts val="1200"/>
              </a:spcAft>
              <a:buFont typeface="Arial" panose="020B0604020202020204" pitchFamily="34" charset="0"/>
              <a:buChar char="•"/>
            </a:pPr>
            <a:endParaRPr lang="vi-VN" sz="2100" dirty="0"/>
          </a:p>
        </p:txBody>
      </p:sp>
      <p:sp>
        <p:nvSpPr>
          <p:cNvPr id="10" name="Rectangle: Rounded Corners 9">
            <a:extLst>
              <a:ext uri="{FF2B5EF4-FFF2-40B4-BE49-F238E27FC236}">
                <a16:creationId xmlns:a16="http://schemas.microsoft.com/office/drawing/2014/main" id="{7061870D-2B86-4F5C-97F5-F194DB9697B0}"/>
              </a:ext>
            </a:extLst>
          </p:cNvPr>
          <p:cNvSpPr/>
          <p:nvPr/>
        </p:nvSpPr>
        <p:spPr>
          <a:xfrm>
            <a:off x="15392400" y="3771900"/>
            <a:ext cx="1828800" cy="4419601"/>
          </a:xfrm>
          <a:prstGeom prst="roundRect">
            <a:avLst>
              <a:gd name="adj" fmla="val 8474"/>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Tree>
    <p:extLst>
      <p:ext uri="{BB962C8B-B14F-4D97-AF65-F5344CB8AC3E}">
        <p14:creationId xmlns:p14="http://schemas.microsoft.com/office/powerpoint/2010/main" val="1059240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Group 18">
            <a:extLst>
              <a:ext uri="{FF2B5EF4-FFF2-40B4-BE49-F238E27FC236}">
                <a16:creationId xmlns:a16="http://schemas.microsoft.com/office/drawing/2014/main" id="{C1878A66-C7C9-4D01-80A8-437C8350CF69}"/>
              </a:ext>
            </a:extLst>
          </p:cNvPr>
          <p:cNvGrpSpPr/>
          <p:nvPr/>
        </p:nvGrpSpPr>
        <p:grpSpPr>
          <a:xfrm>
            <a:off x="0" y="-117199"/>
            <a:ext cx="18288000" cy="2060299"/>
            <a:chOff x="0" y="-38100"/>
            <a:chExt cx="5694120" cy="750693"/>
          </a:xfrm>
        </p:grpSpPr>
        <p:sp>
          <p:nvSpPr>
            <p:cNvPr id="30" name="Freeform 19">
              <a:extLst>
                <a:ext uri="{FF2B5EF4-FFF2-40B4-BE49-F238E27FC236}">
                  <a16:creationId xmlns:a16="http://schemas.microsoft.com/office/drawing/2014/main" id="{337546D8-0893-465B-8C44-8D6E569837FB}"/>
                </a:ext>
              </a:extLst>
            </p:cNvPr>
            <p:cNvSpPr/>
            <p:nvPr/>
          </p:nvSpPr>
          <p:spPr>
            <a:xfrm>
              <a:off x="0" y="90054"/>
              <a:ext cx="5694119" cy="622539"/>
            </a:xfrm>
            <a:custGeom>
              <a:avLst/>
              <a:gdLst/>
              <a:ahLst/>
              <a:cxnLst/>
              <a:rect l="l" t="t" r="r" b="b"/>
              <a:pathLst>
                <a:path w="5694119" h="622539">
                  <a:moveTo>
                    <a:pt x="0" y="0"/>
                  </a:moveTo>
                  <a:lnTo>
                    <a:pt x="5694119" y="0"/>
                  </a:lnTo>
                  <a:lnTo>
                    <a:pt x="5694119" y="622539"/>
                  </a:lnTo>
                  <a:lnTo>
                    <a:pt x="0" y="622539"/>
                  </a:lnTo>
                  <a:close/>
                </a:path>
              </a:pathLst>
            </a:custGeom>
            <a:solidFill>
              <a:srgbClr val="545454"/>
            </a:solidFill>
          </p:spPr>
        </p:sp>
        <p:sp>
          <p:nvSpPr>
            <p:cNvPr id="31" name="TextBox 20">
              <a:extLst>
                <a:ext uri="{FF2B5EF4-FFF2-40B4-BE49-F238E27FC236}">
                  <a16:creationId xmlns:a16="http://schemas.microsoft.com/office/drawing/2014/main" id="{3760E00C-CC91-4FA5-96EE-DA8850801A09}"/>
                </a:ext>
              </a:extLst>
            </p:cNvPr>
            <p:cNvSpPr txBox="1"/>
            <p:nvPr/>
          </p:nvSpPr>
          <p:spPr>
            <a:xfrm>
              <a:off x="0" y="-38100"/>
              <a:ext cx="5694120" cy="660639"/>
            </a:xfrm>
            <a:prstGeom prst="rect">
              <a:avLst/>
            </a:prstGeom>
          </p:spPr>
          <p:txBody>
            <a:bodyPr lIns="50800" tIns="50800" rIns="50800" bIns="50800" rtlCol="0" anchor="ctr"/>
            <a:lstStyle/>
            <a:p>
              <a:pPr algn="ctr">
                <a:lnSpc>
                  <a:spcPts val="2659"/>
                </a:lnSpc>
                <a:spcBef>
                  <a:spcPct val="0"/>
                </a:spcBef>
              </a:pPr>
              <a:endParaRPr/>
            </a:p>
          </p:txBody>
        </p:sp>
      </p:grpSp>
      <p:grpSp>
        <p:nvGrpSpPr>
          <p:cNvPr id="2" name="Google Shape;486;p3">
            <a:extLst>
              <a:ext uri="{FF2B5EF4-FFF2-40B4-BE49-F238E27FC236}">
                <a16:creationId xmlns:a16="http://schemas.microsoft.com/office/drawing/2014/main" id="{CF71F8EE-F845-4953-B303-70323B029C9A}"/>
              </a:ext>
            </a:extLst>
          </p:cNvPr>
          <p:cNvGrpSpPr/>
          <p:nvPr/>
        </p:nvGrpSpPr>
        <p:grpSpPr>
          <a:xfrm>
            <a:off x="8788503" y="9369341"/>
            <a:ext cx="710989" cy="591484"/>
            <a:chOff x="4382679" y="4319018"/>
            <a:chExt cx="378645" cy="316095"/>
          </a:xfrm>
        </p:grpSpPr>
        <p:sp>
          <p:nvSpPr>
            <p:cNvPr id="3" name="Google Shape;487;p3">
              <a:hlinkClick r:id="" action="ppaction://hlinkshowjump?jump=nextslide"/>
              <a:extLst>
                <a:ext uri="{FF2B5EF4-FFF2-40B4-BE49-F238E27FC236}">
                  <a16:creationId xmlns:a16="http://schemas.microsoft.com/office/drawing/2014/main" id="{4E77AF99-AE53-46CF-B78F-D124398DEC89}"/>
                </a:ext>
              </a:extLst>
            </p:cNvPr>
            <p:cNvSpPr/>
            <p:nvPr/>
          </p:nvSpPr>
          <p:spPr>
            <a:xfrm>
              <a:off x="4382679" y="4442791"/>
              <a:ext cx="378645" cy="192322"/>
            </a:xfrm>
            <a:custGeom>
              <a:avLst/>
              <a:gdLst/>
              <a:ahLst/>
              <a:cxnLst/>
              <a:rect l="l" t="t" r="r" b="b"/>
              <a:pathLst>
                <a:path w="23610" h="11992" extrusionOk="0">
                  <a:moveTo>
                    <a:pt x="0" y="0"/>
                  </a:moveTo>
                  <a:lnTo>
                    <a:pt x="11993" y="11992"/>
                  </a:lnTo>
                  <a:lnTo>
                    <a:pt x="23610" y="375"/>
                  </a:lnTo>
                </a:path>
              </a:pathLst>
            </a:custGeom>
            <a:noFill/>
            <a:ln w="38100" cap="flat" cmpd="sng">
              <a:solidFill>
                <a:srgbClr val="12759A"/>
              </a:solidFill>
              <a:prstDash val="solid"/>
              <a:round/>
              <a:headEnd type="none" w="sm" len="sm"/>
              <a:tailEnd type="none" w="sm" len="sm"/>
            </a:ln>
          </p:spPr>
        </p:sp>
        <p:sp>
          <p:nvSpPr>
            <p:cNvPr id="4" name="Google Shape;488;p3">
              <a:hlinkClick r:id="" action="ppaction://hlinkshowjump?jump=nextslide"/>
              <a:extLst>
                <a:ext uri="{FF2B5EF4-FFF2-40B4-BE49-F238E27FC236}">
                  <a16:creationId xmlns:a16="http://schemas.microsoft.com/office/drawing/2014/main" id="{830933B1-723E-49EB-9132-BE13C478442B}"/>
                </a:ext>
              </a:extLst>
            </p:cNvPr>
            <p:cNvSpPr/>
            <p:nvPr/>
          </p:nvSpPr>
          <p:spPr>
            <a:xfrm>
              <a:off x="4382679" y="4319018"/>
              <a:ext cx="378645" cy="192322"/>
            </a:xfrm>
            <a:custGeom>
              <a:avLst/>
              <a:gdLst/>
              <a:ahLst/>
              <a:cxnLst/>
              <a:rect l="l" t="t" r="r" b="b"/>
              <a:pathLst>
                <a:path w="23610" h="11992" extrusionOk="0">
                  <a:moveTo>
                    <a:pt x="0" y="0"/>
                  </a:moveTo>
                  <a:lnTo>
                    <a:pt x="11993" y="11992"/>
                  </a:lnTo>
                  <a:lnTo>
                    <a:pt x="23610" y="375"/>
                  </a:lnTo>
                </a:path>
              </a:pathLst>
            </a:custGeom>
            <a:noFill/>
            <a:ln w="38100" cap="flat" cmpd="sng">
              <a:solidFill>
                <a:srgbClr val="12759A"/>
              </a:solidFill>
              <a:prstDash val="solid"/>
              <a:round/>
              <a:headEnd type="none" w="sm" len="sm"/>
              <a:tailEnd type="none" w="sm" len="sm"/>
            </a:ln>
          </p:spPr>
        </p:sp>
      </p:grpSp>
      <p:sp>
        <p:nvSpPr>
          <p:cNvPr id="6" name="TextBox 15">
            <a:extLst>
              <a:ext uri="{FF2B5EF4-FFF2-40B4-BE49-F238E27FC236}">
                <a16:creationId xmlns:a16="http://schemas.microsoft.com/office/drawing/2014/main" id="{322BD5BE-AC71-456B-B91F-EF8E1CA20888}"/>
              </a:ext>
            </a:extLst>
          </p:cNvPr>
          <p:cNvSpPr txBox="1"/>
          <p:nvPr/>
        </p:nvSpPr>
        <p:spPr>
          <a:xfrm>
            <a:off x="762000" y="3365621"/>
            <a:ext cx="2286000" cy="840615"/>
          </a:xfrm>
          <a:prstGeom prst="rect">
            <a:avLst/>
          </a:prstGeom>
        </p:spPr>
        <p:txBody>
          <a:bodyPr wrap="square" lIns="0" tIns="0" rIns="0" bIns="0" rtlCol="0" anchor="t">
            <a:spAutoFit/>
          </a:bodyPr>
          <a:lstStyle/>
          <a:p>
            <a:pPr algn="ctr">
              <a:lnSpc>
                <a:spcPts val="4909"/>
              </a:lnSpc>
            </a:pPr>
            <a:r>
              <a:rPr lang="en-US" sz="9100" dirty="0">
                <a:solidFill>
                  <a:srgbClr val="12759A"/>
                </a:solidFill>
                <a:latin typeface="League Spartan"/>
                <a:ea typeface="League Spartan"/>
                <a:cs typeface="League Spartan"/>
                <a:sym typeface="League Spartan"/>
              </a:rPr>
              <a:t>02</a:t>
            </a:r>
          </a:p>
        </p:txBody>
      </p:sp>
      <p:sp>
        <p:nvSpPr>
          <p:cNvPr id="16" name="TextBox 22">
            <a:extLst>
              <a:ext uri="{FF2B5EF4-FFF2-40B4-BE49-F238E27FC236}">
                <a16:creationId xmlns:a16="http://schemas.microsoft.com/office/drawing/2014/main" id="{2B017171-61AC-49DE-A279-920EF27E1AC3}"/>
              </a:ext>
            </a:extLst>
          </p:cNvPr>
          <p:cNvSpPr txBox="1"/>
          <p:nvPr/>
        </p:nvSpPr>
        <p:spPr>
          <a:xfrm>
            <a:off x="1516127" y="752175"/>
            <a:ext cx="3531945" cy="672162"/>
          </a:xfrm>
          <a:prstGeom prst="rect">
            <a:avLst/>
          </a:prstGeom>
        </p:spPr>
        <p:txBody>
          <a:bodyPr lIns="0" tIns="0" rIns="0" bIns="0" rtlCol="0" anchor="t">
            <a:spAutoFit/>
          </a:bodyPr>
          <a:lstStyle/>
          <a:p>
            <a:pPr algn="l">
              <a:lnSpc>
                <a:spcPts val="5476"/>
              </a:lnSpc>
            </a:pPr>
            <a:r>
              <a:rPr lang="en-US" sz="3911" dirty="0">
                <a:solidFill>
                  <a:srgbClr val="FFFFFF"/>
                </a:solidFill>
                <a:latin typeface="Blinker"/>
                <a:ea typeface="Blinker"/>
                <a:cs typeface="Blinker"/>
                <a:sym typeface="Blinker"/>
              </a:rPr>
              <a:t>E-Commerce</a:t>
            </a:r>
          </a:p>
        </p:txBody>
      </p:sp>
      <p:pic>
        <p:nvPicPr>
          <p:cNvPr id="17" name="Picture 16">
            <a:extLst>
              <a:ext uri="{FF2B5EF4-FFF2-40B4-BE49-F238E27FC236}">
                <a16:creationId xmlns:a16="http://schemas.microsoft.com/office/drawing/2014/main" id="{3F680515-FEE8-45AD-8BF4-18C29FB36A7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1000" y="571500"/>
            <a:ext cx="1106539" cy="1106539"/>
          </a:xfrm>
          <a:prstGeom prst="rect">
            <a:avLst/>
          </a:prstGeom>
        </p:spPr>
      </p:pic>
      <p:sp>
        <p:nvSpPr>
          <p:cNvPr id="28" name="Freeform 32">
            <a:extLst>
              <a:ext uri="{FF2B5EF4-FFF2-40B4-BE49-F238E27FC236}">
                <a16:creationId xmlns:a16="http://schemas.microsoft.com/office/drawing/2014/main" id="{92BC2472-0854-49E1-9461-758FAA5BB325}"/>
              </a:ext>
            </a:extLst>
          </p:cNvPr>
          <p:cNvSpPr/>
          <p:nvPr/>
        </p:nvSpPr>
        <p:spPr>
          <a:xfrm>
            <a:off x="-537367" y="9043168"/>
            <a:ext cx="1540171" cy="1243831"/>
          </a:xfrm>
          <a:custGeom>
            <a:avLst/>
            <a:gdLst/>
            <a:ahLst/>
            <a:cxnLst/>
            <a:rect l="l" t="t" r="r" b="b"/>
            <a:pathLst>
              <a:path w="3292689" h="2992231">
                <a:moveTo>
                  <a:pt x="0" y="0"/>
                </a:moveTo>
                <a:lnTo>
                  <a:pt x="3292689" y="0"/>
                </a:lnTo>
                <a:lnTo>
                  <a:pt x="3292689" y="2992231"/>
                </a:lnTo>
                <a:lnTo>
                  <a:pt x="0" y="299223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TextBox 4">
            <a:extLst>
              <a:ext uri="{FF2B5EF4-FFF2-40B4-BE49-F238E27FC236}">
                <a16:creationId xmlns:a16="http://schemas.microsoft.com/office/drawing/2014/main" id="{CE8085C6-D5DE-4BE6-83FC-108FA014064E}"/>
              </a:ext>
            </a:extLst>
          </p:cNvPr>
          <p:cNvSpPr txBox="1"/>
          <p:nvPr/>
        </p:nvSpPr>
        <p:spPr>
          <a:xfrm>
            <a:off x="1002804" y="4124385"/>
            <a:ext cx="10820400" cy="2923877"/>
          </a:xfrm>
          <a:prstGeom prst="rect">
            <a:avLst/>
          </a:prstGeom>
          <a:noFill/>
        </p:spPr>
        <p:txBody>
          <a:bodyPr wrap="square" rtlCol="0">
            <a:spAutoFit/>
          </a:bodyPr>
          <a:lstStyle/>
          <a:p>
            <a:r>
              <a:rPr lang="en-US" sz="9100" dirty="0">
                <a:solidFill>
                  <a:srgbClr val="12759A"/>
                </a:solidFill>
                <a:latin typeface="League Spartan" panose="020B0604020202020204" charset="0"/>
              </a:rPr>
              <a:t>Business Goals</a:t>
            </a:r>
          </a:p>
          <a:p>
            <a:r>
              <a:rPr lang="en-US" sz="9100" dirty="0">
                <a:solidFill>
                  <a:srgbClr val="12759A"/>
                </a:solidFill>
                <a:latin typeface="League Spartan" panose="020B0604020202020204" charset="0"/>
              </a:rPr>
              <a:t>Work Scope</a:t>
            </a:r>
            <a:endParaRPr lang="vi-VN" sz="9100" dirty="0">
              <a:solidFill>
                <a:srgbClr val="12759A"/>
              </a:solidFill>
            </a:endParaRPr>
          </a:p>
        </p:txBody>
      </p:sp>
      <p:pic>
        <p:nvPicPr>
          <p:cNvPr id="3074" name="Picture 2" descr="Business Objectives Vector Art, Icons, and Graphics for Free Download">
            <a:extLst>
              <a:ext uri="{FF2B5EF4-FFF2-40B4-BE49-F238E27FC236}">
                <a16:creationId xmlns:a16="http://schemas.microsoft.com/office/drawing/2014/main" id="{94EBFA2D-F3D4-4E06-889B-0F702DF8680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05997" y="3009900"/>
            <a:ext cx="8343900" cy="5562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752454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6BA91B22-778E-48DC-905E-29F34972B5BD}"/>
              </a:ext>
            </a:extLst>
          </p:cNvPr>
          <p:cNvGrpSpPr/>
          <p:nvPr/>
        </p:nvGrpSpPr>
        <p:grpSpPr>
          <a:xfrm>
            <a:off x="0" y="0"/>
            <a:ext cx="18288000" cy="2060299"/>
            <a:chOff x="0" y="-38100"/>
            <a:chExt cx="5694120" cy="750693"/>
          </a:xfrm>
        </p:grpSpPr>
        <p:sp>
          <p:nvSpPr>
            <p:cNvPr id="3" name="Freeform 19">
              <a:extLst>
                <a:ext uri="{FF2B5EF4-FFF2-40B4-BE49-F238E27FC236}">
                  <a16:creationId xmlns:a16="http://schemas.microsoft.com/office/drawing/2014/main" id="{7A258E8A-07F9-442D-A8E8-0946B81654E0}"/>
                </a:ext>
              </a:extLst>
            </p:cNvPr>
            <p:cNvSpPr/>
            <p:nvPr/>
          </p:nvSpPr>
          <p:spPr>
            <a:xfrm>
              <a:off x="0" y="90054"/>
              <a:ext cx="5694119" cy="622539"/>
            </a:xfrm>
            <a:custGeom>
              <a:avLst/>
              <a:gdLst/>
              <a:ahLst/>
              <a:cxnLst/>
              <a:rect l="l" t="t" r="r" b="b"/>
              <a:pathLst>
                <a:path w="5694119" h="622539">
                  <a:moveTo>
                    <a:pt x="0" y="0"/>
                  </a:moveTo>
                  <a:lnTo>
                    <a:pt x="5694119" y="0"/>
                  </a:lnTo>
                  <a:lnTo>
                    <a:pt x="5694119" y="622539"/>
                  </a:lnTo>
                  <a:lnTo>
                    <a:pt x="0" y="622539"/>
                  </a:lnTo>
                  <a:close/>
                </a:path>
              </a:pathLst>
            </a:custGeom>
            <a:solidFill>
              <a:srgbClr val="545454"/>
            </a:solidFill>
          </p:spPr>
        </p:sp>
        <p:sp>
          <p:nvSpPr>
            <p:cNvPr id="4" name="TextBox 3">
              <a:extLst>
                <a:ext uri="{FF2B5EF4-FFF2-40B4-BE49-F238E27FC236}">
                  <a16:creationId xmlns:a16="http://schemas.microsoft.com/office/drawing/2014/main" id="{5A05F331-E5A0-4A61-8F70-F35E6CCC96C6}"/>
                </a:ext>
              </a:extLst>
            </p:cNvPr>
            <p:cNvSpPr txBox="1"/>
            <p:nvPr/>
          </p:nvSpPr>
          <p:spPr>
            <a:xfrm>
              <a:off x="0" y="-38100"/>
              <a:ext cx="5694120" cy="660639"/>
            </a:xfrm>
            <a:prstGeom prst="rect">
              <a:avLst/>
            </a:prstGeom>
          </p:spPr>
          <p:txBody>
            <a:bodyPr lIns="50800" tIns="50800" rIns="50800" bIns="50800" rtlCol="0" anchor="ctr"/>
            <a:lstStyle/>
            <a:p>
              <a:pPr algn="ctr">
                <a:lnSpc>
                  <a:spcPts val="2659"/>
                </a:lnSpc>
                <a:spcBef>
                  <a:spcPct val="0"/>
                </a:spcBef>
              </a:pPr>
              <a:endParaRPr/>
            </a:p>
          </p:txBody>
        </p:sp>
      </p:grpSp>
      <p:sp>
        <p:nvSpPr>
          <p:cNvPr id="5" name="TextBox 4">
            <a:extLst>
              <a:ext uri="{FF2B5EF4-FFF2-40B4-BE49-F238E27FC236}">
                <a16:creationId xmlns:a16="http://schemas.microsoft.com/office/drawing/2014/main" id="{7BB81619-80DF-4F80-AB2B-38204C7344AA}"/>
              </a:ext>
            </a:extLst>
          </p:cNvPr>
          <p:cNvSpPr txBox="1"/>
          <p:nvPr/>
        </p:nvSpPr>
        <p:spPr>
          <a:xfrm>
            <a:off x="232718" y="731450"/>
            <a:ext cx="8530282" cy="857927"/>
          </a:xfrm>
          <a:prstGeom prst="rect">
            <a:avLst/>
          </a:prstGeom>
        </p:spPr>
        <p:txBody>
          <a:bodyPr wrap="square" lIns="0" tIns="0" rIns="0" bIns="0" rtlCol="0" anchor="t">
            <a:spAutoFit/>
          </a:bodyPr>
          <a:lstStyle/>
          <a:p>
            <a:pPr>
              <a:lnSpc>
                <a:spcPts val="7000"/>
              </a:lnSpc>
            </a:pPr>
            <a:r>
              <a:rPr lang="en-US" sz="4800" dirty="0">
                <a:solidFill>
                  <a:srgbClr val="FFFFFF"/>
                </a:solidFill>
                <a:latin typeface="League Spartan"/>
                <a:ea typeface="League Spartan"/>
                <a:cs typeface="League Spartan"/>
                <a:sym typeface="League Spartan"/>
              </a:rPr>
              <a:t>7. Data Analysis</a:t>
            </a:r>
          </a:p>
        </p:txBody>
      </p:sp>
      <p:sp>
        <p:nvSpPr>
          <p:cNvPr id="6" name="Freeform 32">
            <a:extLst>
              <a:ext uri="{FF2B5EF4-FFF2-40B4-BE49-F238E27FC236}">
                <a16:creationId xmlns:a16="http://schemas.microsoft.com/office/drawing/2014/main" id="{98F8880D-49E8-4EDB-A0E2-DB007A908B2A}"/>
              </a:ext>
            </a:extLst>
          </p:cNvPr>
          <p:cNvSpPr/>
          <p:nvPr/>
        </p:nvSpPr>
        <p:spPr>
          <a:xfrm>
            <a:off x="-537368" y="9079989"/>
            <a:ext cx="1540171" cy="1243831"/>
          </a:xfrm>
          <a:custGeom>
            <a:avLst/>
            <a:gdLst/>
            <a:ahLst/>
            <a:cxnLst/>
            <a:rect l="l" t="t" r="r" b="b"/>
            <a:pathLst>
              <a:path w="3292689" h="2992231">
                <a:moveTo>
                  <a:pt x="0" y="0"/>
                </a:moveTo>
                <a:lnTo>
                  <a:pt x="3292689" y="0"/>
                </a:lnTo>
                <a:lnTo>
                  <a:pt x="3292689" y="2992231"/>
                </a:lnTo>
                <a:lnTo>
                  <a:pt x="0" y="299223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8" name="TextBox 7">
            <a:extLst>
              <a:ext uri="{FF2B5EF4-FFF2-40B4-BE49-F238E27FC236}">
                <a16:creationId xmlns:a16="http://schemas.microsoft.com/office/drawing/2014/main" id="{DB7D077E-A433-4C0D-8169-7F690D8FC381}"/>
              </a:ext>
            </a:extLst>
          </p:cNvPr>
          <p:cNvSpPr txBox="1"/>
          <p:nvPr/>
        </p:nvSpPr>
        <p:spPr>
          <a:xfrm>
            <a:off x="232718" y="2285137"/>
            <a:ext cx="6320482" cy="1754326"/>
          </a:xfrm>
          <a:prstGeom prst="rect">
            <a:avLst/>
          </a:prstGeom>
          <a:noFill/>
        </p:spPr>
        <p:txBody>
          <a:bodyPr wrap="square" rtlCol="0">
            <a:spAutoFit/>
          </a:bodyPr>
          <a:lstStyle>
            <a:defPPr>
              <a:defRPr lang="en-US"/>
            </a:defPPr>
            <a:lvl1pPr>
              <a:defRPr sz="3600">
                <a:solidFill>
                  <a:srgbClr val="12759A"/>
                </a:solidFill>
                <a:latin typeface="League Spartan" panose="020B0604020202020204" charset="0"/>
              </a:defRPr>
            </a:lvl1pPr>
          </a:lstStyle>
          <a:p>
            <a:r>
              <a:rPr lang="en-US" dirty="0"/>
              <a:t>7.4. Cross Sell</a:t>
            </a:r>
            <a:endParaRPr lang="en-US" dirty="0">
              <a:sym typeface="Blinker"/>
            </a:endParaRPr>
          </a:p>
          <a:p>
            <a:endParaRPr lang="en-US" dirty="0">
              <a:sym typeface="Blinker"/>
            </a:endParaRPr>
          </a:p>
          <a:p>
            <a:endParaRPr lang="vi-VN" dirty="0"/>
          </a:p>
        </p:txBody>
      </p:sp>
      <p:pic>
        <p:nvPicPr>
          <p:cNvPr id="9" name="Picture 8">
            <a:extLst>
              <a:ext uri="{FF2B5EF4-FFF2-40B4-BE49-F238E27FC236}">
                <a16:creationId xmlns:a16="http://schemas.microsoft.com/office/drawing/2014/main" id="{D25E16EF-B0ED-43F1-9B68-134CB89E2FF5}"/>
              </a:ext>
            </a:extLst>
          </p:cNvPr>
          <p:cNvPicPr>
            <a:picLocks noChangeAspect="1"/>
          </p:cNvPicPr>
          <p:nvPr/>
        </p:nvPicPr>
        <p:blipFill>
          <a:blip r:embed="rId4"/>
          <a:stretch>
            <a:fillRect/>
          </a:stretch>
        </p:blipFill>
        <p:spPr>
          <a:xfrm>
            <a:off x="1143000" y="2880957"/>
            <a:ext cx="15011400" cy="5163587"/>
          </a:xfrm>
          <a:prstGeom prst="rect">
            <a:avLst/>
          </a:prstGeom>
          <a:ln>
            <a:solidFill>
              <a:srgbClr val="FFFFFF"/>
            </a:solidFill>
          </a:ln>
        </p:spPr>
      </p:pic>
      <p:sp>
        <p:nvSpPr>
          <p:cNvPr id="10" name="TextBox 9">
            <a:extLst>
              <a:ext uri="{FF2B5EF4-FFF2-40B4-BE49-F238E27FC236}">
                <a16:creationId xmlns:a16="http://schemas.microsoft.com/office/drawing/2014/main" id="{C6800C6F-C2E7-445E-8EB2-820BEE8C2D79}"/>
              </a:ext>
            </a:extLst>
          </p:cNvPr>
          <p:cNvSpPr txBox="1"/>
          <p:nvPr/>
        </p:nvSpPr>
        <p:spPr>
          <a:xfrm>
            <a:off x="1143000" y="8191500"/>
            <a:ext cx="15011400" cy="2369880"/>
          </a:xfrm>
          <a:prstGeom prst="rect">
            <a:avLst/>
          </a:prstGeom>
          <a:noFill/>
        </p:spPr>
        <p:txBody>
          <a:bodyPr wrap="square" rtlCol="0">
            <a:spAutoFit/>
          </a:bodyPr>
          <a:lstStyle/>
          <a:p>
            <a:pPr marL="342900" indent="-342900" algn="just">
              <a:spcAft>
                <a:spcPts val="600"/>
              </a:spcAft>
              <a:buFont typeface="Arial" panose="020B0604020202020204" pitchFamily="34" charset="0"/>
              <a:buChar char="•"/>
            </a:pPr>
            <a:r>
              <a:rPr lang="en-US" sz="1900" dirty="0">
                <a:latin typeface="Blinker" panose="020B0604020202020204" charset="0"/>
              </a:rPr>
              <a:t>A very low Support indicates that the data contains a wide variety of products and orders, leading to a decreased frequency of specific product pairs.</a:t>
            </a:r>
          </a:p>
          <a:p>
            <a:pPr marL="342900" indent="-342900" algn="just">
              <a:spcAft>
                <a:spcPts val="600"/>
              </a:spcAft>
              <a:buFont typeface="Arial" panose="020B0604020202020204" pitchFamily="34" charset="0"/>
              <a:buChar char="•"/>
            </a:pPr>
            <a:r>
              <a:rPr lang="en-US" sz="1900" dirty="0">
                <a:latin typeface="Blinker" panose="020B0604020202020204" charset="0"/>
              </a:rPr>
              <a:t>Meanwhile, a very high Confidence suggests that when one product (Premise) appears, the likelihood of the other product (Consequence) appearing is very high.</a:t>
            </a:r>
          </a:p>
          <a:p>
            <a:pPr marL="342900" indent="-342900" algn="just">
              <a:spcAft>
                <a:spcPts val="600"/>
              </a:spcAft>
              <a:buFont typeface="Arial" panose="020B0604020202020204" pitchFamily="34" charset="0"/>
              <a:buChar char="•"/>
            </a:pPr>
            <a:r>
              <a:rPr lang="en-US" sz="1900" dirty="0">
                <a:latin typeface="Blinker" panose="020B0604020202020204" charset="0"/>
              </a:rPr>
              <a:t>On the other hand, a highly fluctuating Lift coefficient indicates that product pairs have a very strong relationship, with a much higher likelihood of being purchased together compared to random chance.</a:t>
            </a:r>
          </a:p>
          <a:p>
            <a:pPr marL="342900" indent="-342900" algn="just">
              <a:spcAft>
                <a:spcPts val="600"/>
              </a:spcAft>
              <a:buFont typeface="Arial" panose="020B0604020202020204" pitchFamily="34" charset="0"/>
              <a:buChar char="•"/>
            </a:pPr>
            <a:endParaRPr lang="vi-VN" sz="1900" dirty="0"/>
          </a:p>
        </p:txBody>
      </p:sp>
    </p:spTree>
    <p:extLst>
      <p:ext uri="{BB962C8B-B14F-4D97-AF65-F5344CB8AC3E}">
        <p14:creationId xmlns:p14="http://schemas.microsoft.com/office/powerpoint/2010/main" val="370699257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BF7A246-2FD4-46D8-B005-566BB281DC5C}"/>
              </a:ext>
            </a:extLst>
          </p:cNvPr>
          <p:cNvSpPr txBox="1"/>
          <p:nvPr/>
        </p:nvSpPr>
        <p:spPr>
          <a:xfrm>
            <a:off x="232718" y="2285137"/>
            <a:ext cx="6320482" cy="1754326"/>
          </a:xfrm>
          <a:prstGeom prst="rect">
            <a:avLst/>
          </a:prstGeom>
          <a:noFill/>
        </p:spPr>
        <p:txBody>
          <a:bodyPr wrap="square" rtlCol="0">
            <a:spAutoFit/>
          </a:bodyPr>
          <a:lstStyle>
            <a:defPPr>
              <a:defRPr lang="en-US"/>
            </a:defPPr>
            <a:lvl1pPr>
              <a:defRPr sz="3600">
                <a:solidFill>
                  <a:srgbClr val="12759A"/>
                </a:solidFill>
                <a:latin typeface="League Spartan" panose="020B0604020202020204" charset="0"/>
              </a:defRPr>
            </a:lvl1pPr>
          </a:lstStyle>
          <a:p>
            <a:r>
              <a:rPr lang="en-US" dirty="0"/>
              <a:t>7.5. Summary Customer</a:t>
            </a:r>
            <a:endParaRPr lang="en-US" dirty="0">
              <a:sym typeface="Blinker"/>
            </a:endParaRPr>
          </a:p>
          <a:p>
            <a:endParaRPr lang="en-US" dirty="0">
              <a:sym typeface="Blinker"/>
            </a:endParaRPr>
          </a:p>
          <a:p>
            <a:endParaRPr lang="vi-VN" dirty="0"/>
          </a:p>
        </p:txBody>
      </p:sp>
      <p:grpSp>
        <p:nvGrpSpPr>
          <p:cNvPr id="3" name="Group 2">
            <a:extLst>
              <a:ext uri="{FF2B5EF4-FFF2-40B4-BE49-F238E27FC236}">
                <a16:creationId xmlns:a16="http://schemas.microsoft.com/office/drawing/2014/main" id="{86F7F838-24F6-4ECA-9C37-F5C8B33F3EFB}"/>
              </a:ext>
            </a:extLst>
          </p:cNvPr>
          <p:cNvGrpSpPr/>
          <p:nvPr/>
        </p:nvGrpSpPr>
        <p:grpSpPr>
          <a:xfrm>
            <a:off x="0" y="0"/>
            <a:ext cx="18288000" cy="2060299"/>
            <a:chOff x="0" y="-38100"/>
            <a:chExt cx="5694120" cy="750693"/>
          </a:xfrm>
        </p:grpSpPr>
        <p:sp>
          <p:nvSpPr>
            <p:cNvPr id="4" name="Freeform 19">
              <a:extLst>
                <a:ext uri="{FF2B5EF4-FFF2-40B4-BE49-F238E27FC236}">
                  <a16:creationId xmlns:a16="http://schemas.microsoft.com/office/drawing/2014/main" id="{30D72A80-A3BA-45D6-A479-947BB0F6BD08}"/>
                </a:ext>
              </a:extLst>
            </p:cNvPr>
            <p:cNvSpPr/>
            <p:nvPr/>
          </p:nvSpPr>
          <p:spPr>
            <a:xfrm>
              <a:off x="0" y="90054"/>
              <a:ext cx="5694119" cy="622539"/>
            </a:xfrm>
            <a:custGeom>
              <a:avLst/>
              <a:gdLst/>
              <a:ahLst/>
              <a:cxnLst/>
              <a:rect l="l" t="t" r="r" b="b"/>
              <a:pathLst>
                <a:path w="5694119" h="622539">
                  <a:moveTo>
                    <a:pt x="0" y="0"/>
                  </a:moveTo>
                  <a:lnTo>
                    <a:pt x="5694119" y="0"/>
                  </a:lnTo>
                  <a:lnTo>
                    <a:pt x="5694119" y="622539"/>
                  </a:lnTo>
                  <a:lnTo>
                    <a:pt x="0" y="622539"/>
                  </a:lnTo>
                  <a:close/>
                </a:path>
              </a:pathLst>
            </a:custGeom>
            <a:solidFill>
              <a:srgbClr val="545454"/>
            </a:solidFill>
          </p:spPr>
        </p:sp>
        <p:sp>
          <p:nvSpPr>
            <p:cNvPr id="5" name="TextBox 4">
              <a:extLst>
                <a:ext uri="{FF2B5EF4-FFF2-40B4-BE49-F238E27FC236}">
                  <a16:creationId xmlns:a16="http://schemas.microsoft.com/office/drawing/2014/main" id="{CDA657D6-C861-4C1C-9F51-D8A98E7B1A86}"/>
                </a:ext>
              </a:extLst>
            </p:cNvPr>
            <p:cNvSpPr txBox="1"/>
            <p:nvPr/>
          </p:nvSpPr>
          <p:spPr>
            <a:xfrm>
              <a:off x="0" y="-38100"/>
              <a:ext cx="5694120" cy="660639"/>
            </a:xfrm>
            <a:prstGeom prst="rect">
              <a:avLst/>
            </a:prstGeom>
          </p:spPr>
          <p:txBody>
            <a:bodyPr lIns="50800" tIns="50800" rIns="50800" bIns="50800" rtlCol="0" anchor="ctr"/>
            <a:lstStyle/>
            <a:p>
              <a:pPr algn="ctr">
                <a:lnSpc>
                  <a:spcPts val="2659"/>
                </a:lnSpc>
                <a:spcBef>
                  <a:spcPct val="0"/>
                </a:spcBef>
              </a:pPr>
              <a:endParaRPr/>
            </a:p>
          </p:txBody>
        </p:sp>
      </p:grpSp>
      <p:sp>
        <p:nvSpPr>
          <p:cNvPr id="6" name="TextBox 5">
            <a:extLst>
              <a:ext uri="{FF2B5EF4-FFF2-40B4-BE49-F238E27FC236}">
                <a16:creationId xmlns:a16="http://schemas.microsoft.com/office/drawing/2014/main" id="{08573A53-93CD-4ECE-8C95-E86AE0152D4A}"/>
              </a:ext>
            </a:extLst>
          </p:cNvPr>
          <p:cNvSpPr txBox="1"/>
          <p:nvPr/>
        </p:nvSpPr>
        <p:spPr>
          <a:xfrm>
            <a:off x="232718" y="731450"/>
            <a:ext cx="8530282" cy="857927"/>
          </a:xfrm>
          <a:prstGeom prst="rect">
            <a:avLst/>
          </a:prstGeom>
        </p:spPr>
        <p:txBody>
          <a:bodyPr wrap="square" lIns="0" tIns="0" rIns="0" bIns="0" rtlCol="0" anchor="t">
            <a:spAutoFit/>
          </a:bodyPr>
          <a:lstStyle/>
          <a:p>
            <a:pPr>
              <a:lnSpc>
                <a:spcPts val="7000"/>
              </a:lnSpc>
            </a:pPr>
            <a:r>
              <a:rPr lang="en-US" sz="4800" dirty="0">
                <a:solidFill>
                  <a:srgbClr val="FFFFFF"/>
                </a:solidFill>
                <a:latin typeface="League Spartan"/>
                <a:ea typeface="League Spartan"/>
                <a:cs typeface="League Spartan"/>
                <a:sym typeface="League Spartan"/>
              </a:rPr>
              <a:t>7. Data Analysis</a:t>
            </a:r>
          </a:p>
        </p:txBody>
      </p:sp>
      <p:sp>
        <p:nvSpPr>
          <p:cNvPr id="7" name="Freeform 32">
            <a:extLst>
              <a:ext uri="{FF2B5EF4-FFF2-40B4-BE49-F238E27FC236}">
                <a16:creationId xmlns:a16="http://schemas.microsoft.com/office/drawing/2014/main" id="{98D24DF4-6539-46E7-A1A0-3A745CA306DD}"/>
              </a:ext>
            </a:extLst>
          </p:cNvPr>
          <p:cNvSpPr/>
          <p:nvPr/>
        </p:nvSpPr>
        <p:spPr>
          <a:xfrm>
            <a:off x="-537368" y="9079989"/>
            <a:ext cx="1540171" cy="1243831"/>
          </a:xfrm>
          <a:custGeom>
            <a:avLst/>
            <a:gdLst/>
            <a:ahLst/>
            <a:cxnLst/>
            <a:rect l="l" t="t" r="r" b="b"/>
            <a:pathLst>
              <a:path w="3292689" h="2992231">
                <a:moveTo>
                  <a:pt x="0" y="0"/>
                </a:moveTo>
                <a:lnTo>
                  <a:pt x="3292689" y="0"/>
                </a:lnTo>
                <a:lnTo>
                  <a:pt x="3292689" y="2992231"/>
                </a:lnTo>
                <a:lnTo>
                  <a:pt x="0" y="299223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pic>
        <p:nvPicPr>
          <p:cNvPr id="8" name="Picture 7">
            <a:extLst>
              <a:ext uri="{FF2B5EF4-FFF2-40B4-BE49-F238E27FC236}">
                <a16:creationId xmlns:a16="http://schemas.microsoft.com/office/drawing/2014/main" id="{F190E613-0098-4EB9-B1C1-658078983A1C}"/>
              </a:ext>
            </a:extLst>
          </p:cNvPr>
          <p:cNvPicPr>
            <a:picLocks noChangeAspect="1"/>
          </p:cNvPicPr>
          <p:nvPr/>
        </p:nvPicPr>
        <p:blipFill>
          <a:blip r:embed="rId4"/>
          <a:stretch>
            <a:fillRect/>
          </a:stretch>
        </p:blipFill>
        <p:spPr>
          <a:xfrm>
            <a:off x="609600" y="3137097"/>
            <a:ext cx="8055864" cy="4371781"/>
          </a:xfrm>
          <a:prstGeom prst="rect">
            <a:avLst/>
          </a:prstGeom>
        </p:spPr>
      </p:pic>
      <p:sp>
        <p:nvSpPr>
          <p:cNvPr id="10" name="TextBox 9">
            <a:extLst>
              <a:ext uri="{FF2B5EF4-FFF2-40B4-BE49-F238E27FC236}">
                <a16:creationId xmlns:a16="http://schemas.microsoft.com/office/drawing/2014/main" id="{D6B89ED4-E6C8-4DD6-BCB6-6200A1B4220A}"/>
              </a:ext>
            </a:extLst>
          </p:cNvPr>
          <p:cNvSpPr txBox="1"/>
          <p:nvPr/>
        </p:nvSpPr>
        <p:spPr>
          <a:xfrm>
            <a:off x="609600" y="7508878"/>
            <a:ext cx="16764000" cy="1884490"/>
          </a:xfrm>
          <a:prstGeom prst="rect">
            <a:avLst/>
          </a:prstGeom>
          <a:noFill/>
        </p:spPr>
        <p:txBody>
          <a:bodyPr wrap="square" rtlCol="0">
            <a:spAutoFit/>
          </a:bodyPr>
          <a:lstStyle/>
          <a:p>
            <a:pPr marL="342900" indent="-342900" algn="just">
              <a:lnSpc>
                <a:spcPct val="150000"/>
              </a:lnSpc>
              <a:buFont typeface="Arial" panose="020B0604020202020204" pitchFamily="34" charset="0"/>
              <a:buChar char="•"/>
            </a:pPr>
            <a:r>
              <a:rPr lang="en-US" sz="2000" dirty="0">
                <a:latin typeface="Blinker" panose="020B0604020202020204" charset="0"/>
              </a:rPr>
              <a:t>As of the end of 2014, the business had a total of 1,590 customers. </a:t>
            </a:r>
          </a:p>
          <a:p>
            <a:pPr marL="342900" indent="-342900" algn="just">
              <a:lnSpc>
                <a:spcPct val="150000"/>
              </a:lnSpc>
              <a:buFont typeface="Arial" panose="020B0604020202020204" pitchFamily="34" charset="0"/>
              <a:buChar char="•"/>
            </a:pPr>
            <a:r>
              <a:rPr lang="en-US" sz="2000" dirty="0">
                <a:latin typeface="Blinker" panose="020B0604020202020204" charset="0"/>
              </a:rPr>
              <a:t>The number of customers and profit both gradually increased over time, showing stable expansion. </a:t>
            </a:r>
          </a:p>
          <a:p>
            <a:pPr marL="342900" indent="-342900" algn="just">
              <a:lnSpc>
                <a:spcPct val="150000"/>
              </a:lnSpc>
              <a:buFont typeface="Arial" panose="020B0604020202020204" pitchFamily="34" charset="0"/>
              <a:buChar char="•"/>
            </a:pPr>
            <a:r>
              <a:rPr lang="en-US" sz="2000" dirty="0">
                <a:latin typeface="Blinker" panose="020B0604020202020204" charset="0"/>
              </a:rPr>
              <a:t>The Consumer group contributes the most in terms of both sales and profit. </a:t>
            </a:r>
          </a:p>
          <a:p>
            <a:pPr marL="342900" indent="-342900" algn="just">
              <a:lnSpc>
                <a:spcPct val="150000"/>
              </a:lnSpc>
              <a:buFont typeface="Arial" panose="020B0604020202020204" pitchFamily="34" charset="0"/>
              <a:buChar char="•"/>
            </a:pPr>
            <a:r>
              <a:rPr lang="en-US" sz="2000" dirty="0">
                <a:latin typeface="Blinker" panose="020B0604020202020204" charset="0"/>
              </a:rPr>
              <a:t>Although having a low number of customers, Home Office has the highest profit margin, showing better profitability compared to other groups.</a:t>
            </a:r>
            <a:endParaRPr lang="vi-VN" sz="2000" dirty="0"/>
          </a:p>
        </p:txBody>
      </p:sp>
      <p:pic>
        <p:nvPicPr>
          <p:cNvPr id="13" name="Picture 12">
            <a:extLst>
              <a:ext uri="{FF2B5EF4-FFF2-40B4-BE49-F238E27FC236}">
                <a16:creationId xmlns:a16="http://schemas.microsoft.com/office/drawing/2014/main" id="{39207FA5-404B-420C-819E-D6F8AF205F9E}"/>
              </a:ext>
            </a:extLst>
          </p:cNvPr>
          <p:cNvPicPr>
            <a:picLocks noChangeAspect="1"/>
          </p:cNvPicPr>
          <p:nvPr/>
        </p:nvPicPr>
        <p:blipFill>
          <a:blip r:embed="rId5"/>
          <a:stretch>
            <a:fillRect/>
          </a:stretch>
        </p:blipFill>
        <p:spPr>
          <a:xfrm>
            <a:off x="9546336" y="3164391"/>
            <a:ext cx="8055864" cy="4317191"/>
          </a:xfrm>
          <a:prstGeom prst="rect">
            <a:avLst/>
          </a:prstGeom>
        </p:spPr>
      </p:pic>
      <p:sp>
        <p:nvSpPr>
          <p:cNvPr id="11" name="Rectangle: Rounded Corners 10">
            <a:extLst>
              <a:ext uri="{FF2B5EF4-FFF2-40B4-BE49-F238E27FC236}">
                <a16:creationId xmlns:a16="http://schemas.microsoft.com/office/drawing/2014/main" id="{11458ED2-6DD2-493B-B848-862E0C3A0970}"/>
              </a:ext>
            </a:extLst>
          </p:cNvPr>
          <p:cNvSpPr/>
          <p:nvPr/>
        </p:nvSpPr>
        <p:spPr>
          <a:xfrm>
            <a:off x="14630400" y="3893743"/>
            <a:ext cx="1600200" cy="3352801"/>
          </a:xfrm>
          <a:prstGeom prst="roundRect">
            <a:avLst>
              <a:gd name="adj" fmla="val 8474"/>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4" name="Rectangle: Rounded Corners 13">
            <a:extLst>
              <a:ext uri="{FF2B5EF4-FFF2-40B4-BE49-F238E27FC236}">
                <a16:creationId xmlns:a16="http://schemas.microsoft.com/office/drawing/2014/main" id="{E4559144-D448-49AA-9BD3-298BB45A0638}"/>
              </a:ext>
            </a:extLst>
          </p:cNvPr>
          <p:cNvSpPr/>
          <p:nvPr/>
        </p:nvSpPr>
        <p:spPr>
          <a:xfrm>
            <a:off x="11353800" y="3976787"/>
            <a:ext cx="533400" cy="404714"/>
          </a:xfrm>
          <a:prstGeom prst="roundRect">
            <a:avLst>
              <a:gd name="adj" fmla="val 8474"/>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Tree>
    <p:extLst>
      <p:ext uri="{BB962C8B-B14F-4D97-AF65-F5344CB8AC3E}">
        <p14:creationId xmlns:p14="http://schemas.microsoft.com/office/powerpoint/2010/main" val="34248614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A010867A-9A9C-4535-8D0B-D06189478601}"/>
              </a:ext>
            </a:extLst>
          </p:cNvPr>
          <p:cNvGrpSpPr/>
          <p:nvPr/>
        </p:nvGrpSpPr>
        <p:grpSpPr>
          <a:xfrm>
            <a:off x="0" y="0"/>
            <a:ext cx="18288000" cy="2060299"/>
            <a:chOff x="0" y="-38100"/>
            <a:chExt cx="5694120" cy="750693"/>
          </a:xfrm>
        </p:grpSpPr>
        <p:sp>
          <p:nvSpPr>
            <p:cNvPr id="3" name="Freeform 19">
              <a:extLst>
                <a:ext uri="{FF2B5EF4-FFF2-40B4-BE49-F238E27FC236}">
                  <a16:creationId xmlns:a16="http://schemas.microsoft.com/office/drawing/2014/main" id="{8D8094CB-C283-4102-80CE-A2570DB44B40}"/>
                </a:ext>
              </a:extLst>
            </p:cNvPr>
            <p:cNvSpPr/>
            <p:nvPr/>
          </p:nvSpPr>
          <p:spPr>
            <a:xfrm>
              <a:off x="0" y="90054"/>
              <a:ext cx="5694119" cy="622539"/>
            </a:xfrm>
            <a:custGeom>
              <a:avLst/>
              <a:gdLst/>
              <a:ahLst/>
              <a:cxnLst/>
              <a:rect l="l" t="t" r="r" b="b"/>
              <a:pathLst>
                <a:path w="5694119" h="622539">
                  <a:moveTo>
                    <a:pt x="0" y="0"/>
                  </a:moveTo>
                  <a:lnTo>
                    <a:pt x="5694119" y="0"/>
                  </a:lnTo>
                  <a:lnTo>
                    <a:pt x="5694119" y="622539"/>
                  </a:lnTo>
                  <a:lnTo>
                    <a:pt x="0" y="622539"/>
                  </a:lnTo>
                  <a:close/>
                </a:path>
              </a:pathLst>
            </a:custGeom>
            <a:solidFill>
              <a:srgbClr val="545454"/>
            </a:solidFill>
          </p:spPr>
        </p:sp>
        <p:sp>
          <p:nvSpPr>
            <p:cNvPr id="4" name="TextBox 3">
              <a:extLst>
                <a:ext uri="{FF2B5EF4-FFF2-40B4-BE49-F238E27FC236}">
                  <a16:creationId xmlns:a16="http://schemas.microsoft.com/office/drawing/2014/main" id="{33EF3C98-5EBC-43DD-938C-B79E56AA9D4E}"/>
                </a:ext>
              </a:extLst>
            </p:cNvPr>
            <p:cNvSpPr txBox="1"/>
            <p:nvPr/>
          </p:nvSpPr>
          <p:spPr>
            <a:xfrm>
              <a:off x="0" y="-38100"/>
              <a:ext cx="5694120" cy="660639"/>
            </a:xfrm>
            <a:prstGeom prst="rect">
              <a:avLst/>
            </a:prstGeom>
          </p:spPr>
          <p:txBody>
            <a:bodyPr lIns="50800" tIns="50800" rIns="50800" bIns="50800" rtlCol="0" anchor="ctr"/>
            <a:lstStyle/>
            <a:p>
              <a:pPr algn="ctr">
                <a:lnSpc>
                  <a:spcPts val="2659"/>
                </a:lnSpc>
                <a:spcBef>
                  <a:spcPct val="0"/>
                </a:spcBef>
              </a:pPr>
              <a:endParaRPr/>
            </a:p>
          </p:txBody>
        </p:sp>
      </p:grpSp>
      <p:sp>
        <p:nvSpPr>
          <p:cNvPr id="5" name="TextBox 4">
            <a:extLst>
              <a:ext uri="{FF2B5EF4-FFF2-40B4-BE49-F238E27FC236}">
                <a16:creationId xmlns:a16="http://schemas.microsoft.com/office/drawing/2014/main" id="{05F91939-017A-4717-A873-325391DC41A6}"/>
              </a:ext>
            </a:extLst>
          </p:cNvPr>
          <p:cNvSpPr txBox="1"/>
          <p:nvPr/>
        </p:nvSpPr>
        <p:spPr>
          <a:xfrm>
            <a:off x="232718" y="731450"/>
            <a:ext cx="8530282" cy="857927"/>
          </a:xfrm>
          <a:prstGeom prst="rect">
            <a:avLst/>
          </a:prstGeom>
        </p:spPr>
        <p:txBody>
          <a:bodyPr wrap="square" lIns="0" tIns="0" rIns="0" bIns="0" rtlCol="0" anchor="t">
            <a:spAutoFit/>
          </a:bodyPr>
          <a:lstStyle/>
          <a:p>
            <a:pPr>
              <a:lnSpc>
                <a:spcPts val="7000"/>
              </a:lnSpc>
            </a:pPr>
            <a:r>
              <a:rPr lang="en-US" sz="4800" dirty="0">
                <a:solidFill>
                  <a:srgbClr val="FFFFFF"/>
                </a:solidFill>
                <a:latin typeface="League Spartan"/>
                <a:ea typeface="League Spartan"/>
                <a:cs typeface="League Spartan"/>
                <a:sym typeface="League Spartan"/>
              </a:rPr>
              <a:t>7. Data Analysis</a:t>
            </a:r>
          </a:p>
        </p:txBody>
      </p:sp>
      <p:sp>
        <p:nvSpPr>
          <p:cNvPr id="6" name="Freeform 32">
            <a:extLst>
              <a:ext uri="{FF2B5EF4-FFF2-40B4-BE49-F238E27FC236}">
                <a16:creationId xmlns:a16="http://schemas.microsoft.com/office/drawing/2014/main" id="{B652B16A-2B4A-4DF1-9991-16B811EB5281}"/>
              </a:ext>
            </a:extLst>
          </p:cNvPr>
          <p:cNvSpPr/>
          <p:nvPr/>
        </p:nvSpPr>
        <p:spPr>
          <a:xfrm>
            <a:off x="-537368" y="9079989"/>
            <a:ext cx="1540171" cy="1243831"/>
          </a:xfrm>
          <a:custGeom>
            <a:avLst/>
            <a:gdLst/>
            <a:ahLst/>
            <a:cxnLst/>
            <a:rect l="l" t="t" r="r" b="b"/>
            <a:pathLst>
              <a:path w="3292689" h="2992231">
                <a:moveTo>
                  <a:pt x="0" y="0"/>
                </a:moveTo>
                <a:lnTo>
                  <a:pt x="3292689" y="0"/>
                </a:lnTo>
                <a:lnTo>
                  <a:pt x="3292689" y="2992231"/>
                </a:lnTo>
                <a:lnTo>
                  <a:pt x="0" y="299223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1" name="TextBox 10">
            <a:extLst>
              <a:ext uri="{FF2B5EF4-FFF2-40B4-BE49-F238E27FC236}">
                <a16:creationId xmlns:a16="http://schemas.microsoft.com/office/drawing/2014/main" id="{BE4DB0C7-80C8-4D47-A064-D25F1F674E2E}"/>
              </a:ext>
            </a:extLst>
          </p:cNvPr>
          <p:cNvSpPr txBox="1"/>
          <p:nvPr/>
        </p:nvSpPr>
        <p:spPr>
          <a:xfrm>
            <a:off x="1152524" y="8191500"/>
            <a:ext cx="16373475" cy="1134926"/>
          </a:xfrm>
          <a:prstGeom prst="rect">
            <a:avLst/>
          </a:prstGeom>
          <a:noFill/>
        </p:spPr>
        <p:txBody>
          <a:bodyPr wrap="square" rtlCol="0">
            <a:spAutoFit/>
          </a:bodyPr>
          <a:lstStyle/>
          <a:p>
            <a:pPr algn="just">
              <a:lnSpc>
                <a:spcPct val="150000"/>
              </a:lnSpc>
            </a:pPr>
            <a:r>
              <a:rPr lang="en-US" sz="2400" dirty="0">
                <a:latin typeface="Blinker" panose="020B0604020202020204" charset="0"/>
              </a:rPr>
              <a:t>It can be seen that all three customer groups (Home Office, Corporate, Consumer) have a relatively even distribution in terms of both average profit and average order value (fluctuating around 33% for each group)</a:t>
            </a:r>
            <a:endParaRPr lang="vi-VN" sz="2400" dirty="0"/>
          </a:p>
        </p:txBody>
      </p:sp>
      <p:pic>
        <p:nvPicPr>
          <p:cNvPr id="14" name="Picture 13">
            <a:extLst>
              <a:ext uri="{FF2B5EF4-FFF2-40B4-BE49-F238E27FC236}">
                <a16:creationId xmlns:a16="http://schemas.microsoft.com/office/drawing/2014/main" id="{C35D5505-9EE0-45A8-8E43-5DDE8E809E1D}"/>
              </a:ext>
            </a:extLst>
          </p:cNvPr>
          <p:cNvPicPr>
            <a:picLocks noChangeAspect="1"/>
          </p:cNvPicPr>
          <p:nvPr/>
        </p:nvPicPr>
        <p:blipFill>
          <a:blip r:embed="rId4"/>
          <a:stretch>
            <a:fillRect/>
          </a:stretch>
        </p:blipFill>
        <p:spPr>
          <a:xfrm>
            <a:off x="990600" y="2414381"/>
            <a:ext cx="7808067" cy="5624719"/>
          </a:xfrm>
          <a:prstGeom prst="rect">
            <a:avLst/>
          </a:prstGeom>
        </p:spPr>
      </p:pic>
      <p:pic>
        <p:nvPicPr>
          <p:cNvPr id="15" name="Picture 14">
            <a:extLst>
              <a:ext uri="{FF2B5EF4-FFF2-40B4-BE49-F238E27FC236}">
                <a16:creationId xmlns:a16="http://schemas.microsoft.com/office/drawing/2014/main" id="{B12B6D26-0AC5-4E2A-ADCF-32255CAE3CF5}"/>
              </a:ext>
            </a:extLst>
          </p:cNvPr>
          <p:cNvPicPr>
            <a:picLocks noChangeAspect="1"/>
          </p:cNvPicPr>
          <p:nvPr/>
        </p:nvPicPr>
        <p:blipFill>
          <a:blip r:embed="rId5"/>
          <a:stretch>
            <a:fillRect/>
          </a:stretch>
        </p:blipFill>
        <p:spPr>
          <a:xfrm>
            <a:off x="9790711" y="2324100"/>
            <a:ext cx="7735289" cy="5676704"/>
          </a:xfrm>
          <a:prstGeom prst="rect">
            <a:avLst/>
          </a:prstGeom>
        </p:spPr>
      </p:pic>
    </p:spTree>
    <p:extLst>
      <p:ext uri="{BB962C8B-B14F-4D97-AF65-F5344CB8AC3E}">
        <p14:creationId xmlns:p14="http://schemas.microsoft.com/office/powerpoint/2010/main" val="36400684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www.projectaccelerator.co.uk/wp-content/uploads/2013/02/iStock_000007651615XSmall.jpg">
            <a:extLst>
              <a:ext uri="{FF2B5EF4-FFF2-40B4-BE49-F238E27FC236}">
                <a16:creationId xmlns:a16="http://schemas.microsoft.com/office/drawing/2014/main" id="{2ADD8E97-1271-4AAA-87ED-0B1827A6AE59}"/>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12021540" y="2552700"/>
            <a:ext cx="6266460" cy="6248400"/>
          </a:xfrm>
          <a:prstGeom prst="rect">
            <a:avLst/>
          </a:prstGeom>
          <a:noFill/>
          <a:extLst>
            <a:ext uri="{909E8E84-426E-40DD-AFC4-6F175D3DCCD1}">
              <a14:hiddenFill xmlns:a14="http://schemas.microsoft.com/office/drawing/2010/main">
                <a:solidFill>
                  <a:srgbClr val="FFFFFF"/>
                </a:solidFill>
              </a14:hiddenFill>
            </a:ext>
          </a:extLst>
        </p:spPr>
      </p:pic>
      <p:sp>
        <p:nvSpPr>
          <p:cNvPr id="10" name="Freeform 32">
            <a:extLst>
              <a:ext uri="{FF2B5EF4-FFF2-40B4-BE49-F238E27FC236}">
                <a16:creationId xmlns:a16="http://schemas.microsoft.com/office/drawing/2014/main" id="{BF69DF63-336D-4DD0-B704-A953F36FF860}"/>
              </a:ext>
            </a:extLst>
          </p:cNvPr>
          <p:cNvSpPr/>
          <p:nvPr/>
        </p:nvSpPr>
        <p:spPr>
          <a:xfrm>
            <a:off x="-537367" y="9043168"/>
            <a:ext cx="1540171" cy="1243831"/>
          </a:xfrm>
          <a:custGeom>
            <a:avLst/>
            <a:gdLst/>
            <a:ahLst/>
            <a:cxnLst/>
            <a:rect l="l" t="t" r="r" b="b"/>
            <a:pathLst>
              <a:path w="3292689" h="2992231">
                <a:moveTo>
                  <a:pt x="0" y="0"/>
                </a:moveTo>
                <a:lnTo>
                  <a:pt x="3292689" y="0"/>
                </a:lnTo>
                <a:lnTo>
                  <a:pt x="3292689" y="2992231"/>
                </a:lnTo>
                <a:lnTo>
                  <a:pt x="0" y="299223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12" name="Group 11">
            <a:extLst>
              <a:ext uri="{FF2B5EF4-FFF2-40B4-BE49-F238E27FC236}">
                <a16:creationId xmlns:a16="http://schemas.microsoft.com/office/drawing/2014/main" id="{506A1103-8304-4592-B6F6-C8713A7293F5}"/>
              </a:ext>
            </a:extLst>
          </p:cNvPr>
          <p:cNvGrpSpPr/>
          <p:nvPr/>
        </p:nvGrpSpPr>
        <p:grpSpPr>
          <a:xfrm>
            <a:off x="0" y="0"/>
            <a:ext cx="18288000" cy="2060299"/>
            <a:chOff x="0" y="-38100"/>
            <a:chExt cx="5694120" cy="750693"/>
          </a:xfrm>
        </p:grpSpPr>
        <p:sp>
          <p:nvSpPr>
            <p:cNvPr id="13" name="Freeform 19">
              <a:extLst>
                <a:ext uri="{FF2B5EF4-FFF2-40B4-BE49-F238E27FC236}">
                  <a16:creationId xmlns:a16="http://schemas.microsoft.com/office/drawing/2014/main" id="{4D1A0765-A235-4F90-A4F1-0A788B65B39B}"/>
                </a:ext>
              </a:extLst>
            </p:cNvPr>
            <p:cNvSpPr/>
            <p:nvPr/>
          </p:nvSpPr>
          <p:spPr>
            <a:xfrm>
              <a:off x="0" y="90054"/>
              <a:ext cx="5694119" cy="622539"/>
            </a:xfrm>
            <a:custGeom>
              <a:avLst/>
              <a:gdLst/>
              <a:ahLst/>
              <a:cxnLst/>
              <a:rect l="l" t="t" r="r" b="b"/>
              <a:pathLst>
                <a:path w="5694119" h="622539">
                  <a:moveTo>
                    <a:pt x="0" y="0"/>
                  </a:moveTo>
                  <a:lnTo>
                    <a:pt x="5694119" y="0"/>
                  </a:lnTo>
                  <a:lnTo>
                    <a:pt x="5694119" y="622539"/>
                  </a:lnTo>
                  <a:lnTo>
                    <a:pt x="0" y="622539"/>
                  </a:lnTo>
                  <a:close/>
                </a:path>
              </a:pathLst>
            </a:custGeom>
            <a:solidFill>
              <a:srgbClr val="545454"/>
            </a:solidFill>
          </p:spPr>
        </p:sp>
        <p:sp>
          <p:nvSpPr>
            <p:cNvPr id="14" name="TextBox 13">
              <a:extLst>
                <a:ext uri="{FF2B5EF4-FFF2-40B4-BE49-F238E27FC236}">
                  <a16:creationId xmlns:a16="http://schemas.microsoft.com/office/drawing/2014/main" id="{19242149-4F06-4AC0-B649-302F0DC991D4}"/>
                </a:ext>
              </a:extLst>
            </p:cNvPr>
            <p:cNvSpPr txBox="1"/>
            <p:nvPr/>
          </p:nvSpPr>
          <p:spPr>
            <a:xfrm>
              <a:off x="0" y="-38100"/>
              <a:ext cx="5694120" cy="660639"/>
            </a:xfrm>
            <a:prstGeom prst="rect">
              <a:avLst/>
            </a:prstGeom>
          </p:spPr>
          <p:txBody>
            <a:bodyPr lIns="50800" tIns="50800" rIns="50800" bIns="50800" rtlCol="0" anchor="ctr"/>
            <a:lstStyle/>
            <a:p>
              <a:pPr algn="ctr">
                <a:lnSpc>
                  <a:spcPts val="2659"/>
                </a:lnSpc>
                <a:spcBef>
                  <a:spcPct val="0"/>
                </a:spcBef>
              </a:pPr>
              <a:endParaRPr/>
            </a:p>
          </p:txBody>
        </p:sp>
      </p:grpSp>
      <p:sp>
        <p:nvSpPr>
          <p:cNvPr id="15" name="TextBox 14">
            <a:extLst>
              <a:ext uri="{FF2B5EF4-FFF2-40B4-BE49-F238E27FC236}">
                <a16:creationId xmlns:a16="http://schemas.microsoft.com/office/drawing/2014/main" id="{80A0FFB6-2B29-4460-838D-24FB36E174AA}"/>
              </a:ext>
            </a:extLst>
          </p:cNvPr>
          <p:cNvSpPr txBox="1"/>
          <p:nvPr/>
        </p:nvSpPr>
        <p:spPr>
          <a:xfrm>
            <a:off x="232718" y="731450"/>
            <a:ext cx="8530282" cy="857927"/>
          </a:xfrm>
          <a:prstGeom prst="rect">
            <a:avLst/>
          </a:prstGeom>
        </p:spPr>
        <p:txBody>
          <a:bodyPr wrap="square" lIns="0" tIns="0" rIns="0" bIns="0" rtlCol="0" anchor="t">
            <a:spAutoFit/>
          </a:bodyPr>
          <a:lstStyle/>
          <a:p>
            <a:pPr>
              <a:lnSpc>
                <a:spcPts val="7000"/>
              </a:lnSpc>
            </a:pPr>
            <a:r>
              <a:rPr lang="en-US" sz="4800" dirty="0">
                <a:solidFill>
                  <a:srgbClr val="FFFFFF"/>
                </a:solidFill>
                <a:latin typeface="League Spartan"/>
                <a:ea typeface="League Spartan"/>
                <a:cs typeface="League Spartan"/>
                <a:sym typeface="League Spartan"/>
              </a:rPr>
              <a:t>7. Data Analysis</a:t>
            </a:r>
          </a:p>
        </p:txBody>
      </p:sp>
      <p:sp>
        <p:nvSpPr>
          <p:cNvPr id="9" name="TextBox 8">
            <a:extLst>
              <a:ext uri="{FF2B5EF4-FFF2-40B4-BE49-F238E27FC236}">
                <a16:creationId xmlns:a16="http://schemas.microsoft.com/office/drawing/2014/main" id="{70C967C4-A1CF-47A8-BC5A-0F2809E2855B}"/>
              </a:ext>
            </a:extLst>
          </p:cNvPr>
          <p:cNvSpPr txBox="1"/>
          <p:nvPr/>
        </p:nvSpPr>
        <p:spPr>
          <a:xfrm>
            <a:off x="533400" y="4809228"/>
            <a:ext cx="14478000" cy="615553"/>
          </a:xfrm>
          <a:prstGeom prst="rect">
            <a:avLst/>
          </a:prstGeom>
          <a:noFill/>
        </p:spPr>
        <p:txBody>
          <a:bodyPr wrap="square" rtlCol="0">
            <a:spAutoFit/>
          </a:bodyPr>
          <a:lstStyle>
            <a:defPPr>
              <a:defRPr lang="en-US"/>
            </a:defPPr>
            <a:lvl2pPr marL="742950" lvl="1" indent="-285750" algn="just">
              <a:lnSpc>
                <a:spcPct val="150000"/>
              </a:lnSpc>
              <a:spcAft>
                <a:spcPts val="600"/>
              </a:spcAft>
              <a:buFont typeface="Arial" panose="020B0604020202020204" pitchFamily="34" charset="0"/>
              <a:buChar char="•"/>
              <a:defRPr sz="2000">
                <a:latin typeface="Blinker" panose="020B0604020202020204" charset="0"/>
              </a:defRPr>
            </a:lvl2pPr>
          </a:lstStyle>
          <a:p>
            <a:pPr>
              <a:spcAft>
                <a:spcPts val="1200"/>
              </a:spcAft>
            </a:pPr>
            <a:r>
              <a:rPr lang="en-US" sz="3300" b="1" dirty="0">
                <a:latin typeface="Blinker" panose="020B0604020202020204" charset="0"/>
              </a:rPr>
              <a:t>Why is Home Office's Profit Margin higher than the other two segments?</a:t>
            </a:r>
          </a:p>
        </p:txBody>
      </p:sp>
      <p:sp>
        <p:nvSpPr>
          <p:cNvPr id="11" name="TextBox 10">
            <a:extLst>
              <a:ext uri="{FF2B5EF4-FFF2-40B4-BE49-F238E27FC236}">
                <a16:creationId xmlns:a16="http://schemas.microsoft.com/office/drawing/2014/main" id="{525D7351-2174-4143-AC30-32D96A0D7F6F}"/>
              </a:ext>
            </a:extLst>
          </p:cNvPr>
          <p:cNvSpPr txBox="1"/>
          <p:nvPr/>
        </p:nvSpPr>
        <p:spPr>
          <a:xfrm>
            <a:off x="533400" y="3631113"/>
            <a:ext cx="10820400" cy="1015663"/>
          </a:xfrm>
          <a:prstGeom prst="rect">
            <a:avLst/>
          </a:prstGeom>
          <a:noFill/>
        </p:spPr>
        <p:txBody>
          <a:bodyPr wrap="square" rtlCol="0">
            <a:spAutoFit/>
          </a:bodyPr>
          <a:lstStyle/>
          <a:p>
            <a:pPr>
              <a:spcAft>
                <a:spcPts val="1200"/>
              </a:spcAft>
            </a:pPr>
            <a:r>
              <a:rPr lang="en-US" sz="5800" b="1" dirty="0">
                <a:solidFill>
                  <a:srgbClr val="12759A"/>
                </a:solidFill>
                <a:latin typeface="League Spartan" panose="020B0604020202020204" charset="0"/>
              </a:rPr>
              <a:t>Business Question:</a:t>
            </a:r>
          </a:p>
        </p:txBody>
      </p:sp>
    </p:spTree>
    <p:extLst>
      <p:ext uri="{BB962C8B-B14F-4D97-AF65-F5344CB8AC3E}">
        <p14:creationId xmlns:p14="http://schemas.microsoft.com/office/powerpoint/2010/main" val="169510835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3CE28DE0-7E48-483B-8D40-143F7B9AE716}"/>
              </a:ext>
            </a:extLst>
          </p:cNvPr>
          <p:cNvGrpSpPr/>
          <p:nvPr/>
        </p:nvGrpSpPr>
        <p:grpSpPr>
          <a:xfrm>
            <a:off x="0" y="0"/>
            <a:ext cx="18288000" cy="2060299"/>
            <a:chOff x="0" y="-38100"/>
            <a:chExt cx="5694120" cy="750693"/>
          </a:xfrm>
        </p:grpSpPr>
        <p:sp>
          <p:nvSpPr>
            <p:cNvPr id="3" name="Freeform 19">
              <a:extLst>
                <a:ext uri="{FF2B5EF4-FFF2-40B4-BE49-F238E27FC236}">
                  <a16:creationId xmlns:a16="http://schemas.microsoft.com/office/drawing/2014/main" id="{4A3FA3AB-CFB3-42AA-884F-6E75EC305D9D}"/>
                </a:ext>
              </a:extLst>
            </p:cNvPr>
            <p:cNvSpPr/>
            <p:nvPr/>
          </p:nvSpPr>
          <p:spPr>
            <a:xfrm>
              <a:off x="0" y="90054"/>
              <a:ext cx="5694119" cy="622539"/>
            </a:xfrm>
            <a:custGeom>
              <a:avLst/>
              <a:gdLst/>
              <a:ahLst/>
              <a:cxnLst/>
              <a:rect l="l" t="t" r="r" b="b"/>
              <a:pathLst>
                <a:path w="5694119" h="622539">
                  <a:moveTo>
                    <a:pt x="0" y="0"/>
                  </a:moveTo>
                  <a:lnTo>
                    <a:pt x="5694119" y="0"/>
                  </a:lnTo>
                  <a:lnTo>
                    <a:pt x="5694119" y="622539"/>
                  </a:lnTo>
                  <a:lnTo>
                    <a:pt x="0" y="622539"/>
                  </a:lnTo>
                  <a:close/>
                </a:path>
              </a:pathLst>
            </a:custGeom>
            <a:solidFill>
              <a:srgbClr val="545454"/>
            </a:solidFill>
          </p:spPr>
        </p:sp>
        <p:sp>
          <p:nvSpPr>
            <p:cNvPr id="4" name="TextBox 3">
              <a:extLst>
                <a:ext uri="{FF2B5EF4-FFF2-40B4-BE49-F238E27FC236}">
                  <a16:creationId xmlns:a16="http://schemas.microsoft.com/office/drawing/2014/main" id="{052C5FC6-E529-4A5A-BB9F-9E0724FA7F97}"/>
                </a:ext>
              </a:extLst>
            </p:cNvPr>
            <p:cNvSpPr txBox="1"/>
            <p:nvPr/>
          </p:nvSpPr>
          <p:spPr>
            <a:xfrm>
              <a:off x="0" y="-38100"/>
              <a:ext cx="5694120" cy="660639"/>
            </a:xfrm>
            <a:prstGeom prst="rect">
              <a:avLst/>
            </a:prstGeom>
          </p:spPr>
          <p:txBody>
            <a:bodyPr lIns="50800" tIns="50800" rIns="50800" bIns="50800" rtlCol="0" anchor="ctr"/>
            <a:lstStyle/>
            <a:p>
              <a:pPr algn="ctr">
                <a:lnSpc>
                  <a:spcPts val="2659"/>
                </a:lnSpc>
                <a:spcBef>
                  <a:spcPct val="0"/>
                </a:spcBef>
              </a:pPr>
              <a:endParaRPr/>
            </a:p>
          </p:txBody>
        </p:sp>
      </p:grpSp>
      <p:sp>
        <p:nvSpPr>
          <p:cNvPr id="5" name="TextBox 4">
            <a:extLst>
              <a:ext uri="{FF2B5EF4-FFF2-40B4-BE49-F238E27FC236}">
                <a16:creationId xmlns:a16="http://schemas.microsoft.com/office/drawing/2014/main" id="{B1DF0D26-84C6-409B-A592-B122478430C2}"/>
              </a:ext>
            </a:extLst>
          </p:cNvPr>
          <p:cNvSpPr txBox="1"/>
          <p:nvPr/>
        </p:nvSpPr>
        <p:spPr>
          <a:xfrm>
            <a:off x="232718" y="731450"/>
            <a:ext cx="8530282" cy="857927"/>
          </a:xfrm>
          <a:prstGeom prst="rect">
            <a:avLst/>
          </a:prstGeom>
        </p:spPr>
        <p:txBody>
          <a:bodyPr wrap="square" lIns="0" tIns="0" rIns="0" bIns="0" rtlCol="0" anchor="t">
            <a:spAutoFit/>
          </a:bodyPr>
          <a:lstStyle/>
          <a:p>
            <a:pPr>
              <a:lnSpc>
                <a:spcPts val="7000"/>
              </a:lnSpc>
            </a:pPr>
            <a:r>
              <a:rPr lang="en-US" sz="4800" dirty="0">
                <a:solidFill>
                  <a:srgbClr val="FFFFFF"/>
                </a:solidFill>
                <a:latin typeface="League Spartan"/>
                <a:ea typeface="League Spartan"/>
                <a:cs typeface="League Spartan"/>
                <a:sym typeface="League Spartan"/>
              </a:rPr>
              <a:t>7. Data Analysis</a:t>
            </a:r>
          </a:p>
        </p:txBody>
      </p:sp>
      <p:sp>
        <p:nvSpPr>
          <p:cNvPr id="6" name="Freeform 32">
            <a:extLst>
              <a:ext uri="{FF2B5EF4-FFF2-40B4-BE49-F238E27FC236}">
                <a16:creationId xmlns:a16="http://schemas.microsoft.com/office/drawing/2014/main" id="{C89F9ACB-F89B-41D7-9840-72A4C275A2DF}"/>
              </a:ext>
            </a:extLst>
          </p:cNvPr>
          <p:cNvSpPr/>
          <p:nvPr/>
        </p:nvSpPr>
        <p:spPr>
          <a:xfrm>
            <a:off x="-537368" y="9079989"/>
            <a:ext cx="1540171" cy="1243831"/>
          </a:xfrm>
          <a:custGeom>
            <a:avLst/>
            <a:gdLst/>
            <a:ahLst/>
            <a:cxnLst/>
            <a:rect l="l" t="t" r="r" b="b"/>
            <a:pathLst>
              <a:path w="3292689" h="2992231">
                <a:moveTo>
                  <a:pt x="0" y="0"/>
                </a:moveTo>
                <a:lnTo>
                  <a:pt x="3292689" y="0"/>
                </a:lnTo>
                <a:lnTo>
                  <a:pt x="3292689" y="2992231"/>
                </a:lnTo>
                <a:lnTo>
                  <a:pt x="0" y="299223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pic>
        <p:nvPicPr>
          <p:cNvPr id="8" name="Picture 7">
            <a:extLst>
              <a:ext uri="{FF2B5EF4-FFF2-40B4-BE49-F238E27FC236}">
                <a16:creationId xmlns:a16="http://schemas.microsoft.com/office/drawing/2014/main" id="{11669712-FEC2-4E84-91C2-A431543C3106}"/>
              </a:ext>
            </a:extLst>
          </p:cNvPr>
          <p:cNvPicPr>
            <a:picLocks noChangeAspect="1"/>
          </p:cNvPicPr>
          <p:nvPr/>
        </p:nvPicPr>
        <p:blipFill>
          <a:blip r:embed="rId4"/>
          <a:stretch>
            <a:fillRect/>
          </a:stretch>
        </p:blipFill>
        <p:spPr>
          <a:xfrm>
            <a:off x="1075356" y="2102973"/>
            <a:ext cx="8068644" cy="5555127"/>
          </a:xfrm>
          <a:prstGeom prst="rect">
            <a:avLst/>
          </a:prstGeom>
        </p:spPr>
      </p:pic>
      <p:pic>
        <p:nvPicPr>
          <p:cNvPr id="10" name="Picture 9">
            <a:extLst>
              <a:ext uri="{FF2B5EF4-FFF2-40B4-BE49-F238E27FC236}">
                <a16:creationId xmlns:a16="http://schemas.microsoft.com/office/drawing/2014/main" id="{15B17110-9DFA-4FFE-AE5B-DC70E21D2A67}"/>
              </a:ext>
            </a:extLst>
          </p:cNvPr>
          <p:cNvPicPr>
            <a:picLocks noChangeAspect="1"/>
          </p:cNvPicPr>
          <p:nvPr/>
        </p:nvPicPr>
        <p:blipFill>
          <a:blip r:embed="rId5"/>
          <a:stretch>
            <a:fillRect/>
          </a:stretch>
        </p:blipFill>
        <p:spPr>
          <a:xfrm>
            <a:off x="9728049" y="2202500"/>
            <a:ext cx="8073914" cy="5485762"/>
          </a:xfrm>
          <a:prstGeom prst="rect">
            <a:avLst/>
          </a:prstGeom>
        </p:spPr>
      </p:pic>
      <p:sp>
        <p:nvSpPr>
          <p:cNvPr id="9" name="TextBox 8">
            <a:extLst>
              <a:ext uri="{FF2B5EF4-FFF2-40B4-BE49-F238E27FC236}">
                <a16:creationId xmlns:a16="http://schemas.microsoft.com/office/drawing/2014/main" id="{F17B3AF6-5A72-499C-AC11-AB3CD1F53AA1}"/>
              </a:ext>
            </a:extLst>
          </p:cNvPr>
          <p:cNvSpPr txBox="1"/>
          <p:nvPr/>
        </p:nvSpPr>
        <p:spPr>
          <a:xfrm>
            <a:off x="1155203" y="7629981"/>
            <a:ext cx="16370797" cy="2500043"/>
          </a:xfrm>
          <a:prstGeom prst="rect">
            <a:avLst/>
          </a:prstGeom>
          <a:noFill/>
        </p:spPr>
        <p:txBody>
          <a:bodyPr wrap="square" rtlCol="0">
            <a:spAutoFit/>
          </a:bodyPr>
          <a:lstStyle/>
          <a:p>
            <a:pPr marL="285750" indent="-285750" algn="just">
              <a:lnSpc>
                <a:spcPct val="150000"/>
              </a:lnSpc>
              <a:spcAft>
                <a:spcPts val="600"/>
              </a:spcAft>
              <a:buFont typeface="Arial" panose="020B0604020202020204" pitchFamily="34" charset="0"/>
              <a:buChar char="•"/>
            </a:pPr>
            <a:r>
              <a:rPr lang="en-US" sz="2000" dirty="0">
                <a:latin typeface="Blinker" panose="020B0604020202020204" charset="0"/>
              </a:rPr>
              <a:t>Similarity between segments: All three segments (Home Office, Corporate, Consumer) have similar purchasing behavior, with revenue ratios from categories like Technology (~37-38%), Office Supplies (~30%), Furniture (~30-32%) remaining almost unchanged. </a:t>
            </a:r>
          </a:p>
          <a:p>
            <a:pPr marL="285750" indent="-285750" algn="just">
              <a:lnSpc>
                <a:spcPct val="150000"/>
              </a:lnSpc>
              <a:spcAft>
                <a:spcPts val="600"/>
              </a:spcAft>
              <a:buFont typeface="Arial" panose="020B0604020202020204" pitchFamily="34" charset="0"/>
              <a:buChar char="•"/>
            </a:pPr>
            <a:r>
              <a:rPr lang="en-US" sz="2000" dirty="0">
                <a:latin typeface="Blinker" panose="020B0604020202020204" charset="0"/>
              </a:rPr>
              <a:t>The percentage of non-discounted orders (No Discount) for Home Office is the highest (20.01%), which helps retain more profit. </a:t>
            </a:r>
          </a:p>
          <a:p>
            <a:pPr marL="285750" indent="-285750" algn="just">
              <a:lnSpc>
                <a:spcPct val="150000"/>
              </a:lnSpc>
              <a:spcAft>
                <a:spcPts val="600"/>
              </a:spcAft>
              <a:buFont typeface="Arial" panose="020B0604020202020204" pitchFamily="34" charset="0"/>
              <a:buChar char="•"/>
            </a:pPr>
            <a:r>
              <a:rPr lang="en-US" sz="2000" dirty="0">
                <a:latin typeface="Blinker" panose="020B0604020202020204" charset="0"/>
              </a:rPr>
              <a:t>The discount level among segments does not have a significant difference, but the fact that there is less discount has helped Home Office optimize profits.</a:t>
            </a:r>
            <a:endParaRPr lang="vi-VN" sz="2000" dirty="0"/>
          </a:p>
        </p:txBody>
      </p:sp>
      <p:sp>
        <p:nvSpPr>
          <p:cNvPr id="11" name="Rectangle: Rounded Corners 10">
            <a:extLst>
              <a:ext uri="{FF2B5EF4-FFF2-40B4-BE49-F238E27FC236}">
                <a16:creationId xmlns:a16="http://schemas.microsoft.com/office/drawing/2014/main" id="{C93FFF76-E899-406F-8B84-9D6DCDCE8C43}"/>
              </a:ext>
            </a:extLst>
          </p:cNvPr>
          <p:cNvSpPr/>
          <p:nvPr/>
        </p:nvSpPr>
        <p:spPr>
          <a:xfrm>
            <a:off x="11201400" y="4082416"/>
            <a:ext cx="5486400" cy="662483"/>
          </a:xfrm>
          <a:prstGeom prst="roundRect">
            <a:avLst>
              <a:gd name="adj" fmla="val 8474"/>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Tree>
    <p:extLst>
      <p:ext uri="{BB962C8B-B14F-4D97-AF65-F5344CB8AC3E}">
        <p14:creationId xmlns:p14="http://schemas.microsoft.com/office/powerpoint/2010/main" val="227693802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1F5652DD-1929-44C1-A69E-1D350198F50B}"/>
              </a:ext>
            </a:extLst>
          </p:cNvPr>
          <p:cNvGrpSpPr/>
          <p:nvPr/>
        </p:nvGrpSpPr>
        <p:grpSpPr>
          <a:xfrm>
            <a:off x="0" y="0"/>
            <a:ext cx="18288000" cy="2060299"/>
            <a:chOff x="0" y="-38100"/>
            <a:chExt cx="5694120" cy="750693"/>
          </a:xfrm>
        </p:grpSpPr>
        <p:sp>
          <p:nvSpPr>
            <p:cNvPr id="3" name="Freeform 19">
              <a:extLst>
                <a:ext uri="{FF2B5EF4-FFF2-40B4-BE49-F238E27FC236}">
                  <a16:creationId xmlns:a16="http://schemas.microsoft.com/office/drawing/2014/main" id="{D3BDE0D6-98D2-401D-9488-195E70387AF8}"/>
                </a:ext>
              </a:extLst>
            </p:cNvPr>
            <p:cNvSpPr/>
            <p:nvPr/>
          </p:nvSpPr>
          <p:spPr>
            <a:xfrm>
              <a:off x="0" y="90054"/>
              <a:ext cx="5694119" cy="622539"/>
            </a:xfrm>
            <a:custGeom>
              <a:avLst/>
              <a:gdLst/>
              <a:ahLst/>
              <a:cxnLst/>
              <a:rect l="l" t="t" r="r" b="b"/>
              <a:pathLst>
                <a:path w="5694119" h="622539">
                  <a:moveTo>
                    <a:pt x="0" y="0"/>
                  </a:moveTo>
                  <a:lnTo>
                    <a:pt x="5694119" y="0"/>
                  </a:lnTo>
                  <a:lnTo>
                    <a:pt x="5694119" y="622539"/>
                  </a:lnTo>
                  <a:lnTo>
                    <a:pt x="0" y="622539"/>
                  </a:lnTo>
                  <a:close/>
                </a:path>
              </a:pathLst>
            </a:custGeom>
            <a:solidFill>
              <a:srgbClr val="545454"/>
            </a:solidFill>
          </p:spPr>
        </p:sp>
        <p:sp>
          <p:nvSpPr>
            <p:cNvPr id="4" name="TextBox 3">
              <a:extLst>
                <a:ext uri="{FF2B5EF4-FFF2-40B4-BE49-F238E27FC236}">
                  <a16:creationId xmlns:a16="http://schemas.microsoft.com/office/drawing/2014/main" id="{7E2CEA56-74AF-45F2-9AA9-51322027A629}"/>
                </a:ext>
              </a:extLst>
            </p:cNvPr>
            <p:cNvSpPr txBox="1"/>
            <p:nvPr/>
          </p:nvSpPr>
          <p:spPr>
            <a:xfrm>
              <a:off x="0" y="-38100"/>
              <a:ext cx="5694120" cy="660639"/>
            </a:xfrm>
            <a:prstGeom prst="rect">
              <a:avLst/>
            </a:prstGeom>
          </p:spPr>
          <p:txBody>
            <a:bodyPr lIns="50800" tIns="50800" rIns="50800" bIns="50800" rtlCol="0" anchor="ctr"/>
            <a:lstStyle/>
            <a:p>
              <a:pPr algn="ctr">
                <a:lnSpc>
                  <a:spcPts val="2659"/>
                </a:lnSpc>
                <a:spcBef>
                  <a:spcPct val="0"/>
                </a:spcBef>
              </a:pPr>
              <a:endParaRPr/>
            </a:p>
          </p:txBody>
        </p:sp>
      </p:grpSp>
      <p:sp>
        <p:nvSpPr>
          <p:cNvPr id="5" name="TextBox 4">
            <a:extLst>
              <a:ext uri="{FF2B5EF4-FFF2-40B4-BE49-F238E27FC236}">
                <a16:creationId xmlns:a16="http://schemas.microsoft.com/office/drawing/2014/main" id="{E6598202-959A-45BB-8E33-7248D5F5977D}"/>
              </a:ext>
            </a:extLst>
          </p:cNvPr>
          <p:cNvSpPr txBox="1"/>
          <p:nvPr/>
        </p:nvSpPr>
        <p:spPr>
          <a:xfrm>
            <a:off x="232718" y="731450"/>
            <a:ext cx="8530282" cy="857927"/>
          </a:xfrm>
          <a:prstGeom prst="rect">
            <a:avLst/>
          </a:prstGeom>
        </p:spPr>
        <p:txBody>
          <a:bodyPr wrap="square" lIns="0" tIns="0" rIns="0" bIns="0" rtlCol="0" anchor="t">
            <a:spAutoFit/>
          </a:bodyPr>
          <a:lstStyle/>
          <a:p>
            <a:pPr>
              <a:lnSpc>
                <a:spcPts val="7000"/>
              </a:lnSpc>
            </a:pPr>
            <a:r>
              <a:rPr lang="en-US" sz="4800" dirty="0">
                <a:solidFill>
                  <a:srgbClr val="FFFFFF"/>
                </a:solidFill>
                <a:latin typeface="League Spartan"/>
                <a:ea typeface="League Spartan"/>
                <a:cs typeface="League Spartan"/>
                <a:sym typeface="League Spartan"/>
              </a:rPr>
              <a:t>7. Data Analysis</a:t>
            </a:r>
          </a:p>
        </p:txBody>
      </p:sp>
      <p:sp>
        <p:nvSpPr>
          <p:cNvPr id="6" name="Freeform 32">
            <a:extLst>
              <a:ext uri="{FF2B5EF4-FFF2-40B4-BE49-F238E27FC236}">
                <a16:creationId xmlns:a16="http://schemas.microsoft.com/office/drawing/2014/main" id="{19408D3C-2E7E-4580-98EF-2FA390CC7A4E}"/>
              </a:ext>
            </a:extLst>
          </p:cNvPr>
          <p:cNvSpPr/>
          <p:nvPr/>
        </p:nvSpPr>
        <p:spPr>
          <a:xfrm>
            <a:off x="-537368" y="9079989"/>
            <a:ext cx="1540171" cy="1243831"/>
          </a:xfrm>
          <a:custGeom>
            <a:avLst/>
            <a:gdLst/>
            <a:ahLst/>
            <a:cxnLst/>
            <a:rect l="l" t="t" r="r" b="b"/>
            <a:pathLst>
              <a:path w="3292689" h="2992231">
                <a:moveTo>
                  <a:pt x="0" y="0"/>
                </a:moveTo>
                <a:lnTo>
                  <a:pt x="3292689" y="0"/>
                </a:lnTo>
                <a:lnTo>
                  <a:pt x="3292689" y="2992231"/>
                </a:lnTo>
                <a:lnTo>
                  <a:pt x="0" y="299223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pic>
        <p:nvPicPr>
          <p:cNvPr id="7" name="Picture 6">
            <a:extLst>
              <a:ext uri="{FF2B5EF4-FFF2-40B4-BE49-F238E27FC236}">
                <a16:creationId xmlns:a16="http://schemas.microsoft.com/office/drawing/2014/main" id="{36ED088E-A995-4EDC-B4B6-7CBFA0A0CC06}"/>
              </a:ext>
            </a:extLst>
          </p:cNvPr>
          <p:cNvPicPr>
            <a:picLocks noChangeAspect="1"/>
          </p:cNvPicPr>
          <p:nvPr/>
        </p:nvPicPr>
        <p:blipFill>
          <a:blip r:embed="rId4"/>
          <a:stretch>
            <a:fillRect/>
          </a:stretch>
        </p:blipFill>
        <p:spPr>
          <a:xfrm>
            <a:off x="381000" y="2411405"/>
            <a:ext cx="10287000" cy="6668584"/>
          </a:xfrm>
          <a:prstGeom prst="rect">
            <a:avLst/>
          </a:prstGeom>
        </p:spPr>
      </p:pic>
      <p:sp>
        <p:nvSpPr>
          <p:cNvPr id="8" name="Rectangle: Rounded Corners 7">
            <a:extLst>
              <a:ext uri="{FF2B5EF4-FFF2-40B4-BE49-F238E27FC236}">
                <a16:creationId xmlns:a16="http://schemas.microsoft.com/office/drawing/2014/main" id="{A3E0BBBF-113F-421E-A35D-7D9D04862F2A}"/>
              </a:ext>
            </a:extLst>
          </p:cNvPr>
          <p:cNvSpPr/>
          <p:nvPr/>
        </p:nvSpPr>
        <p:spPr>
          <a:xfrm>
            <a:off x="2057400" y="3543300"/>
            <a:ext cx="6781799" cy="662483"/>
          </a:xfrm>
          <a:prstGeom prst="roundRect">
            <a:avLst>
              <a:gd name="adj" fmla="val 8474"/>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0" name="TextBox 9">
            <a:extLst>
              <a:ext uri="{FF2B5EF4-FFF2-40B4-BE49-F238E27FC236}">
                <a16:creationId xmlns:a16="http://schemas.microsoft.com/office/drawing/2014/main" id="{2537F0A7-6D4A-4B3E-A672-E89A24A1A94E}"/>
              </a:ext>
            </a:extLst>
          </p:cNvPr>
          <p:cNvSpPr txBox="1"/>
          <p:nvPr/>
        </p:nvSpPr>
        <p:spPr>
          <a:xfrm>
            <a:off x="10715897" y="2397213"/>
            <a:ext cx="7162800" cy="2950808"/>
          </a:xfrm>
          <a:prstGeom prst="rect">
            <a:avLst/>
          </a:prstGeom>
          <a:noFill/>
        </p:spPr>
        <p:txBody>
          <a:bodyPr wrap="square" rtlCol="0">
            <a:spAutoFit/>
          </a:bodyPr>
          <a:lstStyle/>
          <a:p>
            <a:pPr>
              <a:lnSpc>
                <a:spcPct val="150000"/>
              </a:lnSpc>
              <a:spcAft>
                <a:spcPts val="600"/>
              </a:spcAft>
            </a:pPr>
            <a:r>
              <a:rPr lang="en-US" sz="2400" dirty="0">
                <a:latin typeface="Blinker" panose="020B0604020202020204" charset="0"/>
              </a:rPr>
              <a:t>Shipping costs affecting profit: </a:t>
            </a:r>
          </a:p>
          <a:p>
            <a:pPr marL="342900" indent="-342900" algn="just">
              <a:lnSpc>
                <a:spcPct val="150000"/>
              </a:lnSpc>
              <a:spcAft>
                <a:spcPts val="600"/>
              </a:spcAft>
              <a:buFont typeface="Arial" panose="020B0604020202020204" pitchFamily="34" charset="0"/>
              <a:buChar char="•"/>
            </a:pPr>
            <a:r>
              <a:rPr lang="en-US" sz="2400" dirty="0">
                <a:latin typeface="Blinker" panose="020B0604020202020204" charset="0"/>
              </a:rPr>
              <a:t>Home Office has lower shipping costs compared to the other two segments, although the percentage is insignificant. </a:t>
            </a:r>
          </a:p>
          <a:p>
            <a:pPr marL="342900" indent="-342900" algn="just">
              <a:lnSpc>
                <a:spcPct val="150000"/>
              </a:lnSpc>
              <a:spcAft>
                <a:spcPts val="600"/>
              </a:spcAft>
              <a:buFont typeface="Arial" panose="020B0604020202020204" pitchFamily="34" charset="0"/>
              <a:buChar char="•"/>
            </a:pPr>
            <a:r>
              <a:rPr lang="en-US" sz="2400" dirty="0">
                <a:latin typeface="Blinker" panose="020B0604020202020204" charset="0"/>
              </a:rPr>
              <a:t>This helps to maintain a better profit margin.</a:t>
            </a:r>
            <a:endParaRPr lang="vi-VN" sz="2400" dirty="0"/>
          </a:p>
        </p:txBody>
      </p:sp>
      <p:cxnSp>
        <p:nvCxnSpPr>
          <p:cNvPr id="13" name="Straight Connector 12">
            <a:extLst>
              <a:ext uri="{FF2B5EF4-FFF2-40B4-BE49-F238E27FC236}">
                <a16:creationId xmlns:a16="http://schemas.microsoft.com/office/drawing/2014/main" id="{51E138E6-7759-49F1-85EA-A2060E2584CB}"/>
              </a:ext>
            </a:extLst>
          </p:cNvPr>
          <p:cNvCxnSpPr>
            <a:cxnSpLocks/>
          </p:cNvCxnSpPr>
          <p:nvPr/>
        </p:nvCxnSpPr>
        <p:spPr>
          <a:xfrm>
            <a:off x="11353800" y="5753100"/>
            <a:ext cx="5819503" cy="0"/>
          </a:xfrm>
          <a:prstGeom prst="line">
            <a:avLst/>
          </a:prstGeom>
          <a:ln>
            <a:solidFill>
              <a:srgbClr val="12759A"/>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2474897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CF808FAF-DC81-4E42-A527-F592BE2A975E}"/>
              </a:ext>
            </a:extLst>
          </p:cNvPr>
          <p:cNvGrpSpPr/>
          <p:nvPr/>
        </p:nvGrpSpPr>
        <p:grpSpPr>
          <a:xfrm>
            <a:off x="0" y="0"/>
            <a:ext cx="18288000" cy="2060299"/>
            <a:chOff x="0" y="-38100"/>
            <a:chExt cx="5694120" cy="750693"/>
          </a:xfrm>
        </p:grpSpPr>
        <p:sp>
          <p:nvSpPr>
            <p:cNvPr id="3" name="Freeform 19">
              <a:extLst>
                <a:ext uri="{FF2B5EF4-FFF2-40B4-BE49-F238E27FC236}">
                  <a16:creationId xmlns:a16="http://schemas.microsoft.com/office/drawing/2014/main" id="{732F9AFA-8BE8-4A49-8D03-6C942BB5D8D7}"/>
                </a:ext>
              </a:extLst>
            </p:cNvPr>
            <p:cNvSpPr/>
            <p:nvPr/>
          </p:nvSpPr>
          <p:spPr>
            <a:xfrm>
              <a:off x="0" y="90054"/>
              <a:ext cx="5694119" cy="622539"/>
            </a:xfrm>
            <a:custGeom>
              <a:avLst/>
              <a:gdLst/>
              <a:ahLst/>
              <a:cxnLst/>
              <a:rect l="l" t="t" r="r" b="b"/>
              <a:pathLst>
                <a:path w="5694119" h="622539">
                  <a:moveTo>
                    <a:pt x="0" y="0"/>
                  </a:moveTo>
                  <a:lnTo>
                    <a:pt x="5694119" y="0"/>
                  </a:lnTo>
                  <a:lnTo>
                    <a:pt x="5694119" y="622539"/>
                  </a:lnTo>
                  <a:lnTo>
                    <a:pt x="0" y="622539"/>
                  </a:lnTo>
                  <a:close/>
                </a:path>
              </a:pathLst>
            </a:custGeom>
            <a:solidFill>
              <a:srgbClr val="545454"/>
            </a:solidFill>
          </p:spPr>
        </p:sp>
        <p:sp>
          <p:nvSpPr>
            <p:cNvPr id="4" name="TextBox 3">
              <a:extLst>
                <a:ext uri="{FF2B5EF4-FFF2-40B4-BE49-F238E27FC236}">
                  <a16:creationId xmlns:a16="http://schemas.microsoft.com/office/drawing/2014/main" id="{154330BF-670C-40B0-A223-E28C9D18143E}"/>
                </a:ext>
              </a:extLst>
            </p:cNvPr>
            <p:cNvSpPr txBox="1"/>
            <p:nvPr/>
          </p:nvSpPr>
          <p:spPr>
            <a:xfrm>
              <a:off x="0" y="-38100"/>
              <a:ext cx="5694120" cy="660639"/>
            </a:xfrm>
            <a:prstGeom prst="rect">
              <a:avLst/>
            </a:prstGeom>
          </p:spPr>
          <p:txBody>
            <a:bodyPr lIns="50800" tIns="50800" rIns="50800" bIns="50800" rtlCol="0" anchor="ctr"/>
            <a:lstStyle/>
            <a:p>
              <a:pPr algn="ctr">
                <a:lnSpc>
                  <a:spcPts val="2659"/>
                </a:lnSpc>
                <a:spcBef>
                  <a:spcPct val="0"/>
                </a:spcBef>
              </a:pPr>
              <a:endParaRPr/>
            </a:p>
          </p:txBody>
        </p:sp>
      </p:grpSp>
      <p:sp>
        <p:nvSpPr>
          <p:cNvPr id="5" name="TextBox 4">
            <a:extLst>
              <a:ext uri="{FF2B5EF4-FFF2-40B4-BE49-F238E27FC236}">
                <a16:creationId xmlns:a16="http://schemas.microsoft.com/office/drawing/2014/main" id="{FBB91CFE-D323-4793-8BCB-34920D3292E5}"/>
              </a:ext>
            </a:extLst>
          </p:cNvPr>
          <p:cNvSpPr txBox="1"/>
          <p:nvPr/>
        </p:nvSpPr>
        <p:spPr>
          <a:xfrm>
            <a:off x="232718" y="731450"/>
            <a:ext cx="8530282" cy="857927"/>
          </a:xfrm>
          <a:prstGeom prst="rect">
            <a:avLst/>
          </a:prstGeom>
        </p:spPr>
        <p:txBody>
          <a:bodyPr wrap="square" lIns="0" tIns="0" rIns="0" bIns="0" rtlCol="0" anchor="t">
            <a:spAutoFit/>
          </a:bodyPr>
          <a:lstStyle/>
          <a:p>
            <a:pPr>
              <a:lnSpc>
                <a:spcPts val="7000"/>
              </a:lnSpc>
            </a:pPr>
            <a:r>
              <a:rPr lang="en-US" sz="4800" dirty="0">
                <a:solidFill>
                  <a:srgbClr val="FFFFFF"/>
                </a:solidFill>
                <a:latin typeface="League Spartan"/>
                <a:ea typeface="League Spartan"/>
                <a:cs typeface="League Spartan"/>
                <a:sym typeface="League Spartan"/>
              </a:rPr>
              <a:t>7. Data Analysis</a:t>
            </a:r>
          </a:p>
        </p:txBody>
      </p:sp>
      <p:sp>
        <p:nvSpPr>
          <p:cNvPr id="6" name="Freeform 32">
            <a:extLst>
              <a:ext uri="{FF2B5EF4-FFF2-40B4-BE49-F238E27FC236}">
                <a16:creationId xmlns:a16="http://schemas.microsoft.com/office/drawing/2014/main" id="{8CB1BA54-AE46-4431-BF4D-C61D09A694E6}"/>
              </a:ext>
            </a:extLst>
          </p:cNvPr>
          <p:cNvSpPr/>
          <p:nvPr/>
        </p:nvSpPr>
        <p:spPr>
          <a:xfrm>
            <a:off x="-537368" y="9079989"/>
            <a:ext cx="1540171" cy="1243831"/>
          </a:xfrm>
          <a:custGeom>
            <a:avLst/>
            <a:gdLst/>
            <a:ahLst/>
            <a:cxnLst/>
            <a:rect l="l" t="t" r="r" b="b"/>
            <a:pathLst>
              <a:path w="3292689" h="2992231">
                <a:moveTo>
                  <a:pt x="0" y="0"/>
                </a:moveTo>
                <a:lnTo>
                  <a:pt x="3292689" y="0"/>
                </a:lnTo>
                <a:lnTo>
                  <a:pt x="3292689" y="2992231"/>
                </a:lnTo>
                <a:lnTo>
                  <a:pt x="0" y="299223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8" name="TextBox 7">
            <a:extLst>
              <a:ext uri="{FF2B5EF4-FFF2-40B4-BE49-F238E27FC236}">
                <a16:creationId xmlns:a16="http://schemas.microsoft.com/office/drawing/2014/main" id="{3A260E78-E76D-477A-ABD8-12A4EDD5E7CD}"/>
              </a:ext>
            </a:extLst>
          </p:cNvPr>
          <p:cNvSpPr txBox="1"/>
          <p:nvPr/>
        </p:nvSpPr>
        <p:spPr>
          <a:xfrm>
            <a:off x="381000" y="2171700"/>
            <a:ext cx="17602200" cy="7957115"/>
          </a:xfrm>
          <a:prstGeom prst="rect">
            <a:avLst/>
          </a:prstGeom>
          <a:noFill/>
        </p:spPr>
        <p:txBody>
          <a:bodyPr wrap="square" rtlCol="0">
            <a:spAutoFit/>
          </a:bodyPr>
          <a:lstStyle/>
          <a:p>
            <a:pPr algn="ctr">
              <a:lnSpc>
                <a:spcPct val="150000"/>
              </a:lnSpc>
              <a:spcAft>
                <a:spcPts val="600"/>
              </a:spcAft>
            </a:pPr>
            <a:r>
              <a:rPr lang="en-US" sz="4000" b="1" dirty="0">
                <a:latin typeface="Blinker" panose="020B0604020202020204" charset="0"/>
              </a:rPr>
              <a:t>Insight</a:t>
            </a:r>
          </a:p>
          <a:p>
            <a:pPr algn="just">
              <a:lnSpc>
                <a:spcPct val="150000"/>
              </a:lnSpc>
              <a:spcAft>
                <a:spcPts val="600"/>
              </a:spcAft>
            </a:pPr>
            <a:r>
              <a:rPr lang="en-US" sz="2700" b="1" dirty="0">
                <a:latin typeface="Blinker" panose="020B0604020202020204" charset="0"/>
              </a:rPr>
              <a:t>Customer segments have similar purchasing behavior</a:t>
            </a:r>
            <a:r>
              <a:rPr lang="en-US" sz="2700" dirty="0">
                <a:latin typeface="Blinker" panose="020B0604020202020204" charset="0"/>
              </a:rPr>
              <a:t>, leading to </a:t>
            </a:r>
            <a:r>
              <a:rPr lang="en-US" sz="2700" b="1" dirty="0">
                <a:latin typeface="Blinker" panose="020B0604020202020204" charset="0"/>
              </a:rPr>
              <a:t>no significant difference in profit margins</a:t>
            </a:r>
            <a:r>
              <a:rPr lang="en-US" sz="2700" dirty="0">
                <a:latin typeface="Blinker" panose="020B0604020202020204" charset="0"/>
              </a:rPr>
              <a:t>. Some factors that could influence this include:</a:t>
            </a:r>
          </a:p>
          <a:p>
            <a:pPr marL="457200" indent="-457200" algn="just">
              <a:lnSpc>
                <a:spcPct val="150000"/>
              </a:lnSpc>
              <a:spcAft>
                <a:spcPts val="600"/>
              </a:spcAft>
              <a:buFont typeface="Arial" panose="020B0604020202020204" pitchFamily="34" charset="0"/>
              <a:buChar char="•"/>
            </a:pPr>
            <a:r>
              <a:rPr lang="en-US" sz="2700" dirty="0">
                <a:latin typeface="Blinker" panose="020B0604020202020204" charset="0"/>
              </a:rPr>
              <a:t>The Home Office segment receives fewer promotional programs compared to Consumer and Corporate.</a:t>
            </a:r>
          </a:p>
          <a:p>
            <a:pPr marL="457200" indent="-457200" algn="just">
              <a:lnSpc>
                <a:spcPct val="150000"/>
              </a:lnSpc>
              <a:spcAft>
                <a:spcPts val="600"/>
              </a:spcAft>
              <a:buFont typeface="Arial" panose="020B0604020202020204" pitchFamily="34" charset="0"/>
              <a:buChar char="•"/>
            </a:pPr>
            <a:r>
              <a:rPr lang="en-US" sz="2700" dirty="0">
                <a:latin typeface="Blinker" panose="020B0604020202020204" charset="0"/>
              </a:rPr>
              <a:t>Average shipping costs for Home Office are lower than the other two segments, contributing to profit retention. The similarity in purchasing behavior among segments creates challenges in personalizing business strategies, making it difficult to implement customer care programs, promotions, or growth drivers.</a:t>
            </a:r>
          </a:p>
          <a:p>
            <a:pPr algn="just">
              <a:lnSpc>
                <a:spcPct val="150000"/>
              </a:lnSpc>
              <a:spcAft>
                <a:spcPts val="600"/>
              </a:spcAft>
            </a:pPr>
            <a:r>
              <a:rPr lang="en-US" sz="2700" b="1" dirty="0">
                <a:latin typeface="Blinker" panose="020B0604020202020204" charset="0"/>
              </a:rPr>
              <a:t>Recommendation:</a:t>
            </a:r>
            <a:r>
              <a:rPr lang="en-US" sz="2700" dirty="0">
                <a:latin typeface="Blinker" panose="020B0604020202020204" charset="0"/>
              </a:rPr>
              <a:t> Implement Customer Segmentation based on the purchasing behavior of customer groups in more detail. This will help optimize targeted business strategies, improve decision-making efficiency, and promote sustainable growth towards each customer segment instead of customer groups as it is currently.</a:t>
            </a:r>
          </a:p>
          <a:p>
            <a:pPr algn="just">
              <a:lnSpc>
                <a:spcPct val="150000"/>
              </a:lnSpc>
              <a:spcAft>
                <a:spcPts val="600"/>
              </a:spcAft>
            </a:pPr>
            <a:endParaRPr lang="vi-VN" sz="3200" dirty="0"/>
          </a:p>
        </p:txBody>
      </p:sp>
    </p:spTree>
    <p:extLst>
      <p:ext uri="{BB962C8B-B14F-4D97-AF65-F5344CB8AC3E}">
        <p14:creationId xmlns:p14="http://schemas.microsoft.com/office/powerpoint/2010/main" val="170193290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8A93BED-8D53-4EEA-97C2-1820032E00C7}"/>
              </a:ext>
            </a:extLst>
          </p:cNvPr>
          <p:cNvPicPr>
            <a:picLocks noChangeAspect="1"/>
          </p:cNvPicPr>
          <p:nvPr/>
        </p:nvPicPr>
        <p:blipFill>
          <a:blip r:embed="rId2"/>
          <a:stretch>
            <a:fillRect/>
          </a:stretch>
        </p:blipFill>
        <p:spPr>
          <a:xfrm>
            <a:off x="463642" y="2817938"/>
            <a:ext cx="8451758" cy="4343400"/>
          </a:xfrm>
          <a:prstGeom prst="rect">
            <a:avLst/>
          </a:prstGeom>
        </p:spPr>
      </p:pic>
      <p:grpSp>
        <p:nvGrpSpPr>
          <p:cNvPr id="3" name="Group 2">
            <a:extLst>
              <a:ext uri="{FF2B5EF4-FFF2-40B4-BE49-F238E27FC236}">
                <a16:creationId xmlns:a16="http://schemas.microsoft.com/office/drawing/2014/main" id="{DC132B03-DFE2-4412-BC05-A8731EEF1F8F}"/>
              </a:ext>
            </a:extLst>
          </p:cNvPr>
          <p:cNvGrpSpPr/>
          <p:nvPr/>
        </p:nvGrpSpPr>
        <p:grpSpPr>
          <a:xfrm>
            <a:off x="0" y="0"/>
            <a:ext cx="18288000" cy="2060299"/>
            <a:chOff x="0" y="-38100"/>
            <a:chExt cx="5694120" cy="750693"/>
          </a:xfrm>
        </p:grpSpPr>
        <p:sp>
          <p:nvSpPr>
            <p:cNvPr id="4" name="Freeform 19">
              <a:extLst>
                <a:ext uri="{FF2B5EF4-FFF2-40B4-BE49-F238E27FC236}">
                  <a16:creationId xmlns:a16="http://schemas.microsoft.com/office/drawing/2014/main" id="{C421719D-0236-4411-B461-3B2312CB15FC}"/>
                </a:ext>
              </a:extLst>
            </p:cNvPr>
            <p:cNvSpPr/>
            <p:nvPr/>
          </p:nvSpPr>
          <p:spPr>
            <a:xfrm>
              <a:off x="0" y="90054"/>
              <a:ext cx="5694119" cy="622539"/>
            </a:xfrm>
            <a:custGeom>
              <a:avLst/>
              <a:gdLst/>
              <a:ahLst/>
              <a:cxnLst/>
              <a:rect l="l" t="t" r="r" b="b"/>
              <a:pathLst>
                <a:path w="5694119" h="622539">
                  <a:moveTo>
                    <a:pt x="0" y="0"/>
                  </a:moveTo>
                  <a:lnTo>
                    <a:pt x="5694119" y="0"/>
                  </a:lnTo>
                  <a:lnTo>
                    <a:pt x="5694119" y="622539"/>
                  </a:lnTo>
                  <a:lnTo>
                    <a:pt x="0" y="622539"/>
                  </a:lnTo>
                  <a:close/>
                </a:path>
              </a:pathLst>
            </a:custGeom>
            <a:solidFill>
              <a:srgbClr val="545454"/>
            </a:solidFill>
          </p:spPr>
        </p:sp>
        <p:sp>
          <p:nvSpPr>
            <p:cNvPr id="5" name="TextBox 4">
              <a:extLst>
                <a:ext uri="{FF2B5EF4-FFF2-40B4-BE49-F238E27FC236}">
                  <a16:creationId xmlns:a16="http://schemas.microsoft.com/office/drawing/2014/main" id="{4D842C4B-61BB-439D-9313-39CC4CC95EA2}"/>
                </a:ext>
              </a:extLst>
            </p:cNvPr>
            <p:cNvSpPr txBox="1"/>
            <p:nvPr/>
          </p:nvSpPr>
          <p:spPr>
            <a:xfrm>
              <a:off x="0" y="-38100"/>
              <a:ext cx="5694120" cy="660639"/>
            </a:xfrm>
            <a:prstGeom prst="rect">
              <a:avLst/>
            </a:prstGeom>
          </p:spPr>
          <p:txBody>
            <a:bodyPr lIns="50800" tIns="50800" rIns="50800" bIns="50800" rtlCol="0" anchor="ctr"/>
            <a:lstStyle/>
            <a:p>
              <a:pPr algn="ctr">
                <a:lnSpc>
                  <a:spcPts val="2659"/>
                </a:lnSpc>
                <a:spcBef>
                  <a:spcPct val="0"/>
                </a:spcBef>
              </a:pPr>
              <a:endParaRPr/>
            </a:p>
          </p:txBody>
        </p:sp>
      </p:grpSp>
      <p:sp>
        <p:nvSpPr>
          <p:cNvPr id="6" name="TextBox 5">
            <a:extLst>
              <a:ext uri="{FF2B5EF4-FFF2-40B4-BE49-F238E27FC236}">
                <a16:creationId xmlns:a16="http://schemas.microsoft.com/office/drawing/2014/main" id="{9D98BEB1-995D-4F19-A3D9-75A9CD727144}"/>
              </a:ext>
            </a:extLst>
          </p:cNvPr>
          <p:cNvSpPr txBox="1"/>
          <p:nvPr/>
        </p:nvSpPr>
        <p:spPr>
          <a:xfrm>
            <a:off x="232718" y="731450"/>
            <a:ext cx="8530282" cy="857927"/>
          </a:xfrm>
          <a:prstGeom prst="rect">
            <a:avLst/>
          </a:prstGeom>
        </p:spPr>
        <p:txBody>
          <a:bodyPr wrap="square" lIns="0" tIns="0" rIns="0" bIns="0" rtlCol="0" anchor="t">
            <a:spAutoFit/>
          </a:bodyPr>
          <a:lstStyle/>
          <a:p>
            <a:pPr>
              <a:lnSpc>
                <a:spcPts val="7000"/>
              </a:lnSpc>
            </a:pPr>
            <a:r>
              <a:rPr lang="en-US" sz="4800" dirty="0">
                <a:solidFill>
                  <a:srgbClr val="FFFFFF"/>
                </a:solidFill>
                <a:latin typeface="League Spartan"/>
                <a:ea typeface="League Spartan"/>
                <a:cs typeface="League Spartan"/>
                <a:sym typeface="League Spartan"/>
              </a:rPr>
              <a:t>7. Data Analysis</a:t>
            </a:r>
          </a:p>
        </p:txBody>
      </p:sp>
      <p:sp>
        <p:nvSpPr>
          <p:cNvPr id="7" name="Freeform 32">
            <a:extLst>
              <a:ext uri="{FF2B5EF4-FFF2-40B4-BE49-F238E27FC236}">
                <a16:creationId xmlns:a16="http://schemas.microsoft.com/office/drawing/2014/main" id="{361A7F5D-A3BA-4049-B098-3E2A0935892B}"/>
              </a:ext>
            </a:extLst>
          </p:cNvPr>
          <p:cNvSpPr/>
          <p:nvPr/>
        </p:nvSpPr>
        <p:spPr>
          <a:xfrm>
            <a:off x="-609600" y="9157469"/>
            <a:ext cx="1540171" cy="1243831"/>
          </a:xfrm>
          <a:custGeom>
            <a:avLst/>
            <a:gdLst/>
            <a:ahLst/>
            <a:cxnLst/>
            <a:rect l="l" t="t" r="r" b="b"/>
            <a:pathLst>
              <a:path w="3292689" h="2992231">
                <a:moveTo>
                  <a:pt x="0" y="0"/>
                </a:moveTo>
                <a:lnTo>
                  <a:pt x="3292689" y="0"/>
                </a:lnTo>
                <a:lnTo>
                  <a:pt x="3292689" y="2992231"/>
                </a:lnTo>
                <a:lnTo>
                  <a:pt x="0" y="299223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8" name="TextBox 7">
            <a:extLst>
              <a:ext uri="{FF2B5EF4-FFF2-40B4-BE49-F238E27FC236}">
                <a16:creationId xmlns:a16="http://schemas.microsoft.com/office/drawing/2014/main" id="{C4F5EAB7-BDA2-439D-9C39-B1471177743D}"/>
              </a:ext>
            </a:extLst>
          </p:cNvPr>
          <p:cNvSpPr txBox="1"/>
          <p:nvPr/>
        </p:nvSpPr>
        <p:spPr>
          <a:xfrm>
            <a:off x="232718" y="2169974"/>
            <a:ext cx="11959282" cy="1754326"/>
          </a:xfrm>
          <a:prstGeom prst="rect">
            <a:avLst/>
          </a:prstGeom>
          <a:noFill/>
        </p:spPr>
        <p:txBody>
          <a:bodyPr wrap="square" rtlCol="0">
            <a:spAutoFit/>
          </a:bodyPr>
          <a:lstStyle>
            <a:defPPr>
              <a:defRPr lang="en-US"/>
            </a:defPPr>
            <a:lvl1pPr>
              <a:defRPr sz="3600">
                <a:solidFill>
                  <a:srgbClr val="12759A"/>
                </a:solidFill>
                <a:latin typeface="League Spartan" panose="020B0604020202020204" charset="0"/>
              </a:defRPr>
            </a:lvl1pPr>
          </a:lstStyle>
          <a:p>
            <a:r>
              <a:rPr lang="en-US" dirty="0"/>
              <a:t>7.6. Customer Segmentation and Analysis</a:t>
            </a:r>
            <a:endParaRPr lang="en-US" dirty="0">
              <a:sym typeface="Blinker"/>
            </a:endParaRPr>
          </a:p>
          <a:p>
            <a:endParaRPr lang="en-US" dirty="0">
              <a:sym typeface="Blinker"/>
            </a:endParaRPr>
          </a:p>
          <a:p>
            <a:endParaRPr lang="vi-VN" dirty="0"/>
          </a:p>
        </p:txBody>
      </p:sp>
      <p:pic>
        <p:nvPicPr>
          <p:cNvPr id="10" name="Picture 9">
            <a:extLst>
              <a:ext uri="{FF2B5EF4-FFF2-40B4-BE49-F238E27FC236}">
                <a16:creationId xmlns:a16="http://schemas.microsoft.com/office/drawing/2014/main" id="{FC57B2EC-DAFE-4EC0-AE0A-AF1090B1C192}"/>
              </a:ext>
            </a:extLst>
          </p:cNvPr>
          <p:cNvPicPr>
            <a:picLocks noChangeAspect="1"/>
          </p:cNvPicPr>
          <p:nvPr/>
        </p:nvPicPr>
        <p:blipFill>
          <a:blip r:embed="rId5"/>
          <a:stretch>
            <a:fillRect/>
          </a:stretch>
        </p:blipFill>
        <p:spPr>
          <a:xfrm>
            <a:off x="9267033" y="2781300"/>
            <a:ext cx="8557325" cy="4343400"/>
          </a:xfrm>
          <a:prstGeom prst="rect">
            <a:avLst/>
          </a:prstGeom>
        </p:spPr>
      </p:pic>
      <p:sp>
        <p:nvSpPr>
          <p:cNvPr id="11" name="Rectangle: Rounded Corners 10">
            <a:extLst>
              <a:ext uri="{FF2B5EF4-FFF2-40B4-BE49-F238E27FC236}">
                <a16:creationId xmlns:a16="http://schemas.microsoft.com/office/drawing/2014/main" id="{F4A5E766-249E-4A95-BBFD-C4C75BA2A8CC}"/>
              </a:ext>
            </a:extLst>
          </p:cNvPr>
          <p:cNvSpPr/>
          <p:nvPr/>
        </p:nvSpPr>
        <p:spPr>
          <a:xfrm>
            <a:off x="1002803" y="3238500"/>
            <a:ext cx="1359397" cy="3733800"/>
          </a:xfrm>
          <a:prstGeom prst="roundRect">
            <a:avLst>
              <a:gd name="adj" fmla="val 8474"/>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2" name="TextBox 11">
            <a:extLst>
              <a:ext uri="{FF2B5EF4-FFF2-40B4-BE49-F238E27FC236}">
                <a16:creationId xmlns:a16="http://schemas.microsoft.com/office/drawing/2014/main" id="{CBAB526A-F281-4901-ABE9-BC668EE255E8}"/>
              </a:ext>
            </a:extLst>
          </p:cNvPr>
          <p:cNvSpPr txBox="1"/>
          <p:nvPr/>
        </p:nvSpPr>
        <p:spPr>
          <a:xfrm>
            <a:off x="609600" y="7124700"/>
            <a:ext cx="16992600" cy="2600712"/>
          </a:xfrm>
          <a:prstGeom prst="rect">
            <a:avLst/>
          </a:prstGeom>
          <a:noFill/>
        </p:spPr>
        <p:txBody>
          <a:bodyPr wrap="square" rtlCol="0">
            <a:spAutoFit/>
          </a:bodyPr>
          <a:lstStyle/>
          <a:p>
            <a:pPr algn="just">
              <a:spcAft>
                <a:spcPts val="600"/>
              </a:spcAft>
            </a:pPr>
            <a:r>
              <a:rPr lang="en-US" sz="1600" b="1" dirty="0">
                <a:latin typeface="Blinker" panose="020B0604020202020204" charset="0"/>
              </a:rPr>
              <a:t>Number of customers by segment:</a:t>
            </a:r>
            <a:endParaRPr lang="en-US" sz="1600" dirty="0">
              <a:latin typeface="Blinker" panose="020B0604020202020204" charset="0"/>
            </a:endParaRPr>
          </a:p>
          <a:p>
            <a:pPr marL="285750" indent="-285750" algn="just">
              <a:spcAft>
                <a:spcPts val="600"/>
              </a:spcAft>
              <a:buFont typeface="Arial" panose="020B0604020202020204" pitchFamily="34" charset="0"/>
              <a:buChar char="•"/>
            </a:pPr>
            <a:r>
              <a:rPr lang="en-US" sz="1600" dirty="0">
                <a:latin typeface="Blinker" panose="020B0604020202020204" charset="0"/>
              </a:rPr>
              <a:t>After implementing Customer Segmentation, the company categorized 1590 customers into 11 different groups.</a:t>
            </a:r>
          </a:p>
          <a:p>
            <a:pPr marL="285750" indent="-285750" algn="just">
              <a:spcAft>
                <a:spcPts val="600"/>
              </a:spcAft>
              <a:buFont typeface="Arial" panose="020B0604020202020204" pitchFamily="34" charset="0"/>
              <a:buChar char="•"/>
            </a:pPr>
            <a:r>
              <a:rPr lang="en-US" sz="1600" b="1" dirty="0">
                <a:latin typeface="Blinker" panose="020B0604020202020204" charset="0"/>
              </a:rPr>
              <a:t>Hibernating</a:t>
            </a:r>
            <a:r>
              <a:rPr lang="en-US" sz="1600" dirty="0">
                <a:latin typeface="Blinker" panose="020B0604020202020204" charset="0"/>
              </a:rPr>
              <a:t> (305 customers) and </a:t>
            </a:r>
            <a:r>
              <a:rPr lang="en-US" sz="1600" b="1" dirty="0">
                <a:latin typeface="Blinker" panose="020B0604020202020204" charset="0"/>
              </a:rPr>
              <a:t>Champions</a:t>
            </a:r>
            <a:r>
              <a:rPr lang="en-US" sz="1600" dirty="0">
                <a:latin typeface="Blinker" panose="020B0604020202020204" charset="0"/>
              </a:rPr>
              <a:t> (299 customers) are the </a:t>
            </a:r>
            <a:r>
              <a:rPr lang="en-US" sz="1600" b="1" dirty="0">
                <a:latin typeface="Blinker" panose="020B0604020202020204" charset="0"/>
              </a:rPr>
              <a:t>most populated</a:t>
            </a:r>
            <a:r>
              <a:rPr lang="en-US" sz="1600" dirty="0">
                <a:latin typeface="Blinker" panose="020B0604020202020204" charset="0"/>
              </a:rPr>
              <a:t> groups, indicating the company has a large proportion of effective customers.</a:t>
            </a:r>
          </a:p>
          <a:p>
            <a:pPr marL="285750" indent="-285750" algn="just">
              <a:spcAft>
                <a:spcPts val="600"/>
              </a:spcAft>
              <a:buFont typeface="Arial" panose="020B0604020202020204" pitchFamily="34" charset="0"/>
              <a:buChar char="•"/>
            </a:pPr>
            <a:r>
              <a:rPr lang="en-US" sz="1600" b="1" dirty="0">
                <a:latin typeface="Blinker" panose="020B0604020202020204" charset="0"/>
              </a:rPr>
              <a:t>Lost Customers</a:t>
            </a:r>
            <a:r>
              <a:rPr lang="en-US" sz="1600" dirty="0">
                <a:latin typeface="Blinker" panose="020B0604020202020204" charset="0"/>
              </a:rPr>
              <a:t> (200 customers) are a </a:t>
            </a:r>
            <a:r>
              <a:rPr lang="en-US" sz="1600" b="1" dirty="0">
                <a:latin typeface="Blinker" panose="020B0604020202020204" charset="0"/>
              </a:rPr>
              <a:t>matter of concern</a:t>
            </a:r>
            <a:r>
              <a:rPr lang="en-US" sz="1600" dirty="0">
                <a:latin typeface="Blinker" panose="020B0604020202020204" charset="0"/>
              </a:rPr>
              <a:t>, and there needs to be an outreach strategy to recover this group.</a:t>
            </a:r>
          </a:p>
          <a:p>
            <a:pPr algn="just">
              <a:spcAft>
                <a:spcPts val="600"/>
              </a:spcAft>
            </a:pPr>
            <a:r>
              <a:rPr lang="en-US" sz="1600" b="1" dirty="0">
                <a:latin typeface="Blinker" panose="020B0604020202020204" charset="0"/>
              </a:rPr>
              <a:t>Sales by customer segment (Pareto Chart):</a:t>
            </a:r>
            <a:endParaRPr lang="en-US" sz="1600" dirty="0">
              <a:latin typeface="Blinker" panose="020B0604020202020204" charset="0"/>
            </a:endParaRPr>
          </a:p>
          <a:p>
            <a:pPr marL="285750" indent="-285750" algn="just">
              <a:spcAft>
                <a:spcPts val="600"/>
              </a:spcAft>
              <a:buFont typeface="Arial" panose="020B0604020202020204" pitchFamily="34" charset="0"/>
              <a:buChar char="•"/>
            </a:pPr>
            <a:r>
              <a:rPr lang="en-US" sz="1600" b="1" dirty="0">
                <a:latin typeface="Blinker" panose="020B0604020202020204" charset="0"/>
              </a:rPr>
              <a:t>80% of revenue comes from 4 main groups:</a:t>
            </a:r>
            <a:r>
              <a:rPr lang="en-US" sz="1600" dirty="0">
                <a:latin typeface="Blinker" panose="020B0604020202020204" charset="0"/>
              </a:rPr>
              <a:t> Champions, Loyal, At Risk, and Potential Loyalist.</a:t>
            </a:r>
          </a:p>
          <a:p>
            <a:pPr marL="285750" indent="-285750" algn="just">
              <a:spcAft>
                <a:spcPts val="600"/>
              </a:spcAft>
              <a:buFont typeface="Arial" panose="020B0604020202020204" pitchFamily="34" charset="0"/>
              <a:buChar char="•"/>
            </a:pPr>
            <a:r>
              <a:rPr lang="en-US" sz="1600" b="1" dirty="0">
                <a:latin typeface="Blinker" panose="020B0604020202020204" charset="0"/>
              </a:rPr>
              <a:t>Champions</a:t>
            </a:r>
            <a:r>
              <a:rPr lang="en-US" sz="1600" dirty="0">
                <a:latin typeface="Blinker" panose="020B0604020202020204" charset="0"/>
              </a:rPr>
              <a:t> contribute the most (38.62%), followed by </a:t>
            </a:r>
            <a:r>
              <a:rPr lang="en-US" sz="1600" b="1" dirty="0">
                <a:latin typeface="Blinker" panose="020B0604020202020204" charset="0"/>
              </a:rPr>
              <a:t>Loyal</a:t>
            </a:r>
            <a:r>
              <a:rPr lang="en-US" sz="1600" dirty="0">
                <a:latin typeface="Blinker" panose="020B0604020202020204" charset="0"/>
              </a:rPr>
              <a:t> (62.37%), showing that these </a:t>
            </a:r>
            <a:r>
              <a:rPr lang="en-US" sz="1600" b="1" dirty="0">
                <a:latin typeface="Blinker" panose="020B0604020202020204" charset="0"/>
              </a:rPr>
              <a:t>are</a:t>
            </a:r>
            <a:r>
              <a:rPr lang="en-US" sz="1600" dirty="0">
                <a:latin typeface="Blinker" panose="020B0604020202020204" charset="0"/>
              </a:rPr>
              <a:t> </a:t>
            </a:r>
            <a:r>
              <a:rPr lang="en-US" sz="1600" b="1" dirty="0">
                <a:latin typeface="Blinker" panose="020B0604020202020204" charset="0"/>
              </a:rPr>
              <a:t>two important customer groups that need focused care.</a:t>
            </a:r>
            <a:endParaRPr lang="en-US" sz="1600" dirty="0">
              <a:latin typeface="Blinker" panose="020B0604020202020204" charset="0"/>
            </a:endParaRPr>
          </a:p>
          <a:p>
            <a:pPr marL="285750" indent="-285750" algn="just">
              <a:spcAft>
                <a:spcPts val="600"/>
              </a:spcAft>
              <a:buFont typeface="Arial" panose="020B0604020202020204" pitchFamily="34" charset="0"/>
              <a:buChar char="•"/>
            </a:pPr>
            <a:r>
              <a:rPr lang="en-US" sz="1600" dirty="0">
                <a:latin typeface="Blinker" panose="020B0604020202020204" charset="0"/>
              </a:rPr>
              <a:t>The At Risk and Potential Loyalist groups still have high sales contribution potential, so there should be customer retention and purchase encouragement programs.</a:t>
            </a:r>
          </a:p>
        </p:txBody>
      </p:sp>
    </p:spTree>
    <p:extLst>
      <p:ext uri="{BB962C8B-B14F-4D97-AF65-F5344CB8AC3E}">
        <p14:creationId xmlns:p14="http://schemas.microsoft.com/office/powerpoint/2010/main" val="272003988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9383D84-D519-4987-BD9B-57BAB136B04C}"/>
              </a:ext>
            </a:extLst>
          </p:cNvPr>
          <p:cNvGrpSpPr/>
          <p:nvPr/>
        </p:nvGrpSpPr>
        <p:grpSpPr>
          <a:xfrm>
            <a:off x="0" y="0"/>
            <a:ext cx="18288000" cy="2060299"/>
            <a:chOff x="0" y="-38100"/>
            <a:chExt cx="5694120" cy="750693"/>
          </a:xfrm>
        </p:grpSpPr>
        <p:sp>
          <p:nvSpPr>
            <p:cNvPr id="3" name="Freeform 19">
              <a:extLst>
                <a:ext uri="{FF2B5EF4-FFF2-40B4-BE49-F238E27FC236}">
                  <a16:creationId xmlns:a16="http://schemas.microsoft.com/office/drawing/2014/main" id="{BBFA481C-08B1-46E6-B305-BE7A5E45AF40}"/>
                </a:ext>
              </a:extLst>
            </p:cNvPr>
            <p:cNvSpPr/>
            <p:nvPr/>
          </p:nvSpPr>
          <p:spPr>
            <a:xfrm>
              <a:off x="0" y="90054"/>
              <a:ext cx="5694119" cy="622539"/>
            </a:xfrm>
            <a:custGeom>
              <a:avLst/>
              <a:gdLst/>
              <a:ahLst/>
              <a:cxnLst/>
              <a:rect l="l" t="t" r="r" b="b"/>
              <a:pathLst>
                <a:path w="5694119" h="622539">
                  <a:moveTo>
                    <a:pt x="0" y="0"/>
                  </a:moveTo>
                  <a:lnTo>
                    <a:pt x="5694119" y="0"/>
                  </a:lnTo>
                  <a:lnTo>
                    <a:pt x="5694119" y="622539"/>
                  </a:lnTo>
                  <a:lnTo>
                    <a:pt x="0" y="622539"/>
                  </a:lnTo>
                  <a:close/>
                </a:path>
              </a:pathLst>
            </a:custGeom>
            <a:solidFill>
              <a:srgbClr val="545454"/>
            </a:solidFill>
          </p:spPr>
        </p:sp>
        <p:sp>
          <p:nvSpPr>
            <p:cNvPr id="4" name="TextBox 3">
              <a:extLst>
                <a:ext uri="{FF2B5EF4-FFF2-40B4-BE49-F238E27FC236}">
                  <a16:creationId xmlns:a16="http://schemas.microsoft.com/office/drawing/2014/main" id="{FE33BED9-D6A2-4B3B-888D-0C4A10D6166D}"/>
                </a:ext>
              </a:extLst>
            </p:cNvPr>
            <p:cNvSpPr txBox="1"/>
            <p:nvPr/>
          </p:nvSpPr>
          <p:spPr>
            <a:xfrm>
              <a:off x="0" y="-38100"/>
              <a:ext cx="5694120" cy="660639"/>
            </a:xfrm>
            <a:prstGeom prst="rect">
              <a:avLst/>
            </a:prstGeom>
          </p:spPr>
          <p:txBody>
            <a:bodyPr lIns="50800" tIns="50800" rIns="50800" bIns="50800" rtlCol="0" anchor="ctr"/>
            <a:lstStyle/>
            <a:p>
              <a:pPr algn="ctr">
                <a:lnSpc>
                  <a:spcPts val="2659"/>
                </a:lnSpc>
                <a:spcBef>
                  <a:spcPct val="0"/>
                </a:spcBef>
              </a:pPr>
              <a:endParaRPr/>
            </a:p>
          </p:txBody>
        </p:sp>
      </p:grpSp>
      <p:sp>
        <p:nvSpPr>
          <p:cNvPr id="5" name="TextBox 4">
            <a:extLst>
              <a:ext uri="{FF2B5EF4-FFF2-40B4-BE49-F238E27FC236}">
                <a16:creationId xmlns:a16="http://schemas.microsoft.com/office/drawing/2014/main" id="{ADA68237-8197-46D0-9DE6-35F378FF3C51}"/>
              </a:ext>
            </a:extLst>
          </p:cNvPr>
          <p:cNvSpPr txBox="1"/>
          <p:nvPr/>
        </p:nvSpPr>
        <p:spPr>
          <a:xfrm>
            <a:off x="232718" y="731450"/>
            <a:ext cx="8530282" cy="857927"/>
          </a:xfrm>
          <a:prstGeom prst="rect">
            <a:avLst/>
          </a:prstGeom>
        </p:spPr>
        <p:txBody>
          <a:bodyPr wrap="square" lIns="0" tIns="0" rIns="0" bIns="0" rtlCol="0" anchor="t">
            <a:spAutoFit/>
          </a:bodyPr>
          <a:lstStyle/>
          <a:p>
            <a:pPr>
              <a:lnSpc>
                <a:spcPts val="7000"/>
              </a:lnSpc>
            </a:pPr>
            <a:r>
              <a:rPr lang="en-US" sz="4800" dirty="0">
                <a:solidFill>
                  <a:srgbClr val="FFFFFF"/>
                </a:solidFill>
                <a:latin typeface="League Spartan"/>
                <a:ea typeface="League Spartan"/>
                <a:cs typeface="League Spartan"/>
                <a:sym typeface="League Spartan"/>
              </a:rPr>
              <a:t>7. Data Analysis</a:t>
            </a:r>
          </a:p>
        </p:txBody>
      </p:sp>
      <p:sp>
        <p:nvSpPr>
          <p:cNvPr id="6" name="Freeform 32">
            <a:extLst>
              <a:ext uri="{FF2B5EF4-FFF2-40B4-BE49-F238E27FC236}">
                <a16:creationId xmlns:a16="http://schemas.microsoft.com/office/drawing/2014/main" id="{AF5AE5D3-646C-4869-8B4A-C5C401A3E1C8}"/>
              </a:ext>
            </a:extLst>
          </p:cNvPr>
          <p:cNvSpPr/>
          <p:nvPr/>
        </p:nvSpPr>
        <p:spPr>
          <a:xfrm>
            <a:off x="-537368" y="9079989"/>
            <a:ext cx="1540171" cy="1243831"/>
          </a:xfrm>
          <a:custGeom>
            <a:avLst/>
            <a:gdLst/>
            <a:ahLst/>
            <a:cxnLst/>
            <a:rect l="l" t="t" r="r" b="b"/>
            <a:pathLst>
              <a:path w="3292689" h="2992231">
                <a:moveTo>
                  <a:pt x="0" y="0"/>
                </a:moveTo>
                <a:lnTo>
                  <a:pt x="3292689" y="0"/>
                </a:lnTo>
                <a:lnTo>
                  <a:pt x="3292689" y="2992231"/>
                </a:lnTo>
                <a:lnTo>
                  <a:pt x="0" y="299223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0" name="TextBox 9">
            <a:extLst>
              <a:ext uri="{FF2B5EF4-FFF2-40B4-BE49-F238E27FC236}">
                <a16:creationId xmlns:a16="http://schemas.microsoft.com/office/drawing/2014/main" id="{6EA51C8E-A239-4B0D-A489-01DD4F9BF15B}"/>
              </a:ext>
            </a:extLst>
          </p:cNvPr>
          <p:cNvSpPr txBox="1"/>
          <p:nvPr/>
        </p:nvSpPr>
        <p:spPr>
          <a:xfrm>
            <a:off x="5871518" y="2117169"/>
            <a:ext cx="6320482" cy="646331"/>
          </a:xfrm>
          <a:prstGeom prst="rect">
            <a:avLst/>
          </a:prstGeom>
          <a:noFill/>
        </p:spPr>
        <p:txBody>
          <a:bodyPr wrap="square" rtlCol="0">
            <a:spAutoFit/>
          </a:bodyPr>
          <a:lstStyle>
            <a:defPPr>
              <a:defRPr lang="en-US"/>
            </a:defPPr>
            <a:lvl1pPr>
              <a:defRPr sz="3600">
                <a:solidFill>
                  <a:srgbClr val="12759A"/>
                </a:solidFill>
                <a:latin typeface="League Spartan" panose="020B0604020202020204" charset="0"/>
              </a:defRPr>
            </a:lvl1pPr>
          </a:lstStyle>
          <a:p>
            <a:pPr algn="ctr"/>
            <a:r>
              <a:rPr lang="en-US" dirty="0">
                <a:solidFill>
                  <a:srgbClr val="F4B37B"/>
                </a:solidFill>
              </a:rPr>
              <a:t>Champions</a:t>
            </a:r>
          </a:p>
        </p:txBody>
      </p:sp>
      <p:pic>
        <p:nvPicPr>
          <p:cNvPr id="7" name="Picture 6">
            <a:extLst>
              <a:ext uri="{FF2B5EF4-FFF2-40B4-BE49-F238E27FC236}">
                <a16:creationId xmlns:a16="http://schemas.microsoft.com/office/drawing/2014/main" id="{0C89FD4E-B5AD-492B-A792-8B8151776454}"/>
              </a:ext>
            </a:extLst>
          </p:cNvPr>
          <p:cNvPicPr>
            <a:picLocks noChangeAspect="1"/>
          </p:cNvPicPr>
          <p:nvPr/>
        </p:nvPicPr>
        <p:blipFill>
          <a:blip r:embed="rId4"/>
          <a:stretch>
            <a:fillRect/>
          </a:stretch>
        </p:blipFill>
        <p:spPr>
          <a:xfrm>
            <a:off x="239803" y="2781300"/>
            <a:ext cx="17583912" cy="4333441"/>
          </a:xfrm>
          <a:prstGeom prst="rect">
            <a:avLst/>
          </a:prstGeom>
        </p:spPr>
      </p:pic>
      <p:sp>
        <p:nvSpPr>
          <p:cNvPr id="11" name="TextBox 10">
            <a:extLst>
              <a:ext uri="{FF2B5EF4-FFF2-40B4-BE49-F238E27FC236}">
                <a16:creationId xmlns:a16="http://schemas.microsoft.com/office/drawing/2014/main" id="{756EDAD9-A00E-45D2-BFFA-16702D70E3B4}"/>
              </a:ext>
            </a:extLst>
          </p:cNvPr>
          <p:cNvSpPr txBox="1"/>
          <p:nvPr/>
        </p:nvSpPr>
        <p:spPr>
          <a:xfrm>
            <a:off x="613717" y="7200900"/>
            <a:ext cx="17674283" cy="2708434"/>
          </a:xfrm>
          <a:prstGeom prst="rect">
            <a:avLst/>
          </a:prstGeom>
          <a:noFill/>
        </p:spPr>
        <p:txBody>
          <a:bodyPr wrap="square" rtlCol="0">
            <a:spAutoFit/>
          </a:bodyPr>
          <a:lstStyle/>
          <a:p>
            <a:pPr algn="just">
              <a:spcAft>
                <a:spcPts val="600"/>
              </a:spcAft>
            </a:pPr>
            <a:r>
              <a:rPr lang="en-US" sz="2000" b="1" dirty="0">
                <a:latin typeface="Blinker" panose="020B0604020202020204" charset="0"/>
              </a:rPr>
              <a:t>Observation:</a:t>
            </a:r>
            <a:r>
              <a:rPr lang="en-US" sz="2000" dirty="0">
                <a:latin typeface="Blinker" panose="020B0604020202020204" charset="0"/>
              </a:rPr>
              <a:t> These are your best customers. They buy recently, frequently, and spend the most.</a:t>
            </a:r>
          </a:p>
          <a:p>
            <a:pPr algn="just">
              <a:spcAft>
                <a:spcPts val="600"/>
              </a:spcAft>
            </a:pPr>
            <a:r>
              <a:rPr lang="en-US" sz="2000" b="1" dirty="0">
                <a:latin typeface="Blinker" panose="020B0604020202020204" charset="0"/>
              </a:rPr>
              <a:t>Analysis:</a:t>
            </a:r>
            <a:endParaRPr lang="en-US" sz="2000" dirty="0">
              <a:latin typeface="Blinker" panose="020B0604020202020204" charset="0"/>
            </a:endParaRPr>
          </a:p>
          <a:p>
            <a:pPr marL="742950" lvl="1" indent="-285750" algn="just">
              <a:spcAft>
                <a:spcPts val="600"/>
              </a:spcAft>
              <a:buFont typeface="Arial" panose="020B0604020202020204" pitchFamily="34" charset="0"/>
              <a:buChar char="•"/>
            </a:pPr>
            <a:r>
              <a:rPr lang="en-US" sz="2000" b="1" dirty="0">
                <a:latin typeface="Blinker" panose="020B0604020202020204" charset="0"/>
              </a:rPr>
              <a:t>Recency:</a:t>
            </a:r>
            <a:r>
              <a:rPr lang="en-US" sz="2000" dirty="0">
                <a:latin typeface="Blinker" panose="020B0604020202020204" charset="0"/>
              </a:rPr>
              <a:t> Bought very recently (Low Recency).</a:t>
            </a:r>
          </a:p>
          <a:p>
            <a:pPr marL="742950" lvl="1" indent="-285750" algn="just">
              <a:spcAft>
                <a:spcPts val="600"/>
              </a:spcAft>
              <a:buFont typeface="Arial" panose="020B0604020202020204" pitchFamily="34" charset="0"/>
              <a:buChar char="•"/>
            </a:pPr>
            <a:r>
              <a:rPr lang="en-US" sz="2000" b="1" dirty="0">
                <a:latin typeface="Blinker" panose="020B0604020202020204" charset="0"/>
              </a:rPr>
              <a:t>Frequency:</a:t>
            </a:r>
            <a:r>
              <a:rPr lang="en-US" sz="2000" dirty="0">
                <a:latin typeface="Blinker" panose="020B0604020202020204" charset="0"/>
              </a:rPr>
              <a:t> Number of times buying frequently (High Frequency).</a:t>
            </a:r>
          </a:p>
          <a:p>
            <a:pPr marL="742950" lvl="1" indent="-285750" algn="just">
              <a:spcAft>
                <a:spcPts val="600"/>
              </a:spcAft>
              <a:buFont typeface="Arial" panose="020B0604020202020204" pitchFamily="34" charset="0"/>
              <a:buChar char="•"/>
            </a:pPr>
            <a:r>
              <a:rPr lang="en-US" sz="2000" b="1" dirty="0">
                <a:latin typeface="Blinker" panose="020B0604020202020204" charset="0"/>
              </a:rPr>
              <a:t>Monetary:</a:t>
            </a:r>
            <a:r>
              <a:rPr lang="en-US" sz="2000" dirty="0">
                <a:latin typeface="Blinker" panose="020B0604020202020204" charset="0"/>
              </a:rPr>
              <a:t> High purchase value (High Monetary).</a:t>
            </a:r>
          </a:p>
          <a:p>
            <a:pPr algn="just">
              <a:spcAft>
                <a:spcPts val="600"/>
              </a:spcAft>
            </a:pPr>
            <a:r>
              <a:rPr lang="en-US" sz="2000" b="1" dirty="0">
                <a:latin typeface="Blinker" panose="020B0604020202020204" charset="0"/>
              </a:rPr>
              <a:t>Actionable Tip:</a:t>
            </a:r>
            <a:r>
              <a:rPr lang="en-US" sz="2000" dirty="0">
                <a:latin typeface="Blinker" panose="020B0604020202020204" charset="0"/>
              </a:rPr>
              <a:t> Upsell, offer personalized policies. Also, ask for reviews.</a:t>
            </a:r>
          </a:p>
          <a:p>
            <a:pPr algn="just">
              <a:spcAft>
                <a:spcPts val="600"/>
              </a:spcAft>
            </a:pPr>
            <a:endParaRPr lang="vi-VN" sz="2000" dirty="0"/>
          </a:p>
        </p:txBody>
      </p:sp>
    </p:spTree>
    <p:extLst>
      <p:ext uri="{BB962C8B-B14F-4D97-AF65-F5344CB8AC3E}">
        <p14:creationId xmlns:p14="http://schemas.microsoft.com/office/powerpoint/2010/main" val="15558155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9383D84-D519-4987-BD9B-57BAB136B04C}"/>
              </a:ext>
            </a:extLst>
          </p:cNvPr>
          <p:cNvGrpSpPr/>
          <p:nvPr/>
        </p:nvGrpSpPr>
        <p:grpSpPr>
          <a:xfrm>
            <a:off x="0" y="0"/>
            <a:ext cx="18288000" cy="2060299"/>
            <a:chOff x="0" y="-38100"/>
            <a:chExt cx="5694120" cy="750693"/>
          </a:xfrm>
        </p:grpSpPr>
        <p:sp>
          <p:nvSpPr>
            <p:cNvPr id="3" name="Freeform 19">
              <a:extLst>
                <a:ext uri="{FF2B5EF4-FFF2-40B4-BE49-F238E27FC236}">
                  <a16:creationId xmlns:a16="http://schemas.microsoft.com/office/drawing/2014/main" id="{BBFA481C-08B1-46E6-B305-BE7A5E45AF40}"/>
                </a:ext>
              </a:extLst>
            </p:cNvPr>
            <p:cNvSpPr/>
            <p:nvPr/>
          </p:nvSpPr>
          <p:spPr>
            <a:xfrm>
              <a:off x="0" y="90054"/>
              <a:ext cx="5694119" cy="622539"/>
            </a:xfrm>
            <a:custGeom>
              <a:avLst/>
              <a:gdLst/>
              <a:ahLst/>
              <a:cxnLst/>
              <a:rect l="l" t="t" r="r" b="b"/>
              <a:pathLst>
                <a:path w="5694119" h="622539">
                  <a:moveTo>
                    <a:pt x="0" y="0"/>
                  </a:moveTo>
                  <a:lnTo>
                    <a:pt x="5694119" y="0"/>
                  </a:lnTo>
                  <a:lnTo>
                    <a:pt x="5694119" y="622539"/>
                  </a:lnTo>
                  <a:lnTo>
                    <a:pt x="0" y="622539"/>
                  </a:lnTo>
                  <a:close/>
                </a:path>
              </a:pathLst>
            </a:custGeom>
            <a:solidFill>
              <a:srgbClr val="545454"/>
            </a:solidFill>
          </p:spPr>
        </p:sp>
        <p:sp>
          <p:nvSpPr>
            <p:cNvPr id="4" name="TextBox 3">
              <a:extLst>
                <a:ext uri="{FF2B5EF4-FFF2-40B4-BE49-F238E27FC236}">
                  <a16:creationId xmlns:a16="http://schemas.microsoft.com/office/drawing/2014/main" id="{FE33BED9-D6A2-4B3B-888D-0C4A10D6166D}"/>
                </a:ext>
              </a:extLst>
            </p:cNvPr>
            <p:cNvSpPr txBox="1"/>
            <p:nvPr/>
          </p:nvSpPr>
          <p:spPr>
            <a:xfrm>
              <a:off x="0" y="-38100"/>
              <a:ext cx="5694120" cy="660639"/>
            </a:xfrm>
            <a:prstGeom prst="rect">
              <a:avLst/>
            </a:prstGeom>
          </p:spPr>
          <p:txBody>
            <a:bodyPr lIns="50800" tIns="50800" rIns="50800" bIns="50800" rtlCol="0" anchor="ctr"/>
            <a:lstStyle/>
            <a:p>
              <a:pPr algn="ctr">
                <a:lnSpc>
                  <a:spcPts val="2659"/>
                </a:lnSpc>
                <a:spcBef>
                  <a:spcPct val="0"/>
                </a:spcBef>
              </a:pPr>
              <a:endParaRPr/>
            </a:p>
          </p:txBody>
        </p:sp>
      </p:grpSp>
      <p:sp>
        <p:nvSpPr>
          <p:cNvPr id="5" name="TextBox 4">
            <a:extLst>
              <a:ext uri="{FF2B5EF4-FFF2-40B4-BE49-F238E27FC236}">
                <a16:creationId xmlns:a16="http://schemas.microsoft.com/office/drawing/2014/main" id="{ADA68237-8197-46D0-9DE6-35F378FF3C51}"/>
              </a:ext>
            </a:extLst>
          </p:cNvPr>
          <p:cNvSpPr txBox="1"/>
          <p:nvPr/>
        </p:nvSpPr>
        <p:spPr>
          <a:xfrm>
            <a:off x="232718" y="731450"/>
            <a:ext cx="8530282" cy="857927"/>
          </a:xfrm>
          <a:prstGeom prst="rect">
            <a:avLst/>
          </a:prstGeom>
        </p:spPr>
        <p:txBody>
          <a:bodyPr wrap="square" lIns="0" tIns="0" rIns="0" bIns="0" rtlCol="0" anchor="t">
            <a:spAutoFit/>
          </a:bodyPr>
          <a:lstStyle/>
          <a:p>
            <a:pPr>
              <a:lnSpc>
                <a:spcPts val="7000"/>
              </a:lnSpc>
            </a:pPr>
            <a:r>
              <a:rPr lang="en-US" sz="4800" dirty="0">
                <a:solidFill>
                  <a:srgbClr val="FFFFFF"/>
                </a:solidFill>
                <a:latin typeface="League Spartan"/>
                <a:ea typeface="League Spartan"/>
                <a:cs typeface="League Spartan"/>
                <a:sym typeface="League Spartan"/>
              </a:rPr>
              <a:t>7. Data Analysis</a:t>
            </a:r>
          </a:p>
        </p:txBody>
      </p:sp>
      <p:sp>
        <p:nvSpPr>
          <p:cNvPr id="6" name="Freeform 32">
            <a:extLst>
              <a:ext uri="{FF2B5EF4-FFF2-40B4-BE49-F238E27FC236}">
                <a16:creationId xmlns:a16="http://schemas.microsoft.com/office/drawing/2014/main" id="{AF5AE5D3-646C-4869-8B4A-C5C401A3E1C8}"/>
              </a:ext>
            </a:extLst>
          </p:cNvPr>
          <p:cNvSpPr/>
          <p:nvPr/>
        </p:nvSpPr>
        <p:spPr>
          <a:xfrm>
            <a:off x="-537368" y="9079989"/>
            <a:ext cx="1540171" cy="1243831"/>
          </a:xfrm>
          <a:custGeom>
            <a:avLst/>
            <a:gdLst/>
            <a:ahLst/>
            <a:cxnLst/>
            <a:rect l="l" t="t" r="r" b="b"/>
            <a:pathLst>
              <a:path w="3292689" h="2992231">
                <a:moveTo>
                  <a:pt x="0" y="0"/>
                </a:moveTo>
                <a:lnTo>
                  <a:pt x="3292689" y="0"/>
                </a:lnTo>
                <a:lnTo>
                  <a:pt x="3292689" y="2992231"/>
                </a:lnTo>
                <a:lnTo>
                  <a:pt x="0" y="299223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0" name="TextBox 9">
            <a:extLst>
              <a:ext uri="{FF2B5EF4-FFF2-40B4-BE49-F238E27FC236}">
                <a16:creationId xmlns:a16="http://schemas.microsoft.com/office/drawing/2014/main" id="{6EA51C8E-A239-4B0D-A489-01DD4F9BF15B}"/>
              </a:ext>
            </a:extLst>
          </p:cNvPr>
          <p:cNvSpPr txBox="1"/>
          <p:nvPr/>
        </p:nvSpPr>
        <p:spPr>
          <a:xfrm>
            <a:off x="5871518" y="2117169"/>
            <a:ext cx="6320482" cy="1200329"/>
          </a:xfrm>
          <a:prstGeom prst="rect">
            <a:avLst/>
          </a:prstGeom>
          <a:noFill/>
        </p:spPr>
        <p:txBody>
          <a:bodyPr wrap="square" rtlCol="0">
            <a:spAutoFit/>
          </a:bodyPr>
          <a:lstStyle>
            <a:defPPr>
              <a:defRPr lang="en-US"/>
            </a:defPPr>
            <a:lvl1pPr>
              <a:defRPr sz="3600">
                <a:solidFill>
                  <a:srgbClr val="12759A"/>
                </a:solidFill>
                <a:latin typeface="League Spartan" panose="020B0604020202020204" charset="0"/>
              </a:defRPr>
            </a:lvl1pPr>
          </a:lstStyle>
          <a:p>
            <a:pPr algn="ctr"/>
            <a:r>
              <a:rPr lang="en-US" dirty="0">
                <a:solidFill>
                  <a:srgbClr val="F4B37B"/>
                </a:solidFill>
              </a:rPr>
              <a:t>Loyal</a:t>
            </a:r>
          </a:p>
          <a:p>
            <a:pPr algn="ctr"/>
            <a:endParaRPr lang="en-US" dirty="0">
              <a:solidFill>
                <a:srgbClr val="F4B37B"/>
              </a:solidFill>
            </a:endParaRPr>
          </a:p>
        </p:txBody>
      </p:sp>
      <p:pic>
        <p:nvPicPr>
          <p:cNvPr id="7" name="Picture 6">
            <a:extLst>
              <a:ext uri="{FF2B5EF4-FFF2-40B4-BE49-F238E27FC236}">
                <a16:creationId xmlns:a16="http://schemas.microsoft.com/office/drawing/2014/main" id="{92824E6F-1084-4874-8BE4-C3ADCD2CDCA1}"/>
              </a:ext>
            </a:extLst>
          </p:cNvPr>
          <p:cNvPicPr>
            <a:picLocks noChangeAspect="1"/>
          </p:cNvPicPr>
          <p:nvPr/>
        </p:nvPicPr>
        <p:blipFill>
          <a:blip r:embed="rId4"/>
          <a:stretch>
            <a:fillRect/>
          </a:stretch>
        </p:blipFill>
        <p:spPr>
          <a:xfrm>
            <a:off x="170688" y="2783994"/>
            <a:ext cx="17583912" cy="4340706"/>
          </a:xfrm>
          <a:prstGeom prst="rect">
            <a:avLst/>
          </a:prstGeom>
        </p:spPr>
      </p:pic>
      <p:sp>
        <p:nvSpPr>
          <p:cNvPr id="9" name="TextBox 8">
            <a:extLst>
              <a:ext uri="{FF2B5EF4-FFF2-40B4-BE49-F238E27FC236}">
                <a16:creationId xmlns:a16="http://schemas.microsoft.com/office/drawing/2014/main" id="{FC94605F-D753-412E-AEFF-1130C23C7445}"/>
              </a:ext>
            </a:extLst>
          </p:cNvPr>
          <p:cNvSpPr txBox="1"/>
          <p:nvPr/>
        </p:nvSpPr>
        <p:spPr>
          <a:xfrm>
            <a:off x="609600" y="7124700"/>
            <a:ext cx="16992600" cy="2708434"/>
          </a:xfrm>
          <a:prstGeom prst="rect">
            <a:avLst/>
          </a:prstGeom>
          <a:noFill/>
        </p:spPr>
        <p:txBody>
          <a:bodyPr wrap="square" rtlCol="0">
            <a:spAutoFit/>
          </a:bodyPr>
          <a:lstStyle/>
          <a:p>
            <a:pPr algn="just">
              <a:spcAft>
                <a:spcPts val="600"/>
              </a:spcAft>
            </a:pPr>
            <a:r>
              <a:rPr lang="en-US" sz="2000" b="1" dirty="0">
                <a:latin typeface="Blinker" panose="020B0604020202020204" charset="0"/>
              </a:rPr>
              <a:t>Observation:</a:t>
            </a:r>
            <a:r>
              <a:rPr lang="en-US" sz="2000" dirty="0">
                <a:latin typeface="Blinker" panose="020B0604020202020204" charset="0"/>
              </a:rPr>
              <a:t> Customers place orders frequently and interact with promotional programs.</a:t>
            </a:r>
          </a:p>
          <a:p>
            <a:pPr algn="just">
              <a:spcAft>
                <a:spcPts val="600"/>
              </a:spcAft>
            </a:pPr>
            <a:r>
              <a:rPr lang="en-US" sz="2000" b="1" dirty="0">
                <a:latin typeface="Blinker" panose="020B0604020202020204" charset="0"/>
              </a:rPr>
              <a:t>Analysis:</a:t>
            </a:r>
            <a:endParaRPr lang="en-US" sz="2000" dirty="0">
              <a:latin typeface="Blinker" panose="020B0604020202020204" charset="0"/>
            </a:endParaRPr>
          </a:p>
          <a:p>
            <a:pPr marL="742950" lvl="1" indent="-285750" algn="just">
              <a:spcAft>
                <a:spcPts val="600"/>
              </a:spcAft>
              <a:buFont typeface="Arial" panose="020B0604020202020204" pitchFamily="34" charset="0"/>
              <a:buChar char="•"/>
            </a:pPr>
            <a:r>
              <a:rPr lang="en-US" sz="2000" b="1" dirty="0">
                <a:latin typeface="Blinker" panose="020B0604020202020204" charset="0"/>
              </a:rPr>
              <a:t>Recency:</a:t>
            </a:r>
            <a:r>
              <a:rPr lang="en-US" sz="2000" dirty="0">
                <a:latin typeface="Blinker" panose="020B0604020202020204" charset="0"/>
              </a:rPr>
              <a:t> Not very high</a:t>
            </a:r>
          </a:p>
          <a:p>
            <a:pPr marL="742950" lvl="1" indent="-285750" algn="just">
              <a:spcAft>
                <a:spcPts val="600"/>
              </a:spcAft>
              <a:buFont typeface="Arial" panose="020B0604020202020204" pitchFamily="34" charset="0"/>
              <a:buChar char="•"/>
            </a:pPr>
            <a:r>
              <a:rPr lang="en-US" sz="2000" b="1" dirty="0">
                <a:latin typeface="Blinker" panose="020B0604020202020204" charset="0"/>
              </a:rPr>
              <a:t>Frequency:</a:t>
            </a:r>
            <a:r>
              <a:rPr lang="en-US" sz="2000" dirty="0">
                <a:latin typeface="Blinker" panose="020B0604020202020204" charset="0"/>
              </a:rPr>
              <a:t> Frequent</a:t>
            </a:r>
          </a:p>
          <a:p>
            <a:pPr marL="742950" lvl="1" indent="-285750" algn="just">
              <a:spcAft>
                <a:spcPts val="600"/>
              </a:spcAft>
              <a:buFont typeface="Arial" panose="020B0604020202020204" pitchFamily="34" charset="0"/>
              <a:buChar char="•"/>
            </a:pPr>
            <a:r>
              <a:rPr lang="en-US" sz="2000" b="1" dirty="0">
                <a:latin typeface="Blinker" panose="020B0604020202020204" charset="0"/>
              </a:rPr>
              <a:t>Monetary:</a:t>
            </a:r>
            <a:r>
              <a:rPr lang="en-US" sz="2000" dirty="0">
                <a:latin typeface="Blinker" panose="020B0604020202020204" charset="0"/>
              </a:rPr>
              <a:t> Quite good</a:t>
            </a:r>
          </a:p>
          <a:p>
            <a:pPr algn="just">
              <a:spcAft>
                <a:spcPts val="600"/>
              </a:spcAft>
            </a:pPr>
            <a:r>
              <a:rPr lang="en-US" sz="2000" b="1" dirty="0">
                <a:latin typeface="Blinker" panose="020B0604020202020204" charset="0"/>
              </a:rPr>
              <a:t>Actionable Tip:</a:t>
            </a:r>
            <a:r>
              <a:rPr lang="en-US" sz="2000" dirty="0">
                <a:latin typeface="Blinker" panose="020B0604020202020204" charset="0"/>
              </a:rPr>
              <a:t> Reward them. They could be early adopters of new products. They are very likely to become a very good referral channel.</a:t>
            </a:r>
          </a:p>
          <a:p>
            <a:pPr algn="just">
              <a:spcAft>
                <a:spcPts val="600"/>
              </a:spcAft>
            </a:pPr>
            <a:endParaRPr lang="vi-VN" sz="2000" dirty="0"/>
          </a:p>
        </p:txBody>
      </p:sp>
    </p:spTree>
    <p:extLst>
      <p:ext uri="{BB962C8B-B14F-4D97-AF65-F5344CB8AC3E}">
        <p14:creationId xmlns:p14="http://schemas.microsoft.com/office/powerpoint/2010/main" val="8580678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9"/>
          <p:cNvGrpSpPr/>
          <p:nvPr/>
        </p:nvGrpSpPr>
        <p:grpSpPr>
          <a:xfrm>
            <a:off x="1409718" y="4634274"/>
            <a:ext cx="4912976" cy="2050133"/>
            <a:chOff x="0" y="0"/>
            <a:chExt cx="1501045" cy="672385"/>
          </a:xfrm>
        </p:grpSpPr>
        <p:sp>
          <p:nvSpPr>
            <p:cNvPr id="10" name="Freeform 10"/>
            <p:cNvSpPr/>
            <p:nvPr/>
          </p:nvSpPr>
          <p:spPr>
            <a:xfrm>
              <a:off x="0" y="0"/>
              <a:ext cx="1501045" cy="672385"/>
            </a:xfrm>
            <a:custGeom>
              <a:avLst/>
              <a:gdLst/>
              <a:ahLst/>
              <a:cxnLst/>
              <a:rect l="l" t="t" r="r" b="b"/>
              <a:pathLst>
                <a:path w="1501045" h="672385">
                  <a:moveTo>
                    <a:pt x="0" y="0"/>
                  </a:moveTo>
                  <a:lnTo>
                    <a:pt x="1501045" y="0"/>
                  </a:lnTo>
                  <a:lnTo>
                    <a:pt x="1501045" y="672385"/>
                  </a:lnTo>
                  <a:lnTo>
                    <a:pt x="0" y="672385"/>
                  </a:lnTo>
                  <a:close/>
                </a:path>
              </a:pathLst>
            </a:custGeom>
            <a:solidFill>
              <a:srgbClr val="545454"/>
            </a:solidFill>
          </p:spPr>
        </p:sp>
        <p:sp>
          <p:nvSpPr>
            <p:cNvPr id="11" name="TextBox 11"/>
            <p:cNvSpPr txBox="1"/>
            <p:nvPr/>
          </p:nvSpPr>
          <p:spPr>
            <a:xfrm>
              <a:off x="0" y="-38100"/>
              <a:ext cx="1501045" cy="710485"/>
            </a:xfrm>
            <a:prstGeom prst="rect">
              <a:avLst/>
            </a:prstGeom>
          </p:spPr>
          <p:txBody>
            <a:bodyPr lIns="50800" tIns="50800" rIns="50800" bIns="50800" rtlCol="0" anchor="ctr"/>
            <a:lstStyle/>
            <a:p>
              <a:pPr algn="ctr">
                <a:lnSpc>
                  <a:spcPts val="2659"/>
                </a:lnSpc>
                <a:spcBef>
                  <a:spcPct val="0"/>
                </a:spcBef>
              </a:pPr>
              <a:endParaRPr/>
            </a:p>
          </p:txBody>
        </p:sp>
      </p:grpSp>
      <p:sp>
        <p:nvSpPr>
          <p:cNvPr id="14" name="TextBox 14"/>
          <p:cNvSpPr txBox="1"/>
          <p:nvPr/>
        </p:nvSpPr>
        <p:spPr>
          <a:xfrm>
            <a:off x="2030902" y="5508746"/>
            <a:ext cx="3594372" cy="705962"/>
          </a:xfrm>
          <a:prstGeom prst="rect">
            <a:avLst/>
          </a:prstGeom>
        </p:spPr>
        <p:txBody>
          <a:bodyPr lIns="0" tIns="0" rIns="0" bIns="0" rtlCol="0" anchor="t">
            <a:spAutoFit/>
          </a:bodyPr>
          <a:lstStyle/>
          <a:p>
            <a:pPr algn="ctr">
              <a:lnSpc>
                <a:spcPts val="5863"/>
              </a:lnSpc>
            </a:pPr>
            <a:r>
              <a:rPr lang="en-US" sz="3400" dirty="0">
                <a:solidFill>
                  <a:srgbClr val="FFFFFF"/>
                </a:solidFill>
                <a:latin typeface="League Spartan" panose="020B0604020202020204" charset="0"/>
                <a:ea typeface="Blinker"/>
                <a:cs typeface="Blinker"/>
                <a:sym typeface="Blinker"/>
              </a:rPr>
              <a:t>Sales Analysis</a:t>
            </a:r>
          </a:p>
        </p:txBody>
      </p:sp>
      <p:grpSp>
        <p:nvGrpSpPr>
          <p:cNvPr id="15" name="Group 15"/>
          <p:cNvGrpSpPr/>
          <p:nvPr/>
        </p:nvGrpSpPr>
        <p:grpSpPr>
          <a:xfrm>
            <a:off x="7043813" y="4653589"/>
            <a:ext cx="4910328" cy="2050133"/>
            <a:chOff x="0" y="0"/>
            <a:chExt cx="1501045" cy="672385"/>
          </a:xfrm>
        </p:grpSpPr>
        <p:sp>
          <p:nvSpPr>
            <p:cNvPr id="16" name="Freeform 16"/>
            <p:cNvSpPr/>
            <p:nvPr/>
          </p:nvSpPr>
          <p:spPr>
            <a:xfrm>
              <a:off x="0" y="0"/>
              <a:ext cx="1501045" cy="672385"/>
            </a:xfrm>
            <a:custGeom>
              <a:avLst/>
              <a:gdLst/>
              <a:ahLst/>
              <a:cxnLst/>
              <a:rect l="l" t="t" r="r" b="b"/>
              <a:pathLst>
                <a:path w="1501045" h="672385">
                  <a:moveTo>
                    <a:pt x="0" y="0"/>
                  </a:moveTo>
                  <a:lnTo>
                    <a:pt x="1501045" y="0"/>
                  </a:lnTo>
                  <a:lnTo>
                    <a:pt x="1501045" y="672385"/>
                  </a:lnTo>
                  <a:lnTo>
                    <a:pt x="0" y="672385"/>
                  </a:lnTo>
                  <a:close/>
                </a:path>
              </a:pathLst>
            </a:custGeom>
            <a:solidFill>
              <a:srgbClr val="545454"/>
            </a:solidFill>
          </p:spPr>
        </p:sp>
        <p:sp>
          <p:nvSpPr>
            <p:cNvPr id="17" name="TextBox 17"/>
            <p:cNvSpPr txBox="1"/>
            <p:nvPr/>
          </p:nvSpPr>
          <p:spPr>
            <a:xfrm>
              <a:off x="0" y="-38100"/>
              <a:ext cx="1501045" cy="710485"/>
            </a:xfrm>
            <a:prstGeom prst="rect">
              <a:avLst/>
            </a:prstGeom>
          </p:spPr>
          <p:txBody>
            <a:bodyPr lIns="50800" tIns="50800" rIns="50800" bIns="50800" rtlCol="0" anchor="ctr"/>
            <a:lstStyle/>
            <a:p>
              <a:pPr algn="ctr">
                <a:lnSpc>
                  <a:spcPts val="2659"/>
                </a:lnSpc>
                <a:spcBef>
                  <a:spcPct val="0"/>
                </a:spcBef>
              </a:pPr>
              <a:endParaRPr/>
            </a:p>
          </p:txBody>
        </p:sp>
      </p:grpSp>
      <p:sp>
        <p:nvSpPr>
          <p:cNvPr id="20" name="TextBox 20"/>
          <p:cNvSpPr txBox="1"/>
          <p:nvPr/>
        </p:nvSpPr>
        <p:spPr>
          <a:xfrm>
            <a:off x="7502646" y="5508746"/>
            <a:ext cx="4146748" cy="705962"/>
          </a:xfrm>
          <a:prstGeom prst="rect">
            <a:avLst/>
          </a:prstGeom>
        </p:spPr>
        <p:txBody>
          <a:bodyPr lIns="0" tIns="0" rIns="0" bIns="0" rtlCol="0" anchor="t">
            <a:spAutoFit/>
          </a:bodyPr>
          <a:lstStyle/>
          <a:p>
            <a:pPr algn="ctr">
              <a:lnSpc>
                <a:spcPts val="5863"/>
              </a:lnSpc>
            </a:pPr>
            <a:r>
              <a:rPr lang="en-US" sz="3400" dirty="0">
                <a:solidFill>
                  <a:srgbClr val="FFFFFF"/>
                </a:solidFill>
                <a:latin typeface="League Spartan" panose="020B0604020202020204" charset="0"/>
                <a:ea typeface="Blinker"/>
                <a:cs typeface="Blinker"/>
                <a:sym typeface="Blinker"/>
              </a:rPr>
              <a:t>Product Analysis</a:t>
            </a:r>
          </a:p>
        </p:txBody>
      </p:sp>
      <p:grpSp>
        <p:nvGrpSpPr>
          <p:cNvPr id="21" name="Group 21"/>
          <p:cNvGrpSpPr/>
          <p:nvPr/>
        </p:nvGrpSpPr>
        <p:grpSpPr>
          <a:xfrm>
            <a:off x="12689225" y="4634274"/>
            <a:ext cx="4910328" cy="2050133"/>
            <a:chOff x="0" y="0"/>
            <a:chExt cx="1501045" cy="672385"/>
          </a:xfrm>
        </p:grpSpPr>
        <p:sp>
          <p:nvSpPr>
            <p:cNvPr id="22" name="Freeform 22"/>
            <p:cNvSpPr/>
            <p:nvPr/>
          </p:nvSpPr>
          <p:spPr>
            <a:xfrm>
              <a:off x="0" y="0"/>
              <a:ext cx="1501045" cy="672385"/>
            </a:xfrm>
            <a:custGeom>
              <a:avLst/>
              <a:gdLst/>
              <a:ahLst/>
              <a:cxnLst/>
              <a:rect l="l" t="t" r="r" b="b"/>
              <a:pathLst>
                <a:path w="1501045" h="672385">
                  <a:moveTo>
                    <a:pt x="0" y="0"/>
                  </a:moveTo>
                  <a:lnTo>
                    <a:pt x="1501045" y="0"/>
                  </a:lnTo>
                  <a:lnTo>
                    <a:pt x="1501045" y="672385"/>
                  </a:lnTo>
                  <a:lnTo>
                    <a:pt x="0" y="672385"/>
                  </a:lnTo>
                  <a:close/>
                </a:path>
              </a:pathLst>
            </a:custGeom>
            <a:solidFill>
              <a:srgbClr val="545454"/>
            </a:solidFill>
          </p:spPr>
        </p:sp>
        <p:sp>
          <p:nvSpPr>
            <p:cNvPr id="23" name="TextBox 23"/>
            <p:cNvSpPr txBox="1"/>
            <p:nvPr/>
          </p:nvSpPr>
          <p:spPr>
            <a:xfrm>
              <a:off x="0" y="-38100"/>
              <a:ext cx="1501045" cy="710485"/>
            </a:xfrm>
            <a:prstGeom prst="rect">
              <a:avLst/>
            </a:prstGeom>
          </p:spPr>
          <p:txBody>
            <a:bodyPr lIns="50800" tIns="50800" rIns="50800" bIns="50800" rtlCol="0" anchor="ctr"/>
            <a:lstStyle/>
            <a:p>
              <a:pPr algn="ctr">
                <a:lnSpc>
                  <a:spcPts val="2659"/>
                </a:lnSpc>
                <a:spcBef>
                  <a:spcPct val="0"/>
                </a:spcBef>
              </a:pPr>
              <a:endParaRPr/>
            </a:p>
          </p:txBody>
        </p:sp>
      </p:grpSp>
      <p:sp>
        <p:nvSpPr>
          <p:cNvPr id="26" name="TextBox 26"/>
          <p:cNvSpPr txBox="1"/>
          <p:nvPr/>
        </p:nvSpPr>
        <p:spPr>
          <a:xfrm>
            <a:off x="13021624" y="5510599"/>
            <a:ext cx="4318876" cy="698268"/>
          </a:xfrm>
          <a:prstGeom prst="rect">
            <a:avLst/>
          </a:prstGeom>
        </p:spPr>
        <p:txBody>
          <a:bodyPr wrap="square" lIns="0" tIns="0" rIns="0" bIns="0" rtlCol="0" anchor="t">
            <a:spAutoFit/>
          </a:bodyPr>
          <a:lstStyle/>
          <a:p>
            <a:pPr algn="ctr">
              <a:lnSpc>
                <a:spcPts val="5863"/>
              </a:lnSpc>
            </a:pPr>
            <a:r>
              <a:rPr lang="en-US" sz="3400" dirty="0">
                <a:solidFill>
                  <a:srgbClr val="FFFFFF"/>
                </a:solidFill>
                <a:latin typeface="League Spartan" panose="020B0604020202020204" charset="0"/>
                <a:ea typeface="Blinker"/>
                <a:cs typeface="Blinker"/>
                <a:sym typeface="Blinker"/>
              </a:rPr>
              <a:t>Customer Analysis</a:t>
            </a:r>
          </a:p>
        </p:txBody>
      </p:sp>
      <p:pic>
        <p:nvPicPr>
          <p:cNvPr id="39" name="Picture 38">
            <a:extLst>
              <a:ext uri="{FF2B5EF4-FFF2-40B4-BE49-F238E27FC236}">
                <a16:creationId xmlns:a16="http://schemas.microsoft.com/office/drawing/2014/main" id="{9E9352DA-D8C9-408E-9FCA-18C613F1D2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30902" y="2498611"/>
            <a:ext cx="3692381" cy="2746790"/>
          </a:xfrm>
          <a:prstGeom prst="rect">
            <a:avLst/>
          </a:prstGeom>
        </p:spPr>
      </p:pic>
      <p:pic>
        <p:nvPicPr>
          <p:cNvPr id="41" name="Picture 40">
            <a:extLst>
              <a:ext uri="{FF2B5EF4-FFF2-40B4-BE49-F238E27FC236}">
                <a16:creationId xmlns:a16="http://schemas.microsoft.com/office/drawing/2014/main" id="{B5C24810-D5F1-4DF5-BD0B-E8B73033F0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53467" y="2515115"/>
            <a:ext cx="3645107" cy="2730285"/>
          </a:xfrm>
          <a:prstGeom prst="rect">
            <a:avLst/>
          </a:prstGeom>
        </p:spPr>
      </p:pic>
      <p:pic>
        <p:nvPicPr>
          <p:cNvPr id="43" name="Picture 42">
            <a:extLst>
              <a:ext uri="{FF2B5EF4-FFF2-40B4-BE49-F238E27FC236}">
                <a16:creationId xmlns:a16="http://schemas.microsoft.com/office/drawing/2014/main" id="{D7096897-B499-411F-91C8-0ADB31BCD64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298198" y="2515115"/>
            <a:ext cx="3692381" cy="2746789"/>
          </a:xfrm>
          <a:prstGeom prst="rect">
            <a:avLst/>
          </a:prstGeom>
        </p:spPr>
      </p:pic>
      <p:sp>
        <p:nvSpPr>
          <p:cNvPr id="44" name="Google Shape;510;p66">
            <a:extLst>
              <a:ext uri="{FF2B5EF4-FFF2-40B4-BE49-F238E27FC236}">
                <a16:creationId xmlns:a16="http://schemas.microsoft.com/office/drawing/2014/main" id="{AF0975F5-AD90-4C5D-A7F5-A62318B77DA8}"/>
              </a:ext>
            </a:extLst>
          </p:cNvPr>
          <p:cNvSpPr txBox="1">
            <a:spLocks/>
          </p:cNvSpPr>
          <p:nvPr/>
        </p:nvSpPr>
        <p:spPr>
          <a:xfrm>
            <a:off x="1371600" y="6800576"/>
            <a:ext cx="4912975" cy="2875262"/>
          </a:xfrm>
          <a:prstGeom prst="rect">
            <a:avLst/>
          </a:prstGeom>
          <a:noFill/>
          <a:ln>
            <a:noFill/>
          </a:ln>
        </p:spPr>
        <p:txBody>
          <a:bodyPr spcFirstLastPara="1" wrap="square" lIns="91425" tIns="91425" rIns="91425" bIns="91425" anchor="t" anchorCtr="0">
            <a:noAutofit/>
          </a:bodyPr>
          <a:lstStyle>
            <a:defPPr>
              <a:defRPr lang="en-US"/>
            </a:defPPr>
            <a:lvl1pPr indent="0" algn="just">
              <a:lnSpc>
                <a:spcPct val="115000"/>
              </a:lnSpc>
              <a:spcBef>
                <a:spcPts val="0"/>
              </a:spcBef>
              <a:buSzPts val="1200"/>
              <a:buFont typeface="Arial" pitchFamily="34" charset="0"/>
              <a:buNone/>
              <a:defRPr sz="2400">
                <a:latin typeface="Blinker" panose="020B0604020202020204" charset="0"/>
                <a:ea typeface="Anybody"/>
                <a:cs typeface="Anybody"/>
              </a:defRPr>
            </a:lvl1pPr>
            <a:lvl2pPr marL="742950" indent="-285750">
              <a:spcBef>
                <a:spcPct val="20000"/>
              </a:spcBef>
              <a:buFont typeface="Arial" pitchFamily="34" charset="0"/>
              <a:buChar char="–"/>
              <a:defRPr sz="2800"/>
            </a:lvl2pPr>
            <a:lvl3pPr marL="1143000" indent="-228600">
              <a:spcBef>
                <a:spcPct val="20000"/>
              </a:spcBef>
              <a:buFont typeface="Arial" pitchFamily="34" charset="0"/>
              <a:buChar char="•"/>
              <a:defRPr sz="2400"/>
            </a:lvl3pPr>
            <a:lvl4pPr marL="1600200" indent="-228600">
              <a:spcBef>
                <a:spcPct val="20000"/>
              </a:spcBef>
              <a:buFont typeface="Arial" pitchFamily="34" charset="0"/>
              <a:buChar char="–"/>
              <a:defRPr sz="2000"/>
            </a:lvl4pPr>
            <a:lvl5pPr marL="2057400" indent="-228600">
              <a:spcBef>
                <a:spcPct val="20000"/>
              </a:spcBef>
              <a:buFont typeface="Arial" pitchFamily="34" charset="0"/>
              <a:buChar char="»"/>
              <a:defRPr sz="2000"/>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r>
              <a:rPr lang="en-US" sz="2200" dirty="0"/>
              <a:t>Evaluate business performance through key metrics such as sales, profit, costs, and the impact of discount programs, analyzed across dimensions like timeline, product categories, customer segments, and other relevant aspects.</a:t>
            </a:r>
            <a:endParaRPr lang="en-US" sz="2200" dirty="0">
              <a:sym typeface="Anybody"/>
            </a:endParaRPr>
          </a:p>
        </p:txBody>
      </p:sp>
      <p:sp>
        <p:nvSpPr>
          <p:cNvPr id="25" name="Google Shape;510;p66">
            <a:extLst>
              <a:ext uri="{FF2B5EF4-FFF2-40B4-BE49-F238E27FC236}">
                <a16:creationId xmlns:a16="http://schemas.microsoft.com/office/drawing/2014/main" id="{FC215FA9-6ACA-4D03-9D07-A8BFEB9F926F}"/>
              </a:ext>
            </a:extLst>
          </p:cNvPr>
          <p:cNvSpPr txBox="1">
            <a:spLocks/>
          </p:cNvSpPr>
          <p:nvPr/>
        </p:nvSpPr>
        <p:spPr>
          <a:xfrm>
            <a:off x="7064595" y="6800576"/>
            <a:ext cx="4912975" cy="2875262"/>
          </a:xfrm>
          <a:prstGeom prst="rect">
            <a:avLst/>
          </a:prstGeom>
          <a:noFill/>
          <a:ln>
            <a:noFill/>
          </a:ln>
        </p:spPr>
        <p:txBody>
          <a:bodyPr spcFirstLastPara="1" wrap="square" lIns="91425" tIns="91425" rIns="91425" bIns="91425" anchor="t" anchorCtr="0">
            <a:noAutofit/>
          </a:bodyPr>
          <a:lstStyle>
            <a:defPPr>
              <a:defRPr lang="en-US"/>
            </a:defPPr>
            <a:lvl1pPr indent="0" algn="just">
              <a:lnSpc>
                <a:spcPct val="115000"/>
              </a:lnSpc>
              <a:spcBef>
                <a:spcPts val="0"/>
              </a:spcBef>
              <a:buSzPts val="1200"/>
              <a:buFont typeface="Arial" pitchFamily="34" charset="0"/>
              <a:buNone/>
              <a:defRPr sz="2000">
                <a:latin typeface="Blinker" panose="020B0604020202020204" charset="0"/>
                <a:ea typeface="Anybody"/>
                <a:cs typeface="Anybody"/>
              </a:defRPr>
            </a:lvl1pPr>
            <a:lvl2pPr marL="742950" indent="-285750">
              <a:spcBef>
                <a:spcPct val="20000"/>
              </a:spcBef>
              <a:buFont typeface="Arial" pitchFamily="34" charset="0"/>
              <a:buChar char="–"/>
              <a:defRPr sz="2800"/>
            </a:lvl2pPr>
            <a:lvl3pPr marL="1143000" indent="-228600">
              <a:spcBef>
                <a:spcPct val="20000"/>
              </a:spcBef>
              <a:buFont typeface="Arial" pitchFamily="34" charset="0"/>
              <a:buChar char="•"/>
              <a:defRPr sz="2400"/>
            </a:lvl3pPr>
            <a:lvl4pPr marL="1600200" indent="-228600">
              <a:spcBef>
                <a:spcPct val="20000"/>
              </a:spcBef>
              <a:buFont typeface="Arial" pitchFamily="34" charset="0"/>
              <a:buChar char="–"/>
              <a:defRPr sz="2000"/>
            </a:lvl4pPr>
            <a:lvl5pPr marL="2057400" indent="-228600">
              <a:spcBef>
                <a:spcPct val="20000"/>
              </a:spcBef>
              <a:buFont typeface="Arial" pitchFamily="34" charset="0"/>
              <a:buChar char="»"/>
              <a:defRPr sz="2000"/>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r>
              <a:rPr lang="en-US" sz="2200" dirty="0"/>
              <a:t>Identify the key product segments of the business based on sales volume, average price, revenue, and market share, while analyzing the impact of discount programs on customer purchasing trends.</a:t>
            </a:r>
            <a:endParaRPr lang="en-US" sz="2200" dirty="0">
              <a:sym typeface="Anybody"/>
            </a:endParaRPr>
          </a:p>
        </p:txBody>
      </p:sp>
      <p:sp>
        <p:nvSpPr>
          <p:cNvPr id="27" name="Google Shape;510;p66">
            <a:extLst>
              <a:ext uri="{FF2B5EF4-FFF2-40B4-BE49-F238E27FC236}">
                <a16:creationId xmlns:a16="http://schemas.microsoft.com/office/drawing/2014/main" id="{4F46B258-55CF-4674-A1AA-E7376471BAE0}"/>
              </a:ext>
            </a:extLst>
          </p:cNvPr>
          <p:cNvSpPr txBox="1">
            <a:spLocks/>
          </p:cNvSpPr>
          <p:nvPr/>
        </p:nvSpPr>
        <p:spPr>
          <a:xfrm>
            <a:off x="12689225" y="6800576"/>
            <a:ext cx="4912975" cy="2875262"/>
          </a:xfrm>
          <a:prstGeom prst="rect">
            <a:avLst/>
          </a:prstGeom>
          <a:noFill/>
          <a:ln>
            <a:noFill/>
          </a:ln>
        </p:spPr>
        <p:txBody>
          <a:bodyPr spcFirstLastPara="1" wrap="square" lIns="91425" tIns="91425" rIns="91425" bIns="91425" anchor="t" anchorCtr="0">
            <a:noAutofit/>
          </a:bodyPr>
          <a:lstStyle>
            <a:defPPr>
              <a:defRPr lang="en-US"/>
            </a:defPPr>
            <a:lvl1pPr indent="0" algn="just">
              <a:lnSpc>
                <a:spcPct val="115000"/>
              </a:lnSpc>
              <a:spcBef>
                <a:spcPts val="0"/>
              </a:spcBef>
              <a:buSzPts val="1200"/>
              <a:buFont typeface="Arial" pitchFamily="34" charset="0"/>
              <a:buNone/>
              <a:defRPr sz="2000">
                <a:latin typeface="Blinker" panose="020B0604020202020204" charset="0"/>
                <a:ea typeface="Anybody"/>
                <a:cs typeface="Anybody"/>
              </a:defRPr>
            </a:lvl1pPr>
            <a:lvl2pPr marL="742950" indent="-285750">
              <a:spcBef>
                <a:spcPct val="20000"/>
              </a:spcBef>
              <a:buFont typeface="Arial" pitchFamily="34" charset="0"/>
              <a:buChar char="–"/>
              <a:defRPr sz="2800"/>
            </a:lvl2pPr>
            <a:lvl3pPr marL="1143000" indent="-228600">
              <a:spcBef>
                <a:spcPct val="20000"/>
              </a:spcBef>
              <a:buFont typeface="Arial" pitchFamily="34" charset="0"/>
              <a:buChar char="•"/>
              <a:defRPr sz="2400"/>
            </a:lvl3pPr>
            <a:lvl4pPr marL="1600200" indent="-228600">
              <a:spcBef>
                <a:spcPct val="20000"/>
              </a:spcBef>
              <a:buFont typeface="Arial" pitchFamily="34" charset="0"/>
              <a:buChar char="–"/>
              <a:defRPr sz="2000"/>
            </a:lvl4pPr>
            <a:lvl5pPr marL="2057400" indent="-228600">
              <a:spcBef>
                <a:spcPct val="20000"/>
              </a:spcBef>
              <a:buFont typeface="Arial" pitchFamily="34" charset="0"/>
              <a:buChar char="»"/>
              <a:defRPr sz="2000"/>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r>
              <a:rPr lang="en-US" sz="2200" dirty="0"/>
              <a:t>Conduct a detailed analysis of customer purchasing trends using the Recency, Frequency, and Monetary metrics, in order to identify the customer segments that contribute most to the business revenue.</a:t>
            </a:r>
            <a:endParaRPr lang="en-US" sz="2200" dirty="0">
              <a:sym typeface="Anybody"/>
            </a:endParaRPr>
          </a:p>
        </p:txBody>
      </p:sp>
      <p:sp>
        <p:nvSpPr>
          <p:cNvPr id="29" name="Freeform 32">
            <a:extLst>
              <a:ext uri="{FF2B5EF4-FFF2-40B4-BE49-F238E27FC236}">
                <a16:creationId xmlns:a16="http://schemas.microsoft.com/office/drawing/2014/main" id="{D05EAAF1-05A0-4994-BD27-595E600EB0B1}"/>
              </a:ext>
            </a:extLst>
          </p:cNvPr>
          <p:cNvSpPr/>
          <p:nvPr/>
        </p:nvSpPr>
        <p:spPr>
          <a:xfrm>
            <a:off x="-537367" y="9043168"/>
            <a:ext cx="1540171" cy="1243831"/>
          </a:xfrm>
          <a:custGeom>
            <a:avLst/>
            <a:gdLst/>
            <a:ahLst/>
            <a:cxnLst/>
            <a:rect l="l" t="t" r="r" b="b"/>
            <a:pathLst>
              <a:path w="3292689" h="2992231">
                <a:moveTo>
                  <a:pt x="0" y="0"/>
                </a:moveTo>
                <a:lnTo>
                  <a:pt x="3292689" y="0"/>
                </a:lnTo>
                <a:lnTo>
                  <a:pt x="3292689" y="2992231"/>
                </a:lnTo>
                <a:lnTo>
                  <a:pt x="0" y="299223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31" name="TextBox 20">
            <a:extLst>
              <a:ext uri="{FF2B5EF4-FFF2-40B4-BE49-F238E27FC236}">
                <a16:creationId xmlns:a16="http://schemas.microsoft.com/office/drawing/2014/main" id="{76ACF884-B691-4C85-A734-8EEEA84ED2F8}"/>
              </a:ext>
            </a:extLst>
          </p:cNvPr>
          <p:cNvSpPr txBox="1"/>
          <p:nvPr/>
        </p:nvSpPr>
        <p:spPr>
          <a:xfrm>
            <a:off x="-342899" y="-1213779"/>
            <a:ext cx="18288000" cy="1813143"/>
          </a:xfrm>
          <a:prstGeom prst="rect">
            <a:avLst/>
          </a:prstGeom>
        </p:spPr>
        <p:txBody>
          <a:bodyPr lIns="50800" tIns="50800" rIns="50800" bIns="50800" rtlCol="0" anchor="ctr"/>
          <a:lstStyle/>
          <a:p>
            <a:pPr algn="ctr">
              <a:lnSpc>
                <a:spcPts val="2659"/>
              </a:lnSpc>
              <a:spcBef>
                <a:spcPct val="0"/>
              </a:spcBef>
            </a:pPr>
            <a:endParaRPr/>
          </a:p>
        </p:txBody>
      </p:sp>
      <p:grpSp>
        <p:nvGrpSpPr>
          <p:cNvPr id="32" name="Group 18">
            <a:extLst>
              <a:ext uri="{FF2B5EF4-FFF2-40B4-BE49-F238E27FC236}">
                <a16:creationId xmlns:a16="http://schemas.microsoft.com/office/drawing/2014/main" id="{8A70353F-2315-45E8-8914-DCA8880192BC}"/>
              </a:ext>
            </a:extLst>
          </p:cNvPr>
          <p:cNvGrpSpPr/>
          <p:nvPr/>
        </p:nvGrpSpPr>
        <p:grpSpPr>
          <a:xfrm>
            <a:off x="0" y="-117199"/>
            <a:ext cx="18288000" cy="2060299"/>
            <a:chOff x="0" y="-38100"/>
            <a:chExt cx="5694120" cy="750693"/>
          </a:xfrm>
        </p:grpSpPr>
        <p:sp>
          <p:nvSpPr>
            <p:cNvPr id="33" name="Freeform 19">
              <a:extLst>
                <a:ext uri="{FF2B5EF4-FFF2-40B4-BE49-F238E27FC236}">
                  <a16:creationId xmlns:a16="http://schemas.microsoft.com/office/drawing/2014/main" id="{60685A2B-ADEB-4220-BABE-6CAC356F831A}"/>
                </a:ext>
              </a:extLst>
            </p:cNvPr>
            <p:cNvSpPr/>
            <p:nvPr/>
          </p:nvSpPr>
          <p:spPr>
            <a:xfrm>
              <a:off x="0" y="90054"/>
              <a:ext cx="5694119" cy="622539"/>
            </a:xfrm>
            <a:custGeom>
              <a:avLst/>
              <a:gdLst/>
              <a:ahLst/>
              <a:cxnLst/>
              <a:rect l="l" t="t" r="r" b="b"/>
              <a:pathLst>
                <a:path w="5694119" h="622539">
                  <a:moveTo>
                    <a:pt x="0" y="0"/>
                  </a:moveTo>
                  <a:lnTo>
                    <a:pt x="5694119" y="0"/>
                  </a:lnTo>
                  <a:lnTo>
                    <a:pt x="5694119" y="622539"/>
                  </a:lnTo>
                  <a:lnTo>
                    <a:pt x="0" y="622539"/>
                  </a:lnTo>
                  <a:close/>
                </a:path>
              </a:pathLst>
            </a:custGeom>
            <a:solidFill>
              <a:srgbClr val="545454"/>
            </a:solidFill>
          </p:spPr>
        </p:sp>
        <p:sp>
          <p:nvSpPr>
            <p:cNvPr id="34" name="TextBox 20">
              <a:extLst>
                <a:ext uri="{FF2B5EF4-FFF2-40B4-BE49-F238E27FC236}">
                  <a16:creationId xmlns:a16="http://schemas.microsoft.com/office/drawing/2014/main" id="{FFFE718E-2EA1-461E-BC74-273755155EE5}"/>
                </a:ext>
              </a:extLst>
            </p:cNvPr>
            <p:cNvSpPr txBox="1"/>
            <p:nvPr/>
          </p:nvSpPr>
          <p:spPr>
            <a:xfrm>
              <a:off x="0" y="-38100"/>
              <a:ext cx="5694120" cy="660639"/>
            </a:xfrm>
            <a:prstGeom prst="rect">
              <a:avLst/>
            </a:prstGeom>
          </p:spPr>
          <p:txBody>
            <a:bodyPr lIns="50800" tIns="50800" rIns="50800" bIns="50800" rtlCol="0" anchor="ctr"/>
            <a:lstStyle/>
            <a:p>
              <a:pPr algn="ctr">
                <a:lnSpc>
                  <a:spcPts val="2659"/>
                </a:lnSpc>
                <a:spcBef>
                  <a:spcPct val="0"/>
                </a:spcBef>
              </a:pPr>
              <a:endParaRPr/>
            </a:p>
          </p:txBody>
        </p:sp>
      </p:grpSp>
      <p:sp>
        <p:nvSpPr>
          <p:cNvPr id="35" name="TextBox 24">
            <a:extLst>
              <a:ext uri="{FF2B5EF4-FFF2-40B4-BE49-F238E27FC236}">
                <a16:creationId xmlns:a16="http://schemas.microsoft.com/office/drawing/2014/main" id="{C8FE36F7-799E-4674-96D3-BB15BF1E3466}"/>
              </a:ext>
            </a:extLst>
          </p:cNvPr>
          <p:cNvSpPr txBox="1"/>
          <p:nvPr/>
        </p:nvSpPr>
        <p:spPr>
          <a:xfrm>
            <a:off x="232718" y="614251"/>
            <a:ext cx="8530282" cy="865622"/>
          </a:xfrm>
          <a:prstGeom prst="rect">
            <a:avLst/>
          </a:prstGeom>
        </p:spPr>
        <p:txBody>
          <a:bodyPr wrap="square" lIns="0" tIns="0" rIns="0" bIns="0" rtlCol="0" anchor="t">
            <a:spAutoFit/>
          </a:bodyPr>
          <a:lstStyle/>
          <a:p>
            <a:pPr>
              <a:lnSpc>
                <a:spcPts val="7000"/>
              </a:lnSpc>
            </a:pPr>
            <a:r>
              <a:rPr lang="en-US" sz="4800" dirty="0">
                <a:solidFill>
                  <a:srgbClr val="FFFFFF"/>
                </a:solidFill>
                <a:latin typeface="League Spartan"/>
                <a:ea typeface="League Spartan"/>
                <a:cs typeface="League Spartan"/>
                <a:sym typeface="League Spartan"/>
              </a:rPr>
              <a:t>2.1. Business Goals</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9383D84-D519-4987-BD9B-57BAB136B04C}"/>
              </a:ext>
            </a:extLst>
          </p:cNvPr>
          <p:cNvGrpSpPr/>
          <p:nvPr/>
        </p:nvGrpSpPr>
        <p:grpSpPr>
          <a:xfrm>
            <a:off x="0" y="0"/>
            <a:ext cx="18288000" cy="2060299"/>
            <a:chOff x="0" y="-38100"/>
            <a:chExt cx="5694120" cy="750693"/>
          </a:xfrm>
        </p:grpSpPr>
        <p:sp>
          <p:nvSpPr>
            <p:cNvPr id="3" name="Freeform 19">
              <a:extLst>
                <a:ext uri="{FF2B5EF4-FFF2-40B4-BE49-F238E27FC236}">
                  <a16:creationId xmlns:a16="http://schemas.microsoft.com/office/drawing/2014/main" id="{BBFA481C-08B1-46E6-B305-BE7A5E45AF40}"/>
                </a:ext>
              </a:extLst>
            </p:cNvPr>
            <p:cNvSpPr/>
            <p:nvPr/>
          </p:nvSpPr>
          <p:spPr>
            <a:xfrm>
              <a:off x="0" y="90054"/>
              <a:ext cx="5694119" cy="622539"/>
            </a:xfrm>
            <a:custGeom>
              <a:avLst/>
              <a:gdLst/>
              <a:ahLst/>
              <a:cxnLst/>
              <a:rect l="l" t="t" r="r" b="b"/>
              <a:pathLst>
                <a:path w="5694119" h="622539">
                  <a:moveTo>
                    <a:pt x="0" y="0"/>
                  </a:moveTo>
                  <a:lnTo>
                    <a:pt x="5694119" y="0"/>
                  </a:lnTo>
                  <a:lnTo>
                    <a:pt x="5694119" y="622539"/>
                  </a:lnTo>
                  <a:lnTo>
                    <a:pt x="0" y="622539"/>
                  </a:lnTo>
                  <a:close/>
                </a:path>
              </a:pathLst>
            </a:custGeom>
            <a:solidFill>
              <a:srgbClr val="545454"/>
            </a:solidFill>
          </p:spPr>
        </p:sp>
        <p:sp>
          <p:nvSpPr>
            <p:cNvPr id="4" name="TextBox 3">
              <a:extLst>
                <a:ext uri="{FF2B5EF4-FFF2-40B4-BE49-F238E27FC236}">
                  <a16:creationId xmlns:a16="http://schemas.microsoft.com/office/drawing/2014/main" id="{FE33BED9-D6A2-4B3B-888D-0C4A10D6166D}"/>
                </a:ext>
              </a:extLst>
            </p:cNvPr>
            <p:cNvSpPr txBox="1"/>
            <p:nvPr/>
          </p:nvSpPr>
          <p:spPr>
            <a:xfrm>
              <a:off x="0" y="-38100"/>
              <a:ext cx="5694120" cy="660639"/>
            </a:xfrm>
            <a:prstGeom prst="rect">
              <a:avLst/>
            </a:prstGeom>
          </p:spPr>
          <p:txBody>
            <a:bodyPr lIns="50800" tIns="50800" rIns="50800" bIns="50800" rtlCol="0" anchor="ctr"/>
            <a:lstStyle/>
            <a:p>
              <a:pPr algn="ctr">
                <a:lnSpc>
                  <a:spcPts val="2659"/>
                </a:lnSpc>
                <a:spcBef>
                  <a:spcPct val="0"/>
                </a:spcBef>
              </a:pPr>
              <a:endParaRPr/>
            </a:p>
          </p:txBody>
        </p:sp>
      </p:grpSp>
      <p:sp>
        <p:nvSpPr>
          <p:cNvPr id="5" name="TextBox 4">
            <a:extLst>
              <a:ext uri="{FF2B5EF4-FFF2-40B4-BE49-F238E27FC236}">
                <a16:creationId xmlns:a16="http://schemas.microsoft.com/office/drawing/2014/main" id="{ADA68237-8197-46D0-9DE6-35F378FF3C51}"/>
              </a:ext>
            </a:extLst>
          </p:cNvPr>
          <p:cNvSpPr txBox="1"/>
          <p:nvPr/>
        </p:nvSpPr>
        <p:spPr>
          <a:xfrm>
            <a:off x="232718" y="731450"/>
            <a:ext cx="8530282" cy="857927"/>
          </a:xfrm>
          <a:prstGeom prst="rect">
            <a:avLst/>
          </a:prstGeom>
        </p:spPr>
        <p:txBody>
          <a:bodyPr wrap="square" lIns="0" tIns="0" rIns="0" bIns="0" rtlCol="0" anchor="t">
            <a:spAutoFit/>
          </a:bodyPr>
          <a:lstStyle/>
          <a:p>
            <a:pPr>
              <a:lnSpc>
                <a:spcPts val="7000"/>
              </a:lnSpc>
            </a:pPr>
            <a:r>
              <a:rPr lang="en-US" sz="4800" dirty="0">
                <a:solidFill>
                  <a:srgbClr val="FFFFFF"/>
                </a:solidFill>
                <a:latin typeface="League Spartan"/>
                <a:ea typeface="League Spartan"/>
                <a:cs typeface="League Spartan"/>
                <a:sym typeface="League Spartan"/>
              </a:rPr>
              <a:t>7. Data Analysis</a:t>
            </a:r>
          </a:p>
        </p:txBody>
      </p:sp>
      <p:sp>
        <p:nvSpPr>
          <p:cNvPr id="6" name="Freeform 32">
            <a:extLst>
              <a:ext uri="{FF2B5EF4-FFF2-40B4-BE49-F238E27FC236}">
                <a16:creationId xmlns:a16="http://schemas.microsoft.com/office/drawing/2014/main" id="{AF5AE5D3-646C-4869-8B4A-C5C401A3E1C8}"/>
              </a:ext>
            </a:extLst>
          </p:cNvPr>
          <p:cNvSpPr/>
          <p:nvPr/>
        </p:nvSpPr>
        <p:spPr>
          <a:xfrm>
            <a:off x="-537368" y="9079989"/>
            <a:ext cx="1540171" cy="1243831"/>
          </a:xfrm>
          <a:custGeom>
            <a:avLst/>
            <a:gdLst/>
            <a:ahLst/>
            <a:cxnLst/>
            <a:rect l="l" t="t" r="r" b="b"/>
            <a:pathLst>
              <a:path w="3292689" h="2992231">
                <a:moveTo>
                  <a:pt x="0" y="0"/>
                </a:moveTo>
                <a:lnTo>
                  <a:pt x="3292689" y="0"/>
                </a:lnTo>
                <a:lnTo>
                  <a:pt x="3292689" y="2992231"/>
                </a:lnTo>
                <a:lnTo>
                  <a:pt x="0" y="299223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0" name="TextBox 9">
            <a:extLst>
              <a:ext uri="{FF2B5EF4-FFF2-40B4-BE49-F238E27FC236}">
                <a16:creationId xmlns:a16="http://schemas.microsoft.com/office/drawing/2014/main" id="{6EA51C8E-A239-4B0D-A489-01DD4F9BF15B}"/>
              </a:ext>
            </a:extLst>
          </p:cNvPr>
          <p:cNvSpPr txBox="1"/>
          <p:nvPr/>
        </p:nvSpPr>
        <p:spPr>
          <a:xfrm>
            <a:off x="5871518" y="2117169"/>
            <a:ext cx="6320482" cy="1200329"/>
          </a:xfrm>
          <a:prstGeom prst="rect">
            <a:avLst/>
          </a:prstGeom>
          <a:noFill/>
        </p:spPr>
        <p:txBody>
          <a:bodyPr wrap="square" rtlCol="0">
            <a:spAutoFit/>
          </a:bodyPr>
          <a:lstStyle>
            <a:defPPr>
              <a:defRPr lang="en-US"/>
            </a:defPPr>
            <a:lvl1pPr>
              <a:defRPr sz="3600">
                <a:solidFill>
                  <a:srgbClr val="12759A"/>
                </a:solidFill>
                <a:latin typeface="League Spartan" panose="020B0604020202020204" charset="0"/>
              </a:defRPr>
            </a:lvl1pPr>
          </a:lstStyle>
          <a:p>
            <a:pPr algn="ctr"/>
            <a:r>
              <a:rPr lang="en-US" dirty="0">
                <a:solidFill>
                  <a:srgbClr val="F4B37B"/>
                </a:solidFill>
              </a:rPr>
              <a:t>Potential Loyalist</a:t>
            </a:r>
          </a:p>
          <a:p>
            <a:pPr algn="ctr"/>
            <a:endParaRPr lang="en-US" dirty="0">
              <a:solidFill>
                <a:srgbClr val="F4B37B"/>
              </a:solidFill>
            </a:endParaRPr>
          </a:p>
        </p:txBody>
      </p:sp>
      <p:pic>
        <p:nvPicPr>
          <p:cNvPr id="8" name="Picture 7">
            <a:extLst>
              <a:ext uri="{FF2B5EF4-FFF2-40B4-BE49-F238E27FC236}">
                <a16:creationId xmlns:a16="http://schemas.microsoft.com/office/drawing/2014/main" id="{DB537C62-102D-4EC1-8446-81C4B01BC727}"/>
              </a:ext>
            </a:extLst>
          </p:cNvPr>
          <p:cNvPicPr>
            <a:picLocks noChangeAspect="1"/>
          </p:cNvPicPr>
          <p:nvPr/>
        </p:nvPicPr>
        <p:blipFill>
          <a:blip r:embed="rId4"/>
          <a:stretch>
            <a:fillRect/>
          </a:stretch>
        </p:blipFill>
        <p:spPr>
          <a:xfrm>
            <a:off x="243603" y="2781300"/>
            <a:ext cx="17583912" cy="4349898"/>
          </a:xfrm>
          <a:prstGeom prst="rect">
            <a:avLst/>
          </a:prstGeom>
        </p:spPr>
      </p:pic>
      <p:sp>
        <p:nvSpPr>
          <p:cNvPr id="9" name="TextBox 8">
            <a:extLst>
              <a:ext uri="{FF2B5EF4-FFF2-40B4-BE49-F238E27FC236}">
                <a16:creationId xmlns:a16="http://schemas.microsoft.com/office/drawing/2014/main" id="{562F7CEF-EE5C-4C26-97F6-312234970A58}"/>
              </a:ext>
            </a:extLst>
          </p:cNvPr>
          <p:cNvSpPr txBox="1"/>
          <p:nvPr/>
        </p:nvSpPr>
        <p:spPr>
          <a:xfrm>
            <a:off x="689085" y="7200900"/>
            <a:ext cx="17217915" cy="2323713"/>
          </a:xfrm>
          <a:prstGeom prst="rect">
            <a:avLst/>
          </a:prstGeom>
          <a:noFill/>
        </p:spPr>
        <p:txBody>
          <a:bodyPr wrap="square" rtlCol="0">
            <a:spAutoFit/>
          </a:bodyPr>
          <a:lstStyle/>
          <a:p>
            <a:pPr>
              <a:spcAft>
                <a:spcPts val="600"/>
              </a:spcAft>
            </a:pPr>
            <a:r>
              <a:rPr lang="en-US" sz="2000" b="1" dirty="0">
                <a:latin typeface="Blinker" panose="020B0604020202020204" charset="0"/>
              </a:rPr>
              <a:t>Observation:</a:t>
            </a:r>
            <a:r>
              <a:rPr lang="en-US" sz="2000" dirty="0">
                <a:latin typeface="Blinker" panose="020B0604020202020204" charset="0"/>
              </a:rPr>
              <a:t> Bought recently, spends well.</a:t>
            </a:r>
          </a:p>
          <a:p>
            <a:pPr>
              <a:spcAft>
                <a:spcPts val="600"/>
              </a:spcAft>
            </a:pPr>
            <a:r>
              <a:rPr lang="en-US" sz="2000" b="1" dirty="0">
                <a:latin typeface="Blinker" panose="020B0604020202020204" charset="0"/>
              </a:rPr>
              <a:t>Analysis:</a:t>
            </a:r>
            <a:endParaRPr lang="en-US" sz="2000" dirty="0">
              <a:latin typeface="Blinker" panose="020B0604020202020204" charset="0"/>
            </a:endParaRPr>
          </a:p>
          <a:p>
            <a:pPr marL="742950" lvl="1" indent="-285750">
              <a:spcAft>
                <a:spcPts val="600"/>
              </a:spcAft>
              <a:buFont typeface="Arial" panose="020B0604020202020204" pitchFamily="34" charset="0"/>
              <a:buChar char="•"/>
            </a:pPr>
            <a:r>
              <a:rPr lang="en-US" sz="2000" b="1" dirty="0">
                <a:latin typeface="Blinker" panose="020B0604020202020204" charset="0"/>
              </a:rPr>
              <a:t>Recency:</a:t>
            </a:r>
            <a:r>
              <a:rPr lang="en-US" sz="2000" dirty="0">
                <a:latin typeface="Blinker" panose="020B0604020202020204" charset="0"/>
              </a:rPr>
              <a:t> Bought recently</a:t>
            </a:r>
          </a:p>
          <a:p>
            <a:pPr marL="742950" lvl="1" indent="-285750">
              <a:spcAft>
                <a:spcPts val="600"/>
              </a:spcAft>
              <a:buFont typeface="Arial" panose="020B0604020202020204" pitchFamily="34" charset="0"/>
              <a:buChar char="•"/>
            </a:pPr>
            <a:r>
              <a:rPr lang="en-US" sz="2000" b="1" dirty="0">
                <a:latin typeface="Blinker" panose="020B0604020202020204" charset="0"/>
              </a:rPr>
              <a:t>Frequency:</a:t>
            </a:r>
            <a:r>
              <a:rPr lang="en-US" sz="2000" dirty="0">
                <a:latin typeface="Blinker" panose="020B0604020202020204" charset="0"/>
              </a:rPr>
              <a:t> Not frequent</a:t>
            </a:r>
          </a:p>
          <a:p>
            <a:pPr marL="742950" lvl="1" indent="-285750">
              <a:spcAft>
                <a:spcPts val="600"/>
              </a:spcAft>
              <a:buFont typeface="Arial" panose="020B0604020202020204" pitchFamily="34" charset="0"/>
              <a:buChar char="•"/>
            </a:pPr>
            <a:r>
              <a:rPr lang="en-US" sz="2000" b="1" dirty="0">
                <a:latin typeface="Blinker" panose="020B0604020202020204" charset="0"/>
              </a:rPr>
              <a:t>Monetary:</a:t>
            </a:r>
            <a:r>
              <a:rPr lang="en-US" sz="2000" dirty="0">
                <a:latin typeface="Blinker" panose="020B0604020202020204" charset="0"/>
              </a:rPr>
              <a:t> Quite good</a:t>
            </a:r>
          </a:p>
          <a:p>
            <a:pPr>
              <a:spcAft>
                <a:spcPts val="600"/>
              </a:spcAft>
            </a:pPr>
            <a:r>
              <a:rPr lang="en-US" sz="2000" b="1" dirty="0">
                <a:latin typeface="Blinker" panose="020B0604020202020204" charset="0"/>
              </a:rPr>
              <a:t>Actionable Tip:</a:t>
            </a:r>
            <a:r>
              <a:rPr lang="en-US" sz="2000" dirty="0">
                <a:latin typeface="Blinker" panose="020B0604020202020204" charset="0"/>
              </a:rPr>
              <a:t> Offer a membership program / loyalty program. Keep them engaged. Offer personalized policies.</a:t>
            </a:r>
          </a:p>
        </p:txBody>
      </p:sp>
    </p:spTree>
    <p:extLst>
      <p:ext uri="{BB962C8B-B14F-4D97-AF65-F5344CB8AC3E}">
        <p14:creationId xmlns:p14="http://schemas.microsoft.com/office/powerpoint/2010/main" val="411451059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9383D84-D519-4987-BD9B-57BAB136B04C}"/>
              </a:ext>
            </a:extLst>
          </p:cNvPr>
          <p:cNvGrpSpPr/>
          <p:nvPr/>
        </p:nvGrpSpPr>
        <p:grpSpPr>
          <a:xfrm>
            <a:off x="0" y="0"/>
            <a:ext cx="18288000" cy="2060299"/>
            <a:chOff x="0" y="-38100"/>
            <a:chExt cx="5694120" cy="750693"/>
          </a:xfrm>
        </p:grpSpPr>
        <p:sp>
          <p:nvSpPr>
            <p:cNvPr id="3" name="Freeform 19">
              <a:extLst>
                <a:ext uri="{FF2B5EF4-FFF2-40B4-BE49-F238E27FC236}">
                  <a16:creationId xmlns:a16="http://schemas.microsoft.com/office/drawing/2014/main" id="{BBFA481C-08B1-46E6-B305-BE7A5E45AF40}"/>
                </a:ext>
              </a:extLst>
            </p:cNvPr>
            <p:cNvSpPr/>
            <p:nvPr/>
          </p:nvSpPr>
          <p:spPr>
            <a:xfrm>
              <a:off x="0" y="90054"/>
              <a:ext cx="5694119" cy="622539"/>
            </a:xfrm>
            <a:custGeom>
              <a:avLst/>
              <a:gdLst/>
              <a:ahLst/>
              <a:cxnLst/>
              <a:rect l="l" t="t" r="r" b="b"/>
              <a:pathLst>
                <a:path w="5694119" h="622539">
                  <a:moveTo>
                    <a:pt x="0" y="0"/>
                  </a:moveTo>
                  <a:lnTo>
                    <a:pt x="5694119" y="0"/>
                  </a:lnTo>
                  <a:lnTo>
                    <a:pt x="5694119" y="622539"/>
                  </a:lnTo>
                  <a:lnTo>
                    <a:pt x="0" y="622539"/>
                  </a:lnTo>
                  <a:close/>
                </a:path>
              </a:pathLst>
            </a:custGeom>
            <a:solidFill>
              <a:srgbClr val="545454"/>
            </a:solidFill>
          </p:spPr>
        </p:sp>
        <p:sp>
          <p:nvSpPr>
            <p:cNvPr id="4" name="TextBox 3">
              <a:extLst>
                <a:ext uri="{FF2B5EF4-FFF2-40B4-BE49-F238E27FC236}">
                  <a16:creationId xmlns:a16="http://schemas.microsoft.com/office/drawing/2014/main" id="{FE33BED9-D6A2-4B3B-888D-0C4A10D6166D}"/>
                </a:ext>
              </a:extLst>
            </p:cNvPr>
            <p:cNvSpPr txBox="1"/>
            <p:nvPr/>
          </p:nvSpPr>
          <p:spPr>
            <a:xfrm>
              <a:off x="0" y="-38100"/>
              <a:ext cx="5694120" cy="660639"/>
            </a:xfrm>
            <a:prstGeom prst="rect">
              <a:avLst/>
            </a:prstGeom>
          </p:spPr>
          <p:txBody>
            <a:bodyPr lIns="50800" tIns="50800" rIns="50800" bIns="50800" rtlCol="0" anchor="ctr"/>
            <a:lstStyle/>
            <a:p>
              <a:pPr algn="ctr">
                <a:lnSpc>
                  <a:spcPts val="2659"/>
                </a:lnSpc>
                <a:spcBef>
                  <a:spcPct val="0"/>
                </a:spcBef>
              </a:pPr>
              <a:endParaRPr/>
            </a:p>
          </p:txBody>
        </p:sp>
      </p:grpSp>
      <p:sp>
        <p:nvSpPr>
          <p:cNvPr id="5" name="TextBox 4">
            <a:extLst>
              <a:ext uri="{FF2B5EF4-FFF2-40B4-BE49-F238E27FC236}">
                <a16:creationId xmlns:a16="http://schemas.microsoft.com/office/drawing/2014/main" id="{ADA68237-8197-46D0-9DE6-35F378FF3C51}"/>
              </a:ext>
            </a:extLst>
          </p:cNvPr>
          <p:cNvSpPr txBox="1"/>
          <p:nvPr/>
        </p:nvSpPr>
        <p:spPr>
          <a:xfrm>
            <a:off x="232718" y="731450"/>
            <a:ext cx="8530282" cy="857927"/>
          </a:xfrm>
          <a:prstGeom prst="rect">
            <a:avLst/>
          </a:prstGeom>
        </p:spPr>
        <p:txBody>
          <a:bodyPr wrap="square" lIns="0" tIns="0" rIns="0" bIns="0" rtlCol="0" anchor="t">
            <a:spAutoFit/>
          </a:bodyPr>
          <a:lstStyle/>
          <a:p>
            <a:pPr>
              <a:lnSpc>
                <a:spcPts val="7000"/>
              </a:lnSpc>
            </a:pPr>
            <a:r>
              <a:rPr lang="en-US" sz="4800" dirty="0">
                <a:solidFill>
                  <a:srgbClr val="FFFFFF"/>
                </a:solidFill>
                <a:latin typeface="League Spartan"/>
                <a:ea typeface="League Spartan"/>
                <a:cs typeface="League Spartan"/>
                <a:sym typeface="League Spartan"/>
              </a:rPr>
              <a:t>7. Data Analysis</a:t>
            </a:r>
          </a:p>
        </p:txBody>
      </p:sp>
      <p:sp>
        <p:nvSpPr>
          <p:cNvPr id="6" name="Freeform 32">
            <a:extLst>
              <a:ext uri="{FF2B5EF4-FFF2-40B4-BE49-F238E27FC236}">
                <a16:creationId xmlns:a16="http://schemas.microsoft.com/office/drawing/2014/main" id="{AF5AE5D3-646C-4869-8B4A-C5C401A3E1C8}"/>
              </a:ext>
            </a:extLst>
          </p:cNvPr>
          <p:cNvSpPr/>
          <p:nvPr/>
        </p:nvSpPr>
        <p:spPr>
          <a:xfrm>
            <a:off x="-537368" y="9079989"/>
            <a:ext cx="1540171" cy="1243831"/>
          </a:xfrm>
          <a:custGeom>
            <a:avLst/>
            <a:gdLst/>
            <a:ahLst/>
            <a:cxnLst/>
            <a:rect l="l" t="t" r="r" b="b"/>
            <a:pathLst>
              <a:path w="3292689" h="2992231">
                <a:moveTo>
                  <a:pt x="0" y="0"/>
                </a:moveTo>
                <a:lnTo>
                  <a:pt x="3292689" y="0"/>
                </a:lnTo>
                <a:lnTo>
                  <a:pt x="3292689" y="2992231"/>
                </a:lnTo>
                <a:lnTo>
                  <a:pt x="0" y="299223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0" name="TextBox 9">
            <a:extLst>
              <a:ext uri="{FF2B5EF4-FFF2-40B4-BE49-F238E27FC236}">
                <a16:creationId xmlns:a16="http://schemas.microsoft.com/office/drawing/2014/main" id="{6EA51C8E-A239-4B0D-A489-01DD4F9BF15B}"/>
              </a:ext>
            </a:extLst>
          </p:cNvPr>
          <p:cNvSpPr txBox="1"/>
          <p:nvPr/>
        </p:nvSpPr>
        <p:spPr>
          <a:xfrm>
            <a:off x="5871518" y="2117169"/>
            <a:ext cx="6320482" cy="1200329"/>
          </a:xfrm>
          <a:prstGeom prst="rect">
            <a:avLst/>
          </a:prstGeom>
          <a:noFill/>
        </p:spPr>
        <p:txBody>
          <a:bodyPr wrap="square" rtlCol="0">
            <a:spAutoFit/>
          </a:bodyPr>
          <a:lstStyle>
            <a:defPPr>
              <a:defRPr lang="en-US"/>
            </a:defPPr>
            <a:lvl1pPr>
              <a:defRPr sz="3600">
                <a:solidFill>
                  <a:srgbClr val="12759A"/>
                </a:solidFill>
                <a:latin typeface="League Spartan" panose="020B0604020202020204" charset="0"/>
              </a:defRPr>
            </a:lvl1pPr>
          </a:lstStyle>
          <a:p>
            <a:pPr algn="ctr"/>
            <a:r>
              <a:rPr lang="en-US" dirty="0">
                <a:solidFill>
                  <a:srgbClr val="F4B37B"/>
                </a:solidFill>
              </a:rPr>
              <a:t>Promising</a:t>
            </a:r>
          </a:p>
          <a:p>
            <a:pPr algn="ctr"/>
            <a:endParaRPr lang="en-US" dirty="0">
              <a:solidFill>
                <a:srgbClr val="F4B37B"/>
              </a:solidFill>
            </a:endParaRPr>
          </a:p>
        </p:txBody>
      </p:sp>
      <p:pic>
        <p:nvPicPr>
          <p:cNvPr id="7" name="Picture 6">
            <a:extLst>
              <a:ext uri="{FF2B5EF4-FFF2-40B4-BE49-F238E27FC236}">
                <a16:creationId xmlns:a16="http://schemas.microsoft.com/office/drawing/2014/main" id="{8EBE33F7-1E08-4B1A-AA0E-B5424DDE99B8}"/>
              </a:ext>
            </a:extLst>
          </p:cNvPr>
          <p:cNvPicPr>
            <a:picLocks noChangeAspect="1"/>
          </p:cNvPicPr>
          <p:nvPr/>
        </p:nvPicPr>
        <p:blipFill>
          <a:blip r:embed="rId4"/>
          <a:stretch>
            <a:fillRect/>
          </a:stretch>
        </p:blipFill>
        <p:spPr>
          <a:xfrm>
            <a:off x="239803" y="2857500"/>
            <a:ext cx="17583912" cy="4340799"/>
          </a:xfrm>
          <a:prstGeom prst="rect">
            <a:avLst/>
          </a:prstGeom>
        </p:spPr>
      </p:pic>
      <p:sp>
        <p:nvSpPr>
          <p:cNvPr id="9" name="TextBox 8">
            <a:extLst>
              <a:ext uri="{FF2B5EF4-FFF2-40B4-BE49-F238E27FC236}">
                <a16:creationId xmlns:a16="http://schemas.microsoft.com/office/drawing/2014/main" id="{5EE486DB-FE63-4577-8F72-FF73DC6D0DAA}"/>
              </a:ext>
            </a:extLst>
          </p:cNvPr>
          <p:cNvSpPr txBox="1"/>
          <p:nvPr/>
        </p:nvSpPr>
        <p:spPr>
          <a:xfrm>
            <a:off x="692885" y="7200900"/>
            <a:ext cx="17214115" cy="2323713"/>
          </a:xfrm>
          <a:prstGeom prst="rect">
            <a:avLst/>
          </a:prstGeom>
          <a:noFill/>
        </p:spPr>
        <p:txBody>
          <a:bodyPr wrap="square" rtlCol="0">
            <a:spAutoFit/>
          </a:bodyPr>
          <a:lstStyle/>
          <a:p>
            <a:pPr>
              <a:spcAft>
                <a:spcPts val="600"/>
              </a:spcAft>
            </a:pPr>
            <a:r>
              <a:rPr lang="en-US" sz="2000" b="1" dirty="0">
                <a:latin typeface="Blinker" panose="020B0604020202020204" charset="0"/>
              </a:rPr>
              <a:t>Observation:</a:t>
            </a:r>
            <a:r>
              <a:rPr lang="en-US" sz="2000" dirty="0">
                <a:latin typeface="Blinker" panose="020B0604020202020204" charset="0"/>
              </a:rPr>
              <a:t> Overall are loyal customers. They spend frequently and quite a lot of money. However, their last purchase was a few weeks ago.</a:t>
            </a:r>
          </a:p>
          <a:p>
            <a:pPr>
              <a:spcAft>
                <a:spcPts val="600"/>
              </a:spcAft>
            </a:pPr>
            <a:r>
              <a:rPr lang="en-US" sz="2000" b="1" dirty="0">
                <a:latin typeface="Blinker" panose="020B0604020202020204" charset="0"/>
              </a:rPr>
              <a:t>Analysis:</a:t>
            </a:r>
            <a:endParaRPr lang="en-US" sz="2000" dirty="0">
              <a:latin typeface="Blinker" panose="020B0604020202020204" charset="0"/>
            </a:endParaRPr>
          </a:p>
          <a:p>
            <a:pPr marL="742950" lvl="1" indent="-285750">
              <a:spcAft>
                <a:spcPts val="600"/>
              </a:spcAft>
              <a:buFont typeface="Arial" panose="020B0604020202020204" pitchFamily="34" charset="0"/>
              <a:buChar char="•"/>
            </a:pPr>
            <a:r>
              <a:rPr lang="en-US" sz="2000" b="1" dirty="0">
                <a:latin typeface="Blinker" panose="020B0604020202020204" charset="0"/>
              </a:rPr>
              <a:t>Recency:</a:t>
            </a:r>
            <a:r>
              <a:rPr lang="en-US" sz="2000" dirty="0">
                <a:latin typeface="Blinker" panose="020B0604020202020204" charset="0"/>
              </a:rPr>
              <a:t> Not high</a:t>
            </a:r>
          </a:p>
          <a:p>
            <a:pPr marL="742950" lvl="1" indent="-285750">
              <a:spcAft>
                <a:spcPts val="600"/>
              </a:spcAft>
              <a:buFont typeface="Arial" panose="020B0604020202020204" pitchFamily="34" charset="0"/>
              <a:buChar char="•"/>
            </a:pPr>
            <a:r>
              <a:rPr lang="en-US" sz="2000" b="1" dirty="0">
                <a:latin typeface="Blinker" panose="020B0604020202020204" charset="0"/>
              </a:rPr>
              <a:t>Frequency:</a:t>
            </a:r>
            <a:r>
              <a:rPr lang="en-US" sz="2000" dirty="0">
                <a:latin typeface="Blinker" panose="020B0604020202020204" charset="0"/>
              </a:rPr>
              <a:t> Average</a:t>
            </a:r>
          </a:p>
          <a:p>
            <a:pPr marL="742950" lvl="1" indent="-285750">
              <a:spcAft>
                <a:spcPts val="600"/>
              </a:spcAft>
              <a:buFont typeface="Arial" panose="020B0604020202020204" pitchFamily="34" charset="0"/>
              <a:buChar char="•"/>
            </a:pPr>
            <a:r>
              <a:rPr lang="en-US" sz="2000" b="1" dirty="0">
                <a:latin typeface="Blinker" panose="020B0604020202020204" charset="0"/>
              </a:rPr>
              <a:t>Monetary:</a:t>
            </a:r>
            <a:r>
              <a:rPr lang="en-US" sz="2000" dirty="0">
                <a:latin typeface="Blinker" panose="020B0604020202020204" charset="0"/>
              </a:rPr>
              <a:t> Average</a:t>
            </a:r>
          </a:p>
          <a:p>
            <a:pPr>
              <a:spcAft>
                <a:spcPts val="600"/>
              </a:spcAft>
            </a:pPr>
            <a:r>
              <a:rPr lang="en-US" sz="2000" b="1" dirty="0">
                <a:latin typeface="Blinker" panose="020B0604020202020204" charset="0"/>
              </a:rPr>
              <a:t>Actionable Tip:</a:t>
            </a:r>
            <a:r>
              <a:rPr lang="en-US" sz="2000" dirty="0">
                <a:latin typeface="Blinker" panose="020B0604020202020204" charset="0"/>
              </a:rPr>
              <a:t> Offer discounts. Bring them back to the platform and keep them engaged. Offer personalized recommendations.</a:t>
            </a:r>
          </a:p>
        </p:txBody>
      </p:sp>
    </p:spTree>
    <p:extLst>
      <p:ext uri="{BB962C8B-B14F-4D97-AF65-F5344CB8AC3E}">
        <p14:creationId xmlns:p14="http://schemas.microsoft.com/office/powerpoint/2010/main" val="215489866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9383D84-D519-4987-BD9B-57BAB136B04C}"/>
              </a:ext>
            </a:extLst>
          </p:cNvPr>
          <p:cNvGrpSpPr/>
          <p:nvPr/>
        </p:nvGrpSpPr>
        <p:grpSpPr>
          <a:xfrm>
            <a:off x="0" y="0"/>
            <a:ext cx="18288000" cy="2060299"/>
            <a:chOff x="0" y="-38100"/>
            <a:chExt cx="5694120" cy="750693"/>
          </a:xfrm>
        </p:grpSpPr>
        <p:sp>
          <p:nvSpPr>
            <p:cNvPr id="3" name="Freeform 19">
              <a:extLst>
                <a:ext uri="{FF2B5EF4-FFF2-40B4-BE49-F238E27FC236}">
                  <a16:creationId xmlns:a16="http://schemas.microsoft.com/office/drawing/2014/main" id="{BBFA481C-08B1-46E6-B305-BE7A5E45AF40}"/>
                </a:ext>
              </a:extLst>
            </p:cNvPr>
            <p:cNvSpPr/>
            <p:nvPr/>
          </p:nvSpPr>
          <p:spPr>
            <a:xfrm>
              <a:off x="0" y="90054"/>
              <a:ext cx="5694119" cy="622539"/>
            </a:xfrm>
            <a:custGeom>
              <a:avLst/>
              <a:gdLst/>
              <a:ahLst/>
              <a:cxnLst/>
              <a:rect l="l" t="t" r="r" b="b"/>
              <a:pathLst>
                <a:path w="5694119" h="622539">
                  <a:moveTo>
                    <a:pt x="0" y="0"/>
                  </a:moveTo>
                  <a:lnTo>
                    <a:pt x="5694119" y="0"/>
                  </a:lnTo>
                  <a:lnTo>
                    <a:pt x="5694119" y="622539"/>
                  </a:lnTo>
                  <a:lnTo>
                    <a:pt x="0" y="622539"/>
                  </a:lnTo>
                  <a:close/>
                </a:path>
              </a:pathLst>
            </a:custGeom>
            <a:solidFill>
              <a:srgbClr val="545454"/>
            </a:solidFill>
          </p:spPr>
        </p:sp>
        <p:sp>
          <p:nvSpPr>
            <p:cNvPr id="4" name="TextBox 3">
              <a:extLst>
                <a:ext uri="{FF2B5EF4-FFF2-40B4-BE49-F238E27FC236}">
                  <a16:creationId xmlns:a16="http://schemas.microsoft.com/office/drawing/2014/main" id="{FE33BED9-D6A2-4B3B-888D-0C4A10D6166D}"/>
                </a:ext>
              </a:extLst>
            </p:cNvPr>
            <p:cNvSpPr txBox="1"/>
            <p:nvPr/>
          </p:nvSpPr>
          <p:spPr>
            <a:xfrm>
              <a:off x="0" y="-38100"/>
              <a:ext cx="5694120" cy="660639"/>
            </a:xfrm>
            <a:prstGeom prst="rect">
              <a:avLst/>
            </a:prstGeom>
          </p:spPr>
          <p:txBody>
            <a:bodyPr lIns="50800" tIns="50800" rIns="50800" bIns="50800" rtlCol="0" anchor="ctr"/>
            <a:lstStyle/>
            <a:p>
              <a:pPr algn="ctr">
                <a:lnSpc>
                  <a:spcPts val="2659"/>
                </a:lnSpc>
                <a:spcBef>
                  <a:spcPct val="0"/>
                </a:spcBef>
              </a:pPr>
              <a:endParaRPr/>
            </a:p>
          </p:txBody>
        </p:sp>
      </p:grpSp>
      <p:sp>
        <p:nvSpPr>
          <p:cNvPr id="5" name="TextBox 4">
            <a:extLst>
              <a:ext uri="{FF2B5EF4-FFF2-40B4-BE49-F238E27FC236}">
                <a16:creationId xmlns:a16="http://schemas.microsoft.com/office/drawing/2014/main" id="{ADA68237-8197-46D0-9DE6-35F378FF3C51}"/>
              </a:ext>
            </a:extLst>
          </p:cNvPr>
          <p:cNvSpPr txBox="1"/>
          <p:nvPr/>
        </p:nvSpPr>
        <p:spPr>
          <a:xfrm>
            <a:off x="232718" y="731450"/>
            <a:ext cx="8530282" cy="857927"/>
          </a:xfrm>
          <a:prstGeom prst="rect">
            <a:avLst/>
          </a:prstGeom>
        </p:spPr>
        <p:txBody>
          <a:bodyPr wrap="square" lIns="0" tIns="0" rIns="0" bIns="0" rtlCol="0" anchor="t">
            <a:spAutoFit/>
          </a:bodyPr>
          <a:lstStyle/>
          <a:p>
            <a:pPr>
              <a:lnSpc>
                <a:spcPts val="7000"/>
              </a:lnSpc>
            </a:pPr>
            <a:r>
              <a:rPr lang="en-US" sz="4800" dirty="0">
                <a:solidFill>
                  <a:srgbClr val="FFFFFF"/>
                </a:solidFill>
                <a:latin typeface="League Spartan"/>
                <a:ea typeface="League Spartan"/>
                <a:cs typeface="League Spartan"/>
                <a:sym typeface="League Spartan"/>
              </a:rPr>
              <a:t>7. Data Analysis</a:t>
            </a:r>
          </a:p>
        </p:txBody>
      </p:sp>
      <p:sp>
        <p:nvSpPr>
          <p:cNvPr id="6" name="Freeform 32">
            <a:extLst>
              <a:ext uri="{FF2B5EF4-FFF2-40B4-BE49-F238E27FC236}">
                <a16:creationId xmlns:a16="http://schemas.microsoft.com/office/drawing/2014/main" id="{AF5AE5D3-646C-4869-8B4A-C5C401A3E1C8}"/>
              </a:ext>
            </a:extLst>
          </p:cNvPr>
          <p:cNvSpPr/>
          <p:nvPr/>
        </p:nvSpPr>
        <p:spPr>
          <a:xfrm>
            <a:off x="-537368" y="9079989"/>
            <a:ext cx="1540171" cy="1243831"/>
          </a:xfrm>
          <a:custGeom>
            <a:avLst/>
            <a:gdLst/>
            <a:ahLst/>
            <a:cxnLst/>
            <a:rect l="l" t="t" r="r" b="b"/>
            <a:pathLst>
              <a:path w="3292689" h="2992231">
                <a:moveTo>
                  <a:pt x="0" y="0"/>
                </a:moveTo>
                <a:lnTo>
                  <a:pt x="3292689" y="0"/>
                </a:lnTo>
                <a:lnTo>
                  <a:pt x="3292689" y="2992231"/>
                </a:lnTo>
                <a:lnTo>
                  <a:pt x="0" y="299223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0" name="TextBox 9">
            <a:extLst>
              <a:ext uri="{FF2B5EF4-FFF2-40B4-BE49-F238E27FC236}">
                <a16:creationId xmlns:a16="http://schemas.microsoft.com/office/drawing/2014/main" id="{6EA51C8E-A239-4B0D-A489-01DD4F9BF15B}"/>
              </a:ext>
            </a:extLst>
          </p:cNvPr>
          <p:cNvSpPr txBox="1"/>
          <p:nvPr/>
        </p:nvSpPr>
        <p:spPr>
          <a:xfrm>
            <a:off x="5871518" y="2117169"/>
            <a:ext cx="6320482" cy="1200329"/>
          </a:xfrm>
          <a:prstGeom prst="rect">
            <a:avLst/>
          </a:prstGeom>
          <a:noFill/>
        </p:spPr>
        <p:txBody>
          <a:bodyPr wrap="square" rtlCol="0">
            <a:spAutoFit/>
          </a:bodyPr>
          <a:lstStyle>
            <a:defPPr>
              <a:defRPr lang="en-US"/>
            </a:defPPr>
            <a:lvl1pPr>
              <a:defRPr sz="3600">
                <a:solidFill>
                  <a:srgbClr val="12759A"/>
                </a:solidFill>
                <a:latin typeface="League Spartan" panose="020B0604020202020204" charset="0"/>
              </a:defRPr>
            </a:lvl1pPr>
          </a:lstStyle>
          <a:p>
            <a:pPr algn="ctr"/>
            <a:r>
              <a:rPr lang="en-US" dirty="0">
                <a:solidFill>
                  <a:srgbClr val="F4B37B"/>
                </a:solidFill>
              </a:rPr>
              <a:t>New</a:t>
            </a:r>
          </a:p>
          <a:p>
            <a:pPr algn="ctr"/>
            <a:endParaRPr lang="en-US" dirty="0">
              <a:solidFill>
                <a:srgbClr val="F4B37B"/>
              </a:solidFill>
            </a:endParaRPr>
          </a:p>
        </p:txBody>
      </p:sp>
      <p:pic>
        <p:nvPicPr>
          <p:cNvPr id="7" name="Picture 6">
            <a:extLst>
              <a:ext uri="{FF2B5EF4-FFF2-40B4-BE49-F238E27FC236}">
                <a16:creationId xmlns:a16="http://schemas.microsoft.com/office/drawing/2014/main" id="{11A73B0F-B1C1-494C-B084-A4F74CB20477}"/>
              </a:ext>
            </a:extLst>
          </p:cNvPr>
          <p:cNvPicPr>
            <a:picLocks noChangeAspect="1"/>
          </p:cNvPicPr>
          <p:nvPr/>
        </p:nvPicPr>
        <p:blipFill>
          <a:blip r:embed="rId4"/>
          <a:stretch>
            <a:fillRect/>
          </a:stretch>
        </p:blipFill>
        <p:spPr>
          <a:xfrm>
            <a:off x="232717" y="2729307"/>
            <a:ext cx="17583912" cy="4333441"/>
          </a:xfrm>
          <a:prstGeom prst="rect">
            <a:avLst/>
          </a:prstGeom>
        </p:spPr>
      </p:pic>
      <p:sp>
        <p:nvSpPr>
          <p:cNvPr id="9" name="TextBox 8">
            <a:extLst>
              <a:ext uri="{FF2B5EF4-FFF2-40B4-BE49-F238E27FC236}">
                <a16:creationId xmlns:a16="http://schemas.microsoft.com/office/drawing/2014/main" id="{ABA4D558-5EB4-4C18-8D45-CB84646B7E8D}"/>
              </a:ext>
            </a:extLst>
          </p:cNvPr>
          <p:cNvSpPr txBox="1"/>
          <p:nvPr/>
        </p:nvSpPr>
        <p:spPr>
          <a:xfrm>
            <a:off x="623771" y="7048500"/>
            <a:ext cx="17130829" cy="2323713"/>
          </a:xfrm>
          <a:prstGeom prst="rect">
            <a:avLst/>
          </a:prstGeom>
          <a:noFill/>
        </p:spPr>
        <p:txBody>
          <a:bodyPr wrap="square" rtlCol="0">
            <a:spAutoFit/>
          </a:bodyPr>
          <a:lstStyle/>
          <a:p>
            <a:pPr>
              <a:spcAft>
                <a:spcPts val="600"/>
              </a:spcAft>
            </a:pPr>
            <a:r>
              <a:rPr lang="en-US" sz="2000" b="1" dirty="0">
                <a:latin typeface="Blinker" panose="020B0604020202020204" charset="0"/>
              </a:rPr>
              <a:t>Observation:</a:t>
            </a:r>
            <a:r>
              <a:rPr lang="en-US" sz="2000" dirty="0">
                <a:latin typeface="Blinker" panose="020B0604020202020204" charset="0"/>
              </a:rPr>
              <a:t> New customer</a:t>
            </a:r>
          </a:p>
          <a:p>
            <a:pPr>
              <a:spcAft>
                <a:spcPts val="600"/>
              </a:spcAft>
            </a:pPr>
            <a:r>
              <a:rPr lang="en-US" sz="2000" b="1" dirty="0">
                <a:latin typeface="Blinker" panose="020B0604020202020204" charset="0"/>
              </a:rPr>
              <a:t>Analysis:</a:t>
            </a:r>
            <a:endParaRPr lang="en-US" sz="2000" dirty="0">
              <a:latin typeface="Blinker" panose="020B0604020202020204" charset="0"/>
            </a:endParaRPr>
          </a:p>
          <a:p>
            <a:pPr marL="742950" lvl="1" indent="-285750">
              <a:spcAft>
                <a:spcPts val="600"/>
              </a:spcAft>
              <a:buFont typeface="Arial" panose="020B0604020202020204" pitchFamily="34" charset="0"/>
              <a:buChar char="•"/>
            </a:pPr>
            <a:r>
              <a:rPr lang="en-US" sz="2000" b="1" dirty="0">
                <a:latin typeface="Blinker" panose="020B0604020202020204" charset="0"/>
              </a:rPr>
              <a:t>Recency:</a:t>
            </a:r>
            <a:r>
              <a:rPr lang="en-US" sz="2000" dirty="0">
                <a:latin typeface="Blinker" panose="020B0604020202020204" charset="0"/>
              </a:rPr>
              <a:t> New</a:t>
            </a:r>
          </a:p>
          <a:p>
            <a:pPr marL="742950" lvl="1" indent="-285750">
              <a:spcAft>
                <a:spcPts val="600"/>
              </a:spcAft>
              <a:buFont typeface="Arial" panose="020B0604020202020204" pitchFamily="34" charset="0"/>
              <a:buChar char="•"/>
            </a:pPr>
            <a:r>
              <a:rPr lang="en-US" sz="2000" b="1" dirty="0">
                <a:latin typeface="Blinker" panose="020B0604020202020204" charset="0"/>
              </a:rPr>
              <a:t>Frequency:</a:t>
            </a:r>
            <a:r>
              <a:rPr lang="en-US" sz="2000" dirty="0">
                <a:latin typeface="Blinker" panose="020B0604020202020204" charset="0"/>
              </a:rPr>
              <a:t> Low</a:t>
            </a:r>
          </a:p>
          <a:p>
            <a:pPr marL="742950" lvl="1" indent="-285750">
              <a:spcAft>
                <a:spcPts val="600"/>
              </a:spcAft>
              <a:buFont typeface="Arial" panose="020B0604020202020204" pitchFamily="34" charset="0"/>
              <a:buChar char="•"/>
            </a:pPr>
            <a:r>
              <a:rPr lang="en-US" sz="2000" b="1" dirty="0">
                <a:latin typeface="Blinker" panose="020B0604020202020204" charset="0"/>
              </a:rPr>
              <a:t>Monetary:</a:t>
            </a:r>
            <a:r>
              <a:rPr lang="en-US" sz="2000" dirty="0">
                <a:latin typeface="Blinker" panose="020B0604020202020204" charset="0"/>
              </a:rPr>
              <a:t> Low</a:t>
            </a:r>
          </a:p>
          <a:p>
            <a:pPr>
              <a:spcAft>
                <a:spcPts val="600"/>
              </a:spcAft>
            </a:pPr>
            <a:r>
              <a:rPr lang="en-US" sz="2000" b="1" dirty="0">
                <a:latin typeface="Blinker" panose="020B0604020202020204" charset="0"/>
              </a:rPr>
              <a:t>Actionable Tip:</a:t>
            </a:r>
            <a:r>
              <a:rPr lang="en-US" sz="2000" dirty="0">
                <a:latin typeface="Blinker" panose="020B0604020202020204" charset="0"/>
              </a:rPr>
              <a:t> Include in onboarding campaigns, start building a relationship.</a:t>
            </a:r>
          </a:p>
        </p:txBody>
      </p:sp>
    </p:spTree>
    <p:extLst>
      <p:ext uri="{BB962C8B-B14F-4D97-AF65-F5344CB8AC3E}">
        <p14:creationId xmlns:p14="http://schemas.microsoft.com/office/powerpoint/2010/main" val="384586454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9383D84-D519-4987-BD9B-57BAB136B04C}"/>
              </a:ext>
            </a:extLst>
          </p:cNvPr>
          <p:cNvGrpSpPr/>
          <p:nvPr/>
        </p:nvGrpSpPr>
        <p:grpSpPr>
          <a:xfrm>
            <a:off x="0" y="0"/>
            <a:ext cx="18288000" cy="2060299"/>
            <a:chOff x="0" y="-38100"/>
            <a:chExt cx="5694120" cy="750693"/>
          </a:xfrm>
        </p:grpSpPr>
        <p:sp>
          <p:nvSpPr>
            <p:cNvPr id="3" name="Freeform 19">
              <a:extLst>
                <a:ext uri="{FF2B5EF4-FFF2-40B4-BE49-F238E27FC236}">
                  <a16:creationId xmlns:a16="http://schemas.microsoft.com/office/drawing/2014/main" id="{BBFA481C-08B1-46E6-B305-BE7A5E45AF40}"/>
                </a:ext>
              </a:extLst>
            </p:cNvPr>
            <p:cNvSpPr/>
            <p:nvPr/>
          </p:nvSpPr>
          <p:spPr>
            <a:xfrm>
              <a:off x="0" y="90054"/>
              <a:ext cx="5694119" cy="622539"/>
            </a:xfrm>
            <a:custGeom>
              <a:avLst/>
              <a:gdLst/>
              <a:ahLst/>
              <a:cxnLst/>
              <a:rect l="l" t="t" r="r" b="b"/>
              <a:pathLst>
                <a:path w="5694119" h="622539">
                  <a:moveTo>
                    <a:pt x="0" y="0"/>
                  </a:moveTo>
                  <a:lnTo>
                    <a:pt x="5694119" y="0"/>
                  </a:lnTo>
                  <a:lnTo>
                    <a:pt x="5694119" y="622539"/>
                  </a:lnTo>
                  <a:lnTo>
                    <a:pt x="0" y="622539"/>
                  </a:lnTo>
                  <a:close/>
                </a:path>
              </a:pathLst>
            </a:custGeom>
            <a:solidFill>
              <a:srgbClr val="545454"/>
            </a:solidFill>
          </p:spPr>
        </p:sp>
        <p:sp>
          <p:nvSpPr>
            <p:cNvPr id="4" name="TextBox 3">
              <a:extLst>
                <a:ext uri="{FF2B5EF4-FFF2-40B4-BE49-F238E27FC236}">
                  <a16:creationId xmlns:a16="http://schemas.microsoft.com/office/drawing/2014/main" id="{FE33BED9-D6A2-4B3B-888D-0C4A10D6166D}"/>
                </a:ext>
              </a:extLst>
            </p:cNvPr>
            <p:cNvSpPr txBox="1"/>
            <p:nvPr/>
          </p:nvSpPr>
          <p:spPr>
            <a:xfrm>
              <a:off x="0" y="-38100"/>
              <a:ext cx="5694120" cy="660639"/>
            </a:xfrm>
            <a:prstGeom prst="rect">
              <a:avLst/>
            </a:prstGeom>
          </p:spPr>
          <p:txBody>
            <a:bodyPr lIns="50800" tIns="50800" rIns="50800" bIns="50800" rtlCol="0" anchor="ctr"/>
            <a:lstStyle/>
            <a:p>
              <a:pPr algn="ctr">
                <a:lnSpc>
                  <a:spcPts val="2659"/>
                </a:lnSpc>
                <a:spcBef>
                  <a:spcPct val="0"/>
                </a:spcBef>
              </a:pPr>
              <a:endParaRPr/>
            </a:p>
          </p:txBody>
        </p:sp>
      </p:grpSp>
      <p:sp>
        <p:nvSpPr>
          <p:cNvPr id="5" name="TextBox 4">
            <a:extLst>
              <a:ext uri="{FF2B5EF4-FFF2-40B4-BE49-F238E27FC236}">
                <a16:creationId xmlns:a16="http://schemas.microsoft.com/office/drawing/2014/main" id="{ADA68237-8197-46D0-9DE6-35F378FF3C51}"/>
              </a:ext>
            </a:extLst>
          </p:cNvPr>
          <p:cNvSpPr txBox="1"/>
          <p:nvPr/>
        </p:nvSpPr>
        <p:spPr>
          <a:xfrm>
            <a:off x="232718" y="731450"/>
            <a:ext cx="8530282" cy="857927"/>
          </a:xfrm>
          <a:prstGeom prst="rect">
            <a:avLst/>
          </a:prstGeom>
        </p:spPr>
        <p:txBody>
          <a:bodyPr wrap="square" lIns="0" tIns="0" rIns="0" bIns="0" rtlCol="0" anchor="t">
            <a:spAutoFit/>
          </a:bodyPr>
          <a:lstStyle/>
          <a:p>
            <a:pPr>
              <a:lnSpc>
                <a:spcPts val="7000"/>
              </a:lnSpc>
            </a:pPr>
            <a:r>
              <a:rPr lang="en-US" sz="4800" dirty="0">
                <a:solidFill>
                  <a:srgbClr val="FFFFFF"/>
                </a:solidFill>
                <a:latin typeface="League Spartan"/>
                <a:ea typeface="League Spartan"/>
                <a:cs typeface="League Spartan"/>
                <a:sym typeface="League Spartan"/>
              </a:rPr>
              <a:t>7. Data Analysis</a:t>
            </a:r>
          </a:p>
        </p:txBody>
      </p:sp>
      <p:sp>
        <p:nvSpPr>
          <p:cNvPr id="6" name="Freeform 32">
            <a:extLst>
              <a:ext uri="{FF2B5EF4-FFF2-40B4-BE49-F238E27FC236}">
                <a16:creationId xmlns:a16="http://schemas.microsoft.com/office/drawing/2014/main" id="{AF5AE5D3-646C-4869-8B4A-C5C401A3E1C8}"/>
              </a:ext>
            </a:extLst>
          </p:cNvPr>
          <p:cNvSpPr/>
          <p:nvPr/>
        </p:nvSpPr>
        <p:spPr>
          <a:xfrm>
            <a:off x="-537368" y="9079989"/>
            <a:ext cx="1540171" cy="1243831"/>
          </a:xfrm>
          <a:custGeom>
            <a:avLst/>
            <a:gdLst/>
            <a:ahLst/>
            <a:cxnLst/>
            <a:rect l="l" t="t" r="r" b="b"/>
            <a:pathLst>
              <a:path w="3292689" h="2992231">
                <a:moveTo>
                  <a:pt x="0" y="0"/>
                </a:moveTo>
                <a:lnTo>
                  <a:pt x="3292689" y="0"/>
                </a:lnTo>
                <a:lnTo>
                  <a:pt x="3292689" y="2992231"/>
                </a:lnTo>
                <a:lnTo>
                  <a:pt x="0" y="299223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0" name="TextBox 9">
            <a:extLst>
              <a:ext uri="{FF2B5EF4-FFF2-40B4-BE49-F238E27FC236}">
                <a16:creationId xmlns:a16="http://schemas.microsoft.com/office/drawing/2014/main" id="{6EA51C8E-A239-4B0D-A489-01DD4F9BF15B}"/>
              </a:ext>
            </a:extLst>
          </p:cNvPr>
          <p:cNvSpPr txBox="1"/>
          <p:nvPr/>
        </p:nvSpPr>
        <p:spPr>
          <a:xfrm>
            <a:off x="5871518" y="2190571"/>
            <a:ext cx="6320482" cy="1200329"/>
          </a:xfrm>
          <a:prstGeom prst="rect">
            <a:avLst/>
          </a:prstGeom>
          <a:noFill/>
        </p:spPr>
        <p:txBody>
          <a:bodyPr wrap="square" rtlCol="0">
            <a:spAutoFit/>
          </a:bodyPr>
          <a:lstStyle>
            <a:defPPr>
              <a:defRPr lang="en-US"/>
            </a:defPPr>
            <a:lvl1pPr>
              <a:defRPr sz="3600">
                <a:solidFill>
                  <a:srgbClr val="12759A"/>
                </a:solidFill>
                <a:latin typeface="League Spartan" panose="020B0604020202020204" charset="0"/>
              </a:defRPr>
            </a:lvl1pPr>
          </a:lstStyle>
          <a:p>
            <a:pPr algn="ctr"/>
            <a:r>
              <a:rPr lang="en-US" dirty="0">
                <a:solidFill>
                  <a:srgbClr val="F4B37B"/>
                </a:solidFill>
              </a:rPr>
              <a:t>Need Attention</a:t>
            </a:r>
          </a:p>
          <a:p>
            <a:pPr algn="ctr"/>
            <a:endParaRPr lang="en-US" dirty="0">
              <a:solidFill>
                <a:srgbClr val="F4B37B"/>
              </a:solidFill>
            </a:endParaRPr>
          </a:p>
        </p:txBody>
      </p:sp>
      <p:pic>
        <p:nvPicPr>
          <p:cNvPr id="8" name="Picture 7">
            <a:extLst>
              <a:ext uri="{FF2B5EF4-FFF2-40B4-BE49-F238E27FC236}">
                <a16:creationId xmlns:a16="http://schemas.microsoft.com/office/drawing/2014/main" id="{3D3F10BF-1577-44CA-9262-F2654ED69AFF}"/>
              </a:ext>
            </a:extLst>
          </p:cNvPr>
          <p:cNvPicPr>
            <a:picLocks noChangeAspect="1"/>
          </p:cNvPicPr>
          <p:nvPr/>
        </p:nvPicPr>
        <p:blipFill>
          <a:blip r:embed="rId4"/>
          <a:stretch>
            <a:fillRect/>
          </a:stretch>
        </p:blipFill>
        <p:spPr>
          <a:xfrm>
            <a:off x="239803" y="2781300"/>
            <a:ext cx="17583912" cy="4340799"/>
          </a:xfrm>
          <a:prstGeom prst="rect">
            <a:avLst/>
          </a:prstGeom>
        </p:spPr>
      </p:pic>
      <p:sp>
        <p:nvSpPr>
          <p:cNvPr id="11" name="TextBox 10">
            <a:extLst>
              <a:ext uri="{FF2B5EF4-FFF2-40B4-BE49-F238E27FC236}">
                <a16:creationId xmlns:a16="http://schemas.microsoft.com/office/drawing/2014/main" id="{D1585AE2-2E0B-42D2-8EFF-C2E14DE6B92B}"/>
              </a:ext>
            </a:extLst>
          </p:cNvPr>
          <p:cNvSpPr txBox="1"/>
          <p:nvPr/>
        </p:nvSpPr>
        <p:spPr>
          <a:xfrm>
            <a:off x="692885" y="7200900"/>
            <a:ext cx="17137915" cy="2323713"/>
          </a:xfrm>
          <a:prstGeom prst="rect">
            <a:avLst/>
          </a:prstGeom>
          <a:noFill/>
        </p:spPr>
        <p:txBody>
          <a:bodyPr wrap="square" rtlCol="0">
            <a:spAutoFit/>
          </a:bodyPr>
          <a:lstStyle/>
          <a:p>
            <a:pPr algn="just">
              <a:spcAft>
                <a:spcPts val="600"/>
              </a:spcAft>
            </a:pPr>
            <a:r>
              <a:rPr lang="en-US" sz="2000" b="1" dirty="0">
                <a:latin typeface="Blinker" panose="020B0604020202020204" charset="0"/>
              </a:rPr>
              <a:t>Observation:</a:t>
            </a:r>
            <a:r>
              <a:rPr lang="en-US" sz="2000" dirty="0">
                <a:latin typeface="Blinker" panose="020B0604020202020204" charset="0"/>
              </a:rPr>
              <a:t> Core loyal customers whose last purchase was more than a month ago.</a:t>
            </a:r>
          </a:p>
          <a:p>
            <a:pPr algn="just">
              <a:spcAft>
                <a:spcPts val="600"/>
              </a:spcAft>
            </a:pPr>
            <a:r>
              <a:rPr lang="en-US" sz="2000" b="1" dirty="0">
                <a:latin typeface="Blinker" panose="020B0604020202020204" charset="0"/>
              </a:rPr>
              <a:t>Analysis:</a:t>
            </a:r>
            <a:endParaRPr lang="en-US" sz="2000" dirty="0">
              <a:latin typeface="Blinker" panose="020B0604020202020204" charset="0"/>
            </a:endParaRPr>
          </a:p>
          <a:p>
            <a:pPr marL="742950" lvl="1" indent="-285750" algn="just">
              <a:spcAft>
                <a:spcPts val="600"/>
              </a:spcAft>
              <a:buFont typeface="Arial" panose="020B0604020202020204" pitchFamily="34" charset="0"/>
              <a:buChar char="•"/>
            </a:pPr>
            <a:r>
              <a:rPr lang="en-US" sz="2000" b="1" dirty="0">
                <a:latin typeface="Blinker" panose="020B0604020202020204" charset="0"/>
              </a:rPr>
              <a:t>Recency:</a:t>
            </a:r>
            <a:r>
              <a:rPr lang="en-US" sz="2000" dirty="0">
                <a:latin typeface="Blinker" panose="020B0604020202020204" charset="0"/>
              </a:rPr>
              <a:t> Average</a:t>
            </a:r>
          </a:p>
          <a:p>
            <a:pPr marL="742950" lvl="1" indent="-285750" algn="just">
              <a:spcAft>
                <a:spcPts val="600"/>
              </a:spcAft>
              <a:buFont typeface="Arial" panose="020B0604020202020204" pitchFamily="34" charset="0"/>
              <a:buChar char="•"/>
            </a:pPr>
            <a:r>
              <a:rPr lang="en-US" sz="2000" b="1" dirty="0">
                <a:latin typeface="Blinker" panose="020B0604020202020204" charset="0"/>
              </a:rPr>
              <a:t>Frequency:</a:t>
            </a:r>
            <a:r>
              <a:rPr lang="en-US" sz="2000" dirty="0">
                <a:latin typeface="Blinker" panose="020B0604020202020204" charset="0"/>
              </a:rPr>
              <a:t> Average</a:t>
            </a:r>
          </a:p>
          <a:p>
            <a:pPr marL="742950" lvl="1" indent="-285750" algn="just">
              <a:spcAft>
                <a:spcPts val="600"/>
              </a:spcAft>
              <a:buFont typeface="Arial" panose="020B0604020202020204" pitchFamily="34" charset="0"/>
              <a:buChar char="•"/>
            </a:pPr>
            <a:r>
              <a:rPr lang="en-US" sz="2000" b="1" dirty="0">
                <a:latin typeface="Blinker" panose="020B0604020202020204" charset="0"/>
              </a:rPr>
              <a:t>Monetary:</a:t>
            </a:r>
            <a:r>
              <a:rPr lang="en-US" sz="2000" dirty="0">
                <a:latin typeface="Blinker" panose="020B0604020202020204" charset="0"/>
              </a:rPr>
              <a:t> Average</a:t>
            </a:r>
          </a:p>
          <a:p>
            <a:pPr algn="just">
              <a:spcAft>
                <a:spcPts val="600"/>
              </a:spcAft>
            </a:pPr>
            <a:r>
              <a:rPr lang="en-US" sz="2000" b="1" dirty="0">
                <a:latin typeface="Blinker" panose="020B0604020202020204" charset="0"/>
              </a:rPr>
              <a:t>Actionable Tip:</a:t>
            </a:r>
            <a:r>
              <a:rPr lang="en-US" sz="2000" dirty="0">
                <a:latin typeface="Blinker" panose="020B0604020202020204" charset="0"/>
              </a:rPr>
              <a:t> Offer time-limited promotions. Offer personalized policies.</a:t>
            </a:r>
          </a:p>
        </p:txBody>
      </p:sp>
    </p:spTree>
    <p:extLst>
      <p:ext uri="{BB962C8B-B14F-4D97-AF65-F5344CB8AC3E}">
        <p14:creationId xmlns:p14="http://schemas.microsoft.com/office/powerpoint/2010/main" val="279622528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9383D84-D519-4987-BD9B-57BAB136B04C}"/>
              </a:ext>
            </a:extLst>
          </p:cNvPr>
          <p:cNvGrpSpPr/>
          <p:nvPr/>
        </p:nvGrpSpPr>
        <p:grpSpPr>
          <a:xfrm>
            <a:off x="0" y="0"/>
            <a:ext cx="18288000" cy="2060299"/>
            <a:chOff x="0" y="-38100"/>
            <a:chExt cx="5694120" cy="750693"/>
          </a:xfrm>
        </p:grpSpPr>
        <p:sp>
          <p:nvSpPr>
            <p:cNvPr id="3" name="Freeform 19">
              <a:extLst>
                <a:ext uri="{FF2B5EF4-FFF2-40B4-BE49-F238E27FC236}">
                  <a16:creationId xmlns:a16="http://schemas.microsoft.com/office/drawing/2014/main" id="{BBFA481C-08B1-46E6-B305-BE7A5E45AF40}"/>
                </a:ext>
              </a:extLst>
            </p:cNvPr>
            <p:cNvSpPr/>
            <p:nvPr/>
          </p:nvSpPr>
          <p:spPr>
            <a:xfrm>
              <a:off x="0" y="90054"/>
              <a:ext cx="5694119" cy="622539"/>
            </a:xfrm>
            <a:custGeom>
              <a:avLst/>
              <a:gdLst/>
              <a:ahLst/>
              <a:cxnLst/>
              <a:rect l="l" t="t" r="r" b="b"/>
              <a:pathLst>
                <a:path w="5694119" h="622539">
                  <a:moveTo>
                    <a:pt x="0" y="0"/>
                  </a:moveTo>
                  <a:lnTo>
                    <a:pt x="5694119" y="0"/>
                  </a:lnTo>
                  <a:lnTo>
                    <a:pt x="5694119" y="622539"/>
                  </a:lnTo>
                  <a:lnTo>
                    <a:pt x="0" y="622539"/>
                  </a:lnTo>
                  <a:close/>
                </a:path>
              </a:pathLst>
            </a:custGeom>
            <a:solidFill>
              <a:srgbClr val="545454"/>
            </a:solidFill>
          </p:spPr>
        </p:sp>
        <p:sp>
          <p:nvSpPr>
            <p:cNvPr id="4" name="TextBox 3">
              <a:extLst>
                <a:ext uri="{FF2B5EF4-FFF2-40B4-BE49-F238E27FC236}">
                  <a16:creationId xmlns:a16="http://schemas.microsoft.com/office/drawing/2014/main" id="{FE33BED9-D6A2-4B3B-888D-0C4A10D6166D}"/>
                </a:ext>
              </a:extLst>
            </p:cNvPr>
            <p:cNvSpPr txBox="1"/>
            <p:nvPr/>
          </p:nvSpPr>
          <p:spPr>
            <a:xfrm>
              <a:off x="0" y="-38100"/>
              <a:ext cx="5694120" cy="660639"/>
            </a:xfrm>
            <a:prstGeom prst="rect">
              <a:avLst/>
            </a:prstGeom>
          </p:spPr>
          <p:txBody>
            <a:bodyPr lIns="50800" tIns="50800" rIns="50800" bIns="50800" rtlCol="0" anchor="ctr"/>
            <a:lstStyle/>
            <a:p>
              <a:pPr algn="ctr">
                <a:lnSpc>
                  <a:spcPts val="2659"/>
                </a:lnSpc>
                <a:spcBef>
                  <a:spcPct val="0"/>
                </a:spcBef>
              </a:pPr>
              <a:endParaRPr/>
            </a:p>
          </p:txBody>
        </p:sp>
      </p:grpSp>
      <p:sp>
        <p:nvSpPr>
          <p:cNvPr id="5" name="TextBox 4">
            <a:extLst>
              <a:ext uri="{FF2B5EF4-FFF2-40B4-BE49-F238E27FC236}">
                <a16:creationId xmlns:a16="http://schemas.microsoft.com/office/drawing/2014/main" id="{ADA68237-8197-46D0-9DE6-35F378FF3C51}"/>
              </a:ext>
            </a:extLst>
          </p:cNvPr>
          <p:cNvSpPr txBox="1"/>
          <p:nvPr/>
        </p:nvSpPr>
        <p:spPr>
          <a:xfrm>
            <a:off x="232718" y="731450"/>
            <a:ext cx="8530282" cy="857927"/>
          </a:xfrm>
          <a:prstGeom prst="rect">
            <a:avLst/>
          </a:prstGeom>
        </p:spPr>
        <p:txBody>
          <a:bodyPr wrap="square" lIns="0" tIns="0" rIns="0" bIns="0" rtlCol="0" anchor="t">
            <a:spAutoFit/>
          </a:bodyPr>
          <a:lstStyle/>
          <a:p>
            <a:pPr>
              <a:lnSpc>
                <a:spcPts val="7000"/>
              </a:lnSpc>
            </a:pPr>
            <a:r>
              <a:rPr lang="en-US" sz="4800" dirty="0">
                <a:solidFill>
                  <a:srgbClr val="FFFFFF"/>
                </a:solidFill>
                <a:latin typeface="League Spartan"/>
                <a:ea typeface="League Spartan"/>
                <a:cs typeface="League Spartan"/>
                <a:sym typeface="League Spartan"/>
              </a:rPr>
              <a:t>7. Data Analysis</a:t>
            </a:r>
          </a:p>
        </p:txBody>
      </p:sp>
      <p:sp>
        <p:nvSpPr>
          <p:cNvPr id="6" name="Freeform 32">
            <a:extLst>
              <a:ext uri="{FF2B5EF4-FFF2-40B4-BE49-F238E27FC236}">
                <a16:creationId xmlns:a16="http://schemas.microsoft.com/office/drawing/2014/main" id="{AF5AE5D3-646C-4869-8B4A-C5C401A3E1C8}"/>
              </a:ext>
            </a:extLst>
          </p:cNvPr>
          <p:cNvSpPr/>
          <p:nvPr/>
        </p:nvSpPr>
        <p:spPr>
          <a:xfrm>
            <a:off x="-537368" y="9079989"/>
            <a:ext cx="1540171" cy="1243831"/>
          </a:xfrm>
          <a:custGeom>
            <a:avLst/>
            <a:gdLst/>
            <a:ahLst/>
            <a:cxnLst/>
            <a:rect l="l" t="t" r="r" b="b"/>
            <a:pathLst>
              <a:path w="3292689" h="2992231">
                <a:moveTo>
                  <a:pt x="0" y="0"/>
                </a:moveTo>
                <a:lnTo>
                  <a:pt x="3292689" y="0"/>
                </a:lnTo>
                <a:lnTo>
                  <a:pt x="3292689" y="2992231"/>
                </a:lnTo>
                <a:lnTo>
                  <a:pt x="0" y="299223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TextBox 8">
            <a:extLst>
              <a:ext uri="{FF2B5EF4-FFF2-40B4-BE49-F238E27FC236}">
                <a16:creationId xmlns:a16="http://schemas.microsoft.com/office/drawing/2014/main" id="{61217488-3556-4B83-B9B3-3781C27EE877}"/>
              </a:ext>
            </a:extLst>
          </p:cNvPr>
          <p:cNvSpPr txBox="1"/>
          <p:nvPr/>
        </p:nvSpPr>
        <p:spPr>
          <a:xfrm>
            <a:off x="5871518" y="2117169"/>
            <a:ext cx="6320482" cy="646331"/>
          </a:xfrm>
          <a:prstGeom prst="rect">
            <a:avLst/>
          </a:prstGeom>
          <a:noFill/>
        </p:spPr>
        <p:txBody>
          <a:bodyPr wrap="square" rtlCol="0">
            <a:spAutoFit/>
          </a:bodyPr>
          <a:lstStyle>
            <a:defPPr>
              <a:defRPr lang="en-US"/>
            </a:defPPr>
            <a:lvl1pPr>
              <a:defRPr sz="3600">
                <a:solidFill>
                  <a:srgbClr val="12759A"/>
                </a:solidFill>
                <a:latin typeface="League Spartan" panose="020B0604020202020204" charset="0"/>
              </a:defRPr>
            </a:lvl1pPr>
          </a:lstStyle>
          <a:p>
            <a:pPr algn="ctr"/>
            <a:r>
              <a:rPr lang="en-US" dirty="0">
                <a:solidFill>
                  <a:srgbClr val="F4B37B"/>
                </a:solidFill>
              </a:rPr>
              <a:t>About To Sleep</a:t>
            </a:r>
          </a:p>
        </p:txBody>
      </p:sp>
      <p:pic>
        <p:nvPicPr>
          <p:cNvPr id="10" name="Picture 9">
            <a:extLst>
              <a:ext uri="{FF2B5EF4-FFF2-40B4-BE49-F238E27FC236}">
                <a16:creationId xmlns:a16="http://schemas.microsoft.com/office/drawing/2014/main" id="{B9EEB106-CAF3-4459-AE40-0DD4CD696118}"/>
              </a:ext>
            </a:extLst>
          </p:cNvPr>
          <p:cNvPicPr>
            <a:picLocks noChangeAspect="1"/>
          </p:cNvPicPr>
          <p:nvPr/>
        </p:nvPicPr>
        <p:blipFill>
          <a:blip r:embed="rId4"/>
          <a:stretch>
            <a:fillRect/>
          </a:stretch>
        </p:blipFill>
        <p:spPr>
          <a:xfrm>
            <a:off x="228600" y="2781300"/>
            <a:ext cx="17579727" cy="4343400"/>
          </a:xfrm>
          <a:prstGeom prst="rect">
            <a:avLst/>
          </a:prstGeom>
        </p:spPr>
      </p:pic>
      <p:sp>
        <p:nvSpPr>
          <p:cNvPr id="11" name="TextBox 10">
            <a:extLst>
              <a:ext uri="{FF2B5EF4-FFF2-40B4-BE49-F238E27FC236}">
                <a16:creationId xmlns:a16="http://schemas.microsoft.com/office/drawing/2014/main" id="{E02EB490-F8F0-4CBE-BB3A-D96F9D3D5E33}"/>
              </a:ext>
            </a:extLst>
          </p:cNvPr>
          <p:cNvSpPr txBox="1"/>
          <p:nvPr/>
        </p:nvSpPr>
        <p:spPr>
          <a:xfrm>
            <a:off x="616685" y="7124700"/>
            <a:ext cx="17137915" cy="2323713"/>
          </a:xfrm>
          <a:prstGeom prst="rect">
            <a:avLst/>
          </a:prstGeom>
          <a:noFill/>
        </p:spPr>
        <p:txBody>
          <a:bodyPr wrap="square" rtlCol="0">
            <a:spAutoFit/>
          </a:bodyPr>
          <a:lstStyle/>
          <a:p>
            <a:pPr algn="just">
              <a:spcAft>
                <a:spcPts val="600"/>
              </a:spcAft>
            </a:pPr>
            <a:r>
              <a:rPr lang="en-US" sz="2000" b="1" dirty="0">
                <a:latin typeface="Blinker" panose="020B0604020202020204" charset="0"/>
              </a:rPr>
              <a:t>Observation:</a:t>
            </a:r>
            <a:r>
              <a:rPr lang="en-US" sz="2000" dirty="0">
                <a:latin typeface="Blinker" panose="020B0604020202020204" charset="0"/>
              </a:rPr>
              <a:t> Popular customers, bought recently.</a:t>
            </a:r>
          </a:p>
          <a:p>
            <a:pPr algn="just">
              <a:spcAft>
                <a:spcPts val="600"/>
              </a:spcAft>
            </a:pPr>
            <a:r>
              <a:rPr lang="en-US" sz="2000" b="1" dirty="0">
                <a:latin typeface="Blinker" panose="020B0604020202020204" charset="0"/>
              </a:rPr>
              <a:t>Analysis:</a:t>
            </a:r>
            <a:endParaRPr lang="en-US" sz="2000" dirty="0">
              <a:latin typeface="Blinker" panose="020B0604020202020204" charset="0"/>
            </a:endParaRPr>
          </a:p>
          <a:p>
            <a:pPr marL="742950" lvl="1" indent="-285750" algn="just">
              <a:spcAft>
                <a:spcPts val="600"/>
              </a:spcAft>
              <a:buFont typeface="Arial" panose="020B0604020202020204" pitchFamily="34" charset="0"/>
              <a:buChar char="•"/>
            </a:pPr>
            <a:r>
              <a:rPr lang="en-US" sz="2000" b="1" dirty="0">
                <a:latin typeface="Blinker" panose="020B0604020202020204" charset="0"/>
              </a:rPr>
              <a:t>Recency:</a:t>
            </a:r>
            <a:r>
              <a:rPr lang="en-US" sz="2000" dirty="0">
                <a:latin typeface="Blinker" panose="020B0604020202020204" charset="0"/>
              </a:rPr>
              <a:t> Longer ago</a:t>
            </a:r>
          </a:p>
          <a:p>
            <a:pPr marL="742950" lvl="1" indent="-285750" algn="just">
              <a:spcAft>
                <a:spcPts val="600"/>
              </a:spcAft>
              <a:buFont typeface="Arial" panose="020B0604020202020204" pitchFamily="34" charset="0"/>
              <a:buChar char="•"/>
            </a:pPr>
            <a:r>
              <a:rPr lang="en-US" sz="2000" b="1" dirty="0">
                <a:latin typeface="Blinker" panose="020B0604020202020204" charset="0"/>
              </a:rPr>
              <a:t>Frequency:</a:t>
            </a:r>
            <a:r>
              <a:rPr lang="en-US" sz="2000" dirty="0">
                <a:latin typeface="Blinker" panose="020B0604020202020204" charset="0"/>
              </a:rPr>
              <a:t> Infrequent</a:t>
            </a:r>
          </a:p>
          <a:p>
            <a:pPr marL="742950" lvl="1" indent="-285750" algn="just">
              <a:spcAft>
                <a:spcPts val="600"/>
              </a:spcAft>
              <a:buFont typeface="Arial" panose="020B0604020202020204" pitchFamily="34" charset="0"/>
              <a:buChar char="•"/>
            </a:pPr>
            <a:r>
              <a:rPr lang="en-US" sz="2000" b="1" dirty="0">
                <a:latin typeface="Blinker" panose="020B0604020202020204" charset="0"/>
              </a:rPr>
              <a:t>Monetary:</a:t>
            </a:r>
            <a:r>
              <a:rPr lang="en-US" sz="2000" dirty="0">
                <a:latin typeface="Blinker" panose="020B0604020202020204" charset="0"/>
              </a:rPr>
              <a:t> Low</a:t>
            </a:r>
          </a:p>
          <a:p>
            <a:pPr algn="just">
              <a:spcAft>
                <a:spcPts val="600"/>
              </a:spcAft>
            </a:pPr>
            <a:r>
              <a:rPr lang="en-US" sz="2000" b="1" dirty="0">
                <a:latin typeface="Blinker" panose="020B0604020202020204" charset="0"/>
              </a:rPr>
              <a:t>Actionable Tip:</a:t>
            </a:r>
            <a:r>
              <a:rPr lang="en-US" sz="2000" dirty="0">
                <a:latin typeface="Blinker" panose="020B0604020202020204" charset="0"/>
              </a:rPr>
              <a:t> Offer time-limited promotions.</a:t>
            </a:r>
          </a:p>
        </p:txBody>
      </p:sp>
    </p:spTree>
    <p:extLst>
      <p:ext uri="{BB962C8B-B14F-4D97-AF65-F5344CB8AC3E}">
        <p14:creationId xmlns:p14="http://schemas.microsoft.com/office/powerpoint/2010/main" val="407691495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9383D84-D519-4987-BD9B-57BAB136B04C}"/>
              </a:ext>
            </a:extLst>
          </p:cNvPr>
          <p:cNvGrpSpPr/>
          <p:nvPr/>
        </p:nvGrpSpPr>
        <p:grpSpPr>
          <a:xfrm>
            <a:off x="0" y="0"/>
            <a:ext cx="18288000" cy="2060299"/>
            <a:chOff x="0" y="-38100"/>
            <a:chExt cx="5694120" cy="750693"/>
          </a:xfrm>
        </p:grpSpPr>
        <p:sp>
          <p:nvSpPr>
            <p:cNvPr id="3" name="Freeform 19">
              <a:extLst>
                <a:ext uri="{FF2B5EF4-FFF2-40B4-BE49-F238E27FC236}">
                  <a16:creationId xmlns:a16="http://schemas.microsoft.com/office/drawing/2014/main" id="{BBFA481C-08B1-46E6-B305-BE7A5E45AF40}"/>
                </a:ext>
              </a:extLst>
            </p:cNvPr>
            <p:cNvSpPr/>
            <p:nvPr/>
          </p:nvSpPr>
          <p:spPr>
            <a:xfrm>
              <a:off x="0" y="90054"/>
              <a:ext cx="5694119" cy="622539"/>
            </a:xfrm>
            <a:custGeom>
              <a:avLst/>
              <a:gdLst/>
              <a:ahLst/>
              <a:cxnLst/>
              <a:rect l="l" t="t" r="r" b="b"/>
              <a:pathLst>
                <a:path w="5694119" h="622539">
                  <a:moveTo>
                    <a:pt x="0" y="0"/>
                  </a:moveTo>
                  <a:lnTo>
                    <a:pt x="5694119" y="0"/>
                  </a:lnTo>
                  <a:lnTo>
                    <a:pt x="5694119" y="622539"/>
                  </a:lnTo>
                  <a:lnTo>
                    <a:pt x="0" y="622539"/>
                  </a:lnTo>
                  <a:close/>
                </a:path>
              </a:pathLst>
            </a:custGeom>
            <a:solidFill>
              <a:srgbClr val="545454"/>
            </a:solidFill>
          </p:spPr>
        </p:sp>
        <p:sp>
          <p:nvSpPr>
            <p:cNvPr id="4" name="TextBox 3">
              <a:extLst>
                <a:ext uri="{FF2B5EF4-FFF2-40B4-BE49-F238E27FC236}">
                  <a16:creationId xmlns:a16="http://schemas.microsoft.com/office/drawing/2014/main" id="{FE33BED9-D6A2-4B3B-888D-0C4A10D6166D}"/>
                </a:ext>
              </a:extLst>
            </p:cNvPr>
            <p:cNvSpPr txBox="1"/>
            <p:nvPr/>
          </p:nvSpPr>
          <p:spPr>
            <a:xfrm>
              <a:off x="0" y="-38100"/>
              <a:ext cx="5694120" cy="660639"/>
            </a:xfrm>
            <a:prstGeom prst="rect">
              <a:avLst/>
            </a:prstGeom>
          </p:spPr>
          <p:txBody>
            <a:bodyPr lIns="50800" tIns="50800" rIns="50800" bIns="50800" rtlCol="0" anchor="ctr"/>
            <a:lstStyle/>
            <a:p>
              <a:pPr algn="ctr">
                <a:lnSpc>
                  <a:spcPts val="2659"/>
                </a:lnSpc>
                <a:spcBef>
                  <a:spcPct val="0"/>
                </a:spcBef>
              </a:pPr>
              <a:endParaRPr/>
            </a:p>
          </p:txBody>
        </p:sp>
      </p:grpSp>
      <p:sp>
        <p:nvSpPr>
          <p:cNvPr id="5" name="TextBox 4">
            <a:extLst>
              <a:ext uri="{FF2B5EF4-FFF2-40B4-BE49-F238E27FC236}">
                <a16:creationId xmlns:a16="http://schemas.microsoft.com/office/drawing/2014/main" id="{ADA68237-8197-46D0-9DE6-35F378FF3C51}"/>
              </a:ext>
            </a:extLst>
          </p:cNvPr>
          <p:cNvSpPr txBox="1"/>
          <p:nvPr/>
        </p:nvSpPr>
        <p:spPr>
          <a:xfrm>
            <a:off x="232718" y="731450"/>
            <a:ext cx="8530282" cy="857927"/>
          </a:xfrm>
          <a:prstGeom prst="rect">
            <a:avLst/>
          </a:prstGeom>
        </p:spPr>
        <p:txBody>
          <a:bodyPr wrap="square" lIns="0" tIns="0" rIns="0" bIns="0" rtlCol="0" anchor="t">
            <a:spAutoFit/>
          </a:bodyPr>
          <a:lstStyle/>
          <a:p>
            <a:pPr>
              <a:lnSpc>
                <a:spcPts val="7000"/>
              </a:lnSpc>
            </a:pPr>
            <a:r>
              <a:rPr lang="en-US" sz="4800" dirty="0">
                <a:solidFill>
                  <a:srgbClr val="FFFFFF"/>
                </a:solidFill>
                <a:latin typeface="League Spartan"/>
                <a:ea typeface="League Spartan"/>
                <a:cs typeface="League Spartan"/>
                <a:sym typeface="League Spartan"/>
              </a:rPr>
              <a:t>7. Data Analysis</a:t>
            </a:r>
          </a:p>
        </p:txBody>
      </p:sp>
      <p:sp>
        <p:nvSpPr>
          <p:cNvPr id="6" name="Freeform 32">
            <a:extLst>
              <a:ext uri="{FF2B5EF4-FFF2-40B4-BE49-F238E27FC236}">
                <a16:creationId xmlns:a16="http://schemas.microsoft.com/office/drawing/2014/main" id="{AF5AE5D3-646C-4869-8B4A-C5C401A3E1C8}"/>
              </a:ext>
            </a:extLst>
          </p:cNvPr>
          <p:cNvSpPr/>
          <p:nvPr/>
        </p:nvSpPr>
        <p:spPr>
          <a:xfrm>
            <a:off x="-537368" y="9079989"/>
            <a:ext cx="1540171" cy="1243831"/>
          </a:xfrm>
          <a:custGeom>
            <a:avLst/>
            <a:gdLst/>
            <a:ahLst/>
            <a:cxnLst/>
            <a:rect l="l" t="t" r="r" b="b"/>
            <a:pathLst>
              <a:path w="3292689" h="2992231">
                <a:moveTo>
                  <a:pt x="0" y="0"/>
                </a:moveTo>
                <a:lnTo>
                  <a:pt x="3292689" y="0"/>
                </a:lnTo>
                <a:lnTo>
                  <a:pt x="3292689" y="2992231"/>
                </a:lnTo>
                <a:lnTo>
                  <a:pt x="0" y="299223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TextBox 8">
            <a:extLst>
              <a:ext uri="{FF2B5EF4-FFF2-40B4-BE49-F238E27FC236}">
                <a16:creationId xmlns:a16="http://schemas.microsoft.com/office/drawing/2014/main" id="{61217488-3556-4B83-B9B3-3781C27EE877}"/>
              </a:ext>
            </a:extLst>
          </p:cNvPr>
          <p:cNvSpPr txBox="1"/>
          <p:nvPr/>
        </p:nvSpPr>
        <p:spPr>
          <a:xfrm>
            <a:off x="5871518" y="2117169"/>
            <a:ext cx="6320482" cy="646331"/>
          </a:xfrm>
          <a:prstGeom prst="rect">
            <a:avLst/>
          </a:prstGeom>
          <a:noFill/>
        </p:spPr>
        <p:txBody>
          <a:bodyPr wrap="square" rtlCol="0">
            <a:spAutoFit/>
          </a:bodyPr>
          <a:lstStyle>
            <a:defPPr>
              <a:defRPr lang="en-US"/>
            </a:defPPr>
            <a:lvl1pPr>
              <a:defRPr sz="3600">
                <a:solidFill>
                  <a:srgbClr val="12759A"/>
                </a:solidFill>
                <a:latin typeface="League Spartan" panose="020B0604020202020204" charset="0"/>
              </a:defRPr>
            </a:lvl1pPr>
          </a:lstStyle>
          <a:p>
            <a:pPr algn="ctr"/>
            <a:r>
              <a:rPr lang="en-US" dirty="0">
                <a:solidFill>
                  <a:srgbClr val="F4B37B"/>
                </a:solidFill>
              </a:rPr>
              <a:t>At Risk</a:t>
            </a:r>
          </a:p>
        </p:txBody>
      </p:sp>
      <p:pic>
        <p:nvPicPr>
          <p:cNvPr id="7" name="Picture 6">
            <a:extLst>
              <a:ext uri="{FF2B5EF4-FFF2-40B4-BE49-F238E27FC236}">
                <a16:creationId xmlns:a16="http://schemas.microsoft.com/office/drawing/2014/main" id="{5D01B3AF-0D15-438A-A660-CACA4CAA0661}"/>
              </a:ext>
            </a:extLst>
          </p:cNvPr>
          <p:cNvPicPr>
            <a:picLocks noChangeAspect="1"/>
          </p:cNvPicPr>
          <p:nvPr/>
        </p:nvPicPr>
        <p:blipFill>
          <a:blip r:embed="rId4"/>
          <a:stretch>
            <a:fillRect/>
          </a:stretch>
        </p:blipFill>
        <p:spPr>
          <a:xfrm>
            <a:off x="352042" y="2781300"/>
            <a:ext cx="17583912" cy="4340799"/>
          </a:xfrm>
          <a:prstGeom prst="rect">
            <a:avLst/>
          </a:prstGeom>
        </p:spPr>
      </p:pic>
      <p:sp>
        <p:nvSpPr>
          <p:cNvPr id="11" name="TextBox 10">
            <a:extLst>
              <a:ext uri="{FF2B5EF4-FFF2-40B4-BE49-F238E27FC236}">
                <a16:creationId xmlns:a16="http://schemas.microsoft.com/office/drawing/2014/main" id="{D1DEB9F5-08DF-421C-9209-032FA85D57C6}"/>
              </a:ext>
            </a:extLst>
          </p:cNvPr>
          <p:cNvSpPr txBox="1"/>
          <p:nvPr/>
        </p:nvSpPr>
        <p:spPr>
          <a:xfrm>
            <a:off x="692885" y="7200900"/>
            <a:ext cx="17137915" cy="2323713"/>
          </a:xfrm>
          <a:prstGeom prst="rect">
            <a:avLst/>
          </a:prstGeom>
          <a:noFill/>
        </p:spPr>
        <p:txBody>
          <a:bodyPr wrap="square" rtlCol="0">
            <a:spAutoFit/>
          </a:bodyPr>
          <a:lstStyle/>
          <a:p>
            <a:pPr algn="just">
              <a:spcAft>
                <a:spcPts val="600"/>
              </a:spcAft>
            </a:pPr>
            <a:r>
              <a:rPr lang="en-US" sz="2000" b="1" dirty="0">
                <a:latin typeface="Blinker" panose="020B0604020202020204" charset="0"/>
              </a:rPr>
              <a:t>Observation:</a:t>
            </a:r>
            <a:r>
              <a:rPr lang="en-US" sz="2000" dirty="0">
                <a:latin typeface="Blinker" panose="020B0604020202020204" charset="0"/>
              </a:rPr>
              <a:t> Similar to "Can't lose them but losing" but lower average order value and frequency.</a:t>
            </a:r>
          </a:p>
          <a:p>
            <a:pPr algn="just">
              <a:spcAft>
                <a:spcPts val="600"/>
              </a:spcAft>
            </a:pPr>
            <a:r>
              <a:rPr lang="en-US" sz="2000" b="1" dirty="0">
                <a:latin typeface="Blinker" panose="020B0604020202020204" charset="0"/>
              </a:rPr>
              <a:t>Analysis:</a:t>
            </a:r>
            <a:endParaRPr lang="en-US" sz="2000" dirty="0">
              <a:latin typeface="Blinker" panose="020B0604020202020204" charset="0"/>
            </a:endParaRPr>
          </a:p>
          <a:p>
            <a:pPr marL="742950" lvl="1" indent="-285750" algn="just">
              <a:spcAft>
                <a:spcPts val="600"/>
              </a:spcAft>
              <a:buFont typeface="Arial" panose="020B0604020202020204" pitchFamily="34" charset="0"/>
              <a:buChar char="•"/>
            </a:pPr>
            <a:r>
              <a:rPr lang="en-US" sz="2000" b="1" dirty="0">
                <a:latin typeface="Blinker" panose="020B0604020202020204" charset="0"/>
              </a:rPr>
              <a:t>Recency:</a:t>
            </a:r>
            <a:r>
              <a:rPr lang="en-US" sz="2000" dirty="0">
                <a:latin typeface="Blinker" panose="020B0604020202020204" charset="0"/>
              </a:rPr>
              <a:t> Quite long ago</a:t>
            </a:r>
          </a:p>
          <a:p>
            <a:pPr marL="742950" lvl="1" indent="-285750" algn="just">
              <a:spcAft>
                <a:spcPts val="600"/>
              </a:spcAft>
              <a:buFont typeface="Arial" panose="020B0604020202020204" pitchFamily="34" charset="0"/>
              <a:buChar char="•"/>
            </a:pPr>
            <a:r>
              <a:rPr lang="en-US" sz="2000" b="1" dirty="0">
                <a:latin typeface="Blinker" panose="020B0604020202020204" charset="0"/>
              </a:rPr>
              <a:t>Frequency:</a:t>
            </a:r>
            <a:r>
              <a:rPr lang="en-US" sz="2000" dirty="0">
                <a:latin typeface="Blinker" panose="020B0604020202020204" charset="0"/>
              </a:rPr>
              <a:t> Low</a:t>
            </a:r>
          </a:p>
          <a:p>
            <a:pPr marL="742950" lvl="1" indent="-285750" algn="just">
              <a:spcAft>
                <a:spcPts val="600"/>
              </a:spcAft>
              <a:buFont typeface="Arial" panose="020B0604020202020204" pitchFamily="34" charset="0"/>
              <a:buChar char="•"/>
            </a:pPr>
            <a:r>
              <a:rPr lang="en-US" sz="2000" b="1" dirty="0">
                <a:latin typeface="Blinker" panose="020B0604020202020204" charset="0"/>
              </a:rPr>
              <a:t>Monetary:</a:t>
            </a:r>
            <a:r>
              <a:rPr lang="en-US" sz="2000" dirty="0">
                <a:latin typeface="Blinker" panose="020B0604020202020204" charset="0"/>
              </a:rPr>
              <a:t> Quite good</a:t>
            </a:r>
          </a:p>
          <a:p>
            <a:pPr algn="just">
              <a:spcAft>
                <a:spcPts val="600"/>
              </a:spcAft>
            </a:pPr>
            <a:r>
              <a:rPr lang="en-US" sz="2000" b="1" dirty="0">
                <a:latin typeface="Blinker" panose="020B0604020202020204" charset="0"/>
              </a:rPr>
              <a:t>Actionable Tip:</a:t>
            </a:r>
            <a:r>
              <a:rPr lang="en-US" sz="2000" dirty="0">
                <a:latin typeface="Blinker" panose="020B0604020202020204" charset="0"/>
              </a:rPr>
              <a:t> Send personalized emails. Offer promotional policies.</a:t>
            </a:r>
          </a:p>
        </p:txBody>
      </p:sp>
    </p:spTree>
    <p:extLst>
      <p:ext uri="{BB962C8B-B14F-4D97-AF65-F5344CB8AC3E}">
        <p14:creationId xmlns:p14="http://schemas.microsoft.com/office/powerpoint/2010/main" val="87923227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9383D84-D519-4987-BD9B-57BAB136B04C}"/>
              </a:ext>
            </a:extLst>
          </p:cNvPr>
          <p:cNvGrpSpPr/>
          <p:nvPr/>
        </p:nvGrpSpPr>
        <p:grpSpPr>
          <a:xfrm>
            <a:off x="0" y="0"/>
            <a:ext cx="18288000" cy="2060299"/>
            <a:chOff x="0" y="-38100"/>
            <a:chExt cx="5694120" cy="750693"/>
          </a:xfrm>
        </p:grpSpPr>
        <p:sp>
          <p:nvSpPr>
            <p:cNvPr id="3" name="Freeform 19">
              <a:extLst>
                <a:ext uri="{FF2B5EF4-FFF2-40B4-BE49-F238E27FC236}">
                  <a16:creationId xmlns:a16="http://schemas.microsoft.com/office/drawing/2014/main" id="{BBFA481C-08B1-46E6-B305-BE7A5E45AF40}"/>
                </a:ext>
              </a:extLst>
            </p:cNvPr>
            <p:cNvSpPr/>
            <p:nvPr/>
          </p:nvSpPr>
          <p:spPr>
            <a:xfrm>
              <a:off x="0" y="90054"/>
              <a:ext cx="5694119" cy="622539"/>
            </a:xfrm>
            <a:custGeom>
              <a:avLst/>
              <a:gdLst/>
              <a:ahLst/>
              <a:cxnLst/>
              <a:rect l="l" t="t" r="r" b="b"/>
              <a:pathLst>
                <a:path w="5694119" h="622539">
                  <a:moveTo>
                    <a:pt x="0" y="0"/>
                  </a:moveTo>
                  <a:lnTo>
                    <a:pt x="5694119" y="0"/>
                  </a:lnTo>
                  <a:lnTo>
                    <a:pt x="5694119" y="622539"/>
                  </a:lnTo>
                  <a:lnTo>
                    <a:pt x="0" y="622539"/>
                  </a:lnTo>
                  <a:close/>
                </a:path>
              </a:pathLst>
            </a:custGeom>
            <a:solidFill>
              <a:srgbClr val="545454"/>
            </a:solidFill>
          </p:spPr>
        </p:sp>
        <p:sp>
          <p:nvSpPr>
            <p:cNvPr id="4" name="TextBox 3">
              <a:extLst>
                <a:ext uri="{FF2B5EF4-FFF2-40B4-BE49-F238E27FC236}">
                  <a16:creationId xmlns:a16="http://schemas.microsoft.com/office/drawing/2014/main" id="{FE33BED9-D6A2-4B3B-888D-0C4A10D6166D}"/>
                </a:ext>
              </a:extLst>
            </p:cNvPr>
            <p:cNvSpPr txBox="1"/>
            <p:nvPr/>
          </p:nvSpPr>
          <p:spPr>
            <a:xfrm>
              <a:off x="0" y="-38100"/>
              <a:ext cx="5694120" cy="660639"/>
            </a:xfrm>
            <a:prstGeom prst="rect">
              <a:avLst/>
            </a:prstGeom>
          </p:spPr>
          <p:txBody>
            <a:bodyPr lIns="50800" tIns="50800" rIns="50800" bIns="50800" rtlCol="0" anchor="ctr"/>
            <a:lstStyle/>
            <a:p>
              <a:pPr algn="ctr">
                <a:lnSpc>
                  <a:spcPts val="2659"/>
                </a:lnSpc>
                <a:spcBef>
                  <a:spcPct val="0"/>
                </a:spcBef>
              </a:pPr>
              <a:endParaRPr/>
            </a:p>
          </p:txBody>
        </p:sp>
      </p:grpSp>
      <p:sp>
        <p:nvSpPr>
          <p:cNvPr id="5" name="TextBox 4">
            <a:extLst>
              <a:ext uri="{FF2B5EF4-FFF2-40B4-BE49-F238E27FC236}">
                <a16:creationId xmlns:a16="http://schemas.microsoft.com/office/drawing/2014/main" id="{ADA68237-8197-46D0-9DE6-35F378FF3C51}"/>
              </a:ext>
            </a:extLst>
          </p:cNvPr>
          <p:cNvSpPr txBox="1"/>
          <p:nvPr/>
        </p:nvSpPr>
        <p:spPr>
          <a:xfrm>
            <a:off x="232718" y="731450"/>
            <a:ext cx="8530282" cy="857927"/>
          </a:xfrm>
          <a:prstGeom prst="rect">
            <a:avLst/>
          </a:prstGeom>
        </p:spPr>
        <p:txBody>
          <a:bodyPr wrap="square" lIns="0" tIns="0" rIns="0" bIns="0" rtlCol="0" anchor="t">
            <a:spAutoFit/>
          </a:bodyPr>
          <a:lstStyle/>
          <a:p>
            <a:pPr>
              <a:lnSpc>
                <a:spcPts val="7000"/>
              </a:lnSpc>
            </a:pPr>
            <a:r>
              <a:rPr lang="en-US" sz="4800" dirty="0">
                <a:solidFill>
                  <a:srgbClr val="FFFFFF"/>
                </a:solidFill>
                <a:latin typeface="League Spartan"/>
                <a:ea typeface="League Spartan"/>
                <a:cs typeface="League Spartan"/>
                <a:sym typeface="League Spartan"/>
              </a:rPr>
              <a:t>7. Data Analysis</a:t>
            </a:r>
          </a:p>
        </p:txBody>
      </p:sp>
      <p:sp>
        <p:nvSpPr>
          <p:cNvPr id="6" name="Freeform 32">
            <a:extLst>
              <a:ext uri="{FF2B5EF4-FFF2-40B4-BE49-F238E27FC236}">
                <a16:creationId xmlns:a16="http://schemas.microsoft.com/office/drawing/2014/main" id="{AF5AE5D3-646C-4869-8B4A-C5C401A3E1C8}"/>
              </a:ext>
            </a:extLst>
          </p:cNvPr>
          <p:cNvSpPr/>
          <p:nvPr/>
        </p:nvSpPr>
        <p:spPr>
          <a:xfrm>
            <a:off x="-537368" y="9079989"/>
            <a:ext cx="1540171" cy="1243831"/>
          </a:xfrm>
          <a:custGeom>
            <a:avLst/>
            <a:gdLst/>
            <a:ahLst/>
            <a:cxnLst/>
            <a:rect l="l" t="t" r="r" b="b"/>
            <a:pathLst>
              <a:path w="3292689" h="2992231">
                <a:moveTo>
                  <a:pt x="0" y="0"/>
                </a:moveTo>
                <a:lnTo>
                  <a:pt x="3292689" y="0"/>
                </a:lnTo>
                <a:lnTo>
                  <a:pt x="3292689" y="2992231"/>
                </a:lnTo>
                <a:lnTo>
                  <a:pt x="0" y="299223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pic>
        <p:nvPicPr>
          <p:cNvPr id="8" name="Picture 7">
            <a:extLst>
              <a:ext uri="{FF2B5EF4-FFF2-40B4-BE49-F238E27FC236}">
                <a16:creationId xmlns:a16="http://schemas.microsoft.com/office/drawing/2014/main" id="{C02F2D55-6019-403A-BEFF-4E2BEAD05883}"/>
              </a:ext>
            </a:extLst>
          </p:cNvPr>
          <p:cNvPicPr>
            <a:picLocks noChangeAspect="1"/>
          </p:cNvPicPr>
          <p:nvPr/>
        </p:nvPicPr>
        <p:blipFill>
          <a:blip r:embed="rId4"/>
          <a:stretch>
            <a:fillRect/>
          </a:stretch>
        </p:blipFill>
        <p:spPr>
          <a:xfrm>
            <a:off x="246888" y="2705100"/>
            <a:ext cx="17583912" cy="4340799"/>
          </a:xfrm>
          <a:prstGeom prst="rect">
            <a:avLst/>
          </a:prstGeom>
        </p:spPr>
      </p:pic>
      <p:sp>
        <p:nvSpPr>
          <p:cNvPr id="10" name="TextBox 9">
            <a:extLst>
              <a:ext uri="{FF2B5EF4-FFF2-40B4-BE49-F238E27FC236}">
                <a16:creationId xmlns:a16="http://schemas.microsoft.com/office/drawing/2014/main" id="{6EA51C8E-A239-4B0D-A489-01DD4F9BF15B}"/>
              </a:ext>
            </a:extLst>
          </p:cNvPr>
          <p:cNvSpPr txBox="1"/>
          <p:nvPr/>
        </p:nvSpPr>
        <p:spPr>
          <a:xfrm>
            <a:off x="5871518" y="2117169"/>
            <a:ext cx="6320482" cy="646331"/>
          </a:xfrm>
          <a:prstGeom prst="rect">
            <a:avLst/>
          </a:prstGeom>
          <a:noFill/>
        </p:spPr>
        <p:txBody>
          <a:bodyPr wrap="square" rtlCol="0">
            <a:spAutoFit/>
          </a:bodyPr>
          <a:lstStyle>
            <a:defPPr>
              <a:defRPr lang="en-US"/>
            </a:defPPr>
            <a:lvl1pPr>
              <a:defRPr sz="3600">
                <a:solidFill>
                  <a:srgbClr val="12759A"/>
                </a:solidFill>
                <a:latin typeface="League Spartan" panose="020B0604020202020204" charset="0"/>
              </a:defRPr>
            </a:lvl1pPr>
          </a:lstStyle>
          <a:p>
            <a:pPr algn="ctr"/>
            <a:r>
              <a:rPr lang="en-US" dirty="0">
                <a:solidFill>
                  <a:srgbClr val="F4B37B"/>
                </a:solidFill>
              </a:rPr>
              <a:t>Can’t Lose Them</a:t>
            </a:r>
          </a:p>
        </p:txBody>
      </p:sp>
      <p:sp>
        <p:nvSpPr>
          <p:cNvPr id="11" name="TextBox 10">
            <a:extLst>
              <a:ext uri="{FF2B5EF4-FFF2-40B4-BE49-F238E27FC236}">
                <a16:creationId xmlns:a16="http://schemas.microsoft.com/office/drawing/2014/main" id="{7260C783-A11B-482F-BA51-258C9B4F5717}"/>
              </a:ext>
            </a:extLst>
          </p:cNvPr>
          <p:cNvSpPr txBox="1"/>
          <p:nvPr/>
        </p:nvSpPr>
        <p:spPr>
          <a:xfrm>
            <a:off x="727442" y="7048500"/>
            <a:ext cx="17255758" cy="2631490"/>
          </a:xfrm>
          <a:prstGeom prst="rect">
            <a:avLst/>
          </a:prstGeom>
          <a:noFill/>
        </p:spPr>
        <p:txBody>
          <a:bodyPr wrap="square" rtlCol="0">
            <a:spAutoFit/>
          </a:bodyPr>
          <a:lstStyle/>
          <a:p>
            <a:pPr algn="just">
              <a:spcAft>
                <a:spcPts val="600"/>
              </a:spcAft>
            </a:pPr>
            <a:r>
              <a:rPr lang="en-US" sz="2000" b="1" dirty="0">
                <a:latin typeface="Blinker" panose="020B0604020202020204" charset="0"/>
              </a:rPr>
              <a:t>Observation:</a:t>
            </a:r>
            <a:r>
              <a:rPr lang="en-US" sz="2000" dirty="0">
                <a:latin typeface="Blinker" panose="020B0604020202020204" charset="0"/>
              </a:rPr>
              <a:t> Make the largest and most frequent orders. But haven't returned for a long time.</a:t>
            </a:r>
          </a:p>
          <a:p>
            <a:pPr algn="just">
              <a:spcAft>
                <a:spcPts val="600"/>
              </a:spcAft>
            </a:pPr>
            <a:r>
              <a:rPr lang="en-US" sz="2000" b="1" dirty="0">
                <a:latin typeface="Blinker" panose="020B0604020202020204" charset="0"/>
              </a:rPr>
              <a:t>Analysis:</a:t>
            </a:r>
            <a:endParaRPr lang="en-US" sz="2000" dirty="0">
              <a:latin typeface="Blinker" panose="020B0604020202020204" charset="0"/>
            </a:endParaRPr>
          </a:p>
          <a:p>
            <a:pPr marL="742950" lvl="1" indent="-285750" algn="just">
              <a:spcAft>
                <a:spcPts val="600"/>
              </a:spcAft>
              <a:buFont typeface="Arial" panose="020B0604020202020204" pitchFamily="34" charset="0"/>
              <a:buChar char="•"/>
            </a:pPr>
            <a:r>
              <a:rPr lang="en-US" sz="2000" b="1" dirty="0">
                <a:latin typeface="Blinker" panose="020B0604020202020204" charset="0"/>
              </a:rPr>
              <a:t>Recency:</a:t>
            </a:r>
            <a:r>
              <a:rPr lang="en-US" sz="2000" dirty="0">
                <a:latin typeface="Blinker" panose="020B0604020202020204" charset="0"/>
              </a:rPr>
              <a:t> Very long ago</a:t>
            </a:r>
          </a:p>
          <a:p>
            <a:pPr marL="742950" lvl="1" indent="-285750" algn="just">
              <a:spcAft>
                <a:spcPts val="600"/>
              </a:spcAft>
              <a:buFont typeface="Arial" panose="020B0604020202020204" pitchFamily="34" charset="0"/>
              <a:buChar char="•"/>
            </a:pPr>
            <a:r>
              <a:rPr lang="en-US" sz="2000" b="1" dirty="0">
                <a:latin typeface="Blinker" panose="020B0604020202020204" charset="0"/>
              </a:rPr>
              <a:t>Frequency:</a:t>
            </a:r>
            <a:r>
              <a:rPr lang="en-US" sz="2000" dirty="0">
                <a:latin typeface="Blinker" panose="020B0604020202020204" charset="0"/>
              </a:rPr>
              <a:t> Very low</a:t>
            </a:r>
          </a:p>
          <a:p>
            <a:pPr marL="742950" lvl="1" indent="-285750" algn="just">
              <a:spcAft>
                <a:spcPts val="600"/>
              </a:spcAft>
              <a:buFont typeface="Arial" panose="020B0604020202020204" pitchFamily="34" charset="0"/>
              <a:buChar char="•"/>
            </a:pPr>
            <a:r>
              <a:rPr lang="en-US" sz="2000" b="1" dirty="0">
                <a:latin typeface="Blinker" panose="020B0604020202020204" charset="0"/>
              </a:rPr>
              <a:t>Monetary:</a:t>
            </a:r>
            <a:r>
              <a:rPr lang="en-US" sz="2000" dirty="0">
                <a:latin typeface="Blinker" panose="020B0604020202020204" charset="0"/>
              </a:rPr>
              <a:t> High</a:t>
            </a:r>
          </a:p>
          <a:p>
            <a:pPr algn="just">
              <a:spcAft>
                <a:spcPts val="600"/>
              </a:spcAft>
            </a:pPr>
            <a:r>
              <a:rPr lang="en-US" sz="2000" b="1" dirty="0">
                <a:latin typeface="Blinker" panose="020B0604020202020204" charset="0"/>
              </a:rPr>
              <a:t>Actionable Tip:</a:t>
            </a:r>
            <a:r>
              <a:rPr lang="en-US" sz="2000" dirty="0">
                <a:latin typeface="Blinker" panose="020B0604020202020204" charset="0"/>
              </a:rPr>
              <a:t> Win them back through renewals or newer products, don't lose them to competitors. Talk to them if necessary. Spend time personalizing as much as possible.</a:t>
            </a:r>
          </a:p>
        </p:txBody>
      </p:sp>
    </p:spTree>
    <p:extLst>
      <p:ext uri="{BB962C8B-B14F-4D97-AF65-F5344CB8AC3E}">
        <p14:creationId xmlns:p14="http://schemas.microsoft.com/office/powerpoint/2010/main" val="383629500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9383D84-D519-4987-BD9B-57BAB136B04C}"/>
              </a:ext>
            </a:extLst>
          </p:cNvPr>
          <p:cNvGrpSpPr/>
          <p:nvPr/>
        </p:nvGrpSpPr>
        <p:grpSpPr>
          <a:xfrm>
            <a:off x="0" y="0"/>
            <a:ext cx="18288000" cy="2060299"/>
            <a:chOff x="0" y="-38100"/>
            <a:chExt cx="5694120" cy="750693"/>
          </a:xfrm>
        </p:grpSpPr>
        <p:sp>
          <p:nvSpPr>
            <p:cNvPr id="3" name="Freeform 19">
              <a:extLst>
                <a:ext uri="{FF2B5EF4-FFF2-40B4-BE49-F238E27FC236}">
                  <a16:creationId xmlns:a16="http://schemas.microsoft.com/office/drawing/2014/main" id="{BBFA481C-08B1-46E6-B305-BE7A5E45AF40}"/>
                </a:ext>
              </a:extLst>
            </p:cNvPr>
            <p:cNvSpPr/>
            <p:nvPr/>
          </p:nvSpPr>
          <p:spPr>
            <a:xfrm>
              <a:off x="0" y="90054"/>
              <a:ext cx="5694119" cy="622539"/>
            </a:xfrm>
            <a:custGeom>
              <a:avLst/>
              <a:gdLst/>
              <a:ahLst/>
              <a:cxnLst/>
              <a:rect l="l" t="t" r="r" b="b"/>
              <a:pathLst>
                <a:path w="5694119" h="622539">
                  <a:moveTo>
                    <a:pt x="0" y="0"/>
                  </a:moveTo>
                  <a:lnTo>
                    <a:pt x="5694119" y="0"/>
                  </a:lnTo>
                  <a:lnTo>
                    <a:pt x="5694119" y="622539"/>
                  </a:lnTo>
                  <a:lnTo>
                    <a:pt x="0" y="622539"/>
                  </a:lnTo>
                  <a:close/>
                </a:path>
              </a:pathLst>
            </a:custGeom>
            <a:solidFill>
              <a:srgbClr val="545454"/>
            </a:solidFill>
          </p:spPr>
        </p:sp>
        <p:sp>
          <p:nvSpPr>
            <p:cNvPr id="4" name="TextBox 3">
              <a:extLst>
                <a:ext uri="{FF2B5EF4-FFF2-40B4-BE49-F238E27FC236}">
                  <a16:creationId xmlns:a16="http://schemas.microsoft.com/office/drawing/2014/main" id="{FE33BED9-D6A2-4B3B-888D-0C4A10D6166D}"/>
                </a:ext>
              </a:extLst>
            </p:cNvPr>
            <p:cNvSpPr txBox="1"/>
            <p:nvPr/>
          </p:nvSpPr>
          <p:spPr>
            <a:xfrm>
              <a:off x="0" y="-38100"/>
              <a:ext cx="5694120" cy="660639"/>
            </a:xfrm>
            <a:prstGeom prst="rect">
              <a:avLst/>
            </a:prstGeom>
          </p:spPr>
          <p:txBody>
            <a:bodyPr lIns="50800" tIns="50800" rIns="50800" bIns="50800" rtlCol="0" anchor="ctr"/>
            <a:lstStyle/>
            <a:p>
              <a:pPr algn="ctr">
                <a:lnSpc>
                  <a:spcPts val="2659"/>
                </a:lnSpc>
                <a:spcBef>
                  <a:spcPct val="0"/>
                </a:spcBef>
              </a:pPr>
              <a:endParaRPr/>
            </a:p>
          </p:txBody>
        </p:sp>
      </p:grpSp>
      <p:sp>
        <p:nvSpPr>
          <p:cNvPr id="5" name="TextBox 4">
            <a:extLst>
              <a:ext uri="{FF2B5EF4-FFF2-40B4-BE49-F238E27FC236}">
                <a16:creationId xmlns:a16="http://schemas.microsoft.com/office/drawing/2014/main" id="{ADA68237-8197-46D0-9DE6-35F378FF3C51}"/>
              </a:ext>
            </a:extLst>
          </p:cNvPr>
          <p:cNvSpPr txBox="1"/>
          <p:nvPr/>
        </p:nvSpPr>
        <p:spPr>
          <a:xfrm>
            <a:off x="232718" y="731450"/>
            <a:ext cx="8530282" cy="857927"/>
          </a:xfrm>
          <a:prstGeom prst="rect">
            <a:avLst/>
          </a:prstGeom>
        </p:spPr>
        <p:txBody>
          <a:bodyPr wrap="square" lIns="0" tIns="0" rIns="0" bIns="0" rtlCol="0" anchor="t">
            <a:spAutoFit/>
          </a:bodyPr>
          <a:lstStyle/>
          <a:p>
            <a:pPr>
              <a:lnSpc>
                <a:spcPts val="7000"/>
              </a:lnSpc>
            </a:pPr>
            <a:r>
              <a:rPr lang="en-US" sz="4800" dirty="0">
                <a:solidFill>
                  <a:srgbClr val="FFFFFF"/>
                </a:solidFill>
                <a:latin typeface="League Spartan"/>
                <a:ea typeface="League Spartan"/>
                <a:cs typeface="League Spartan"/>
                <a:sym typeface="League Spartan"/>
              </a:rPr>
              <a:t>7. Data Analysis</a:t>
            </a:r>
          </a:p>
        </p:txBody>
      </p:sp>
      <p:sp>
        <p:nvSpPr>
          <p:cNvPr id="6" name="Freeform 32">
            <a:extLst>
              <a:ext uri="{FF2B5EF4-FFF2-40B4-BE49-F238E27FC236}">
                <a16:creationId xmlns:a16="http://schemas.microsoft.com/office/drawing/2014/main" id="{AF5AE5D3-646C-4869-8B4A-C5C401A3E1C8}"/>
              </a:ext>
            </a:extLst>
          </p:cNvPr>
          <p:cNvSpPr/>
          <p:nvPr/>
        </p:nvSpPr>
        <p:spPr>
          <a:xfrm>
            <a:off x="-537368" y="9079989"/>
            <a:ext cx="1540171" cy="1243831"/>
          </a:xfrm>
          <a:custGeom>
            <a:avLst/>
            <a:gdLst/>
            <a:ahLst/>
            <a:cxnLst/>
            <a:rect l="l" t="t" r="r" b="b"/>
            <a:pathLst>
              <a:path w="3292689" h="2992231">
                <a:moveTo>
                  <a:pt x="0" y="0"/>
                </a:moveTo>
                <a:lnTo>
                  <a:pt x="3292689" y="0"/>
                </a:lnTo>
                <a:lnTo>
                  <a:pt x="3292689" y="2992231"/>
                </a:lnTo>
                <a:lnTo>
                  <a:pt x="0" y="299223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0" name="TextBox 9">
            <a:extLst>
              <a:ext uri="{FF2B5EF4-FFF2-40B4-BE49-F238E27FC236}">
                <a16:creationId xmlns:a16="http://schemas.microsoft.com/office/drawing/2014/main" id="{6EA51C8E-A239-4B0D-A489-01DD4F9BF15B}"/>
              </a:ext>
            </a:extLst>
          </p:cNvPr>
          <p:cNvSpPr txBox="1"/>
          <p:nvPr/>
        </p:nvSpPr>
        <p:spPr>
          <a:xfrm>
            <a:off x="5871518" y="2117169"/>
            <a:ext cx="6320482" cy="646331"/>
          </a:xfrm>
          <a:prstGeom prst="rect">
            <a:avLst/>
          </a:prstGeom>
          <a:noFill/>
        </p:spPr>
        <p:txBody>
          <a:bodyPr wrap="square" rtlCol="0">
            <a:spAutoFit/>
          </a:bodyPr>
          <a:lstStyle>
            <a:defPPr>
              <a:defRPr lang="en-US"/>
            </a:defPPr>
            <a:lvl1pPr>
              <a:defRPr sz="3600">
                <a:solidFill>
                  <a:srgbClr val="12759A"/>
                </a:solidFill>
                <a:latin typeface="League Spartan" panose="020B0604020202020204" charset="0"/>
              </a:defRPr>
            </a:lvl1pPr>
          </a:lstStyle>
          <a:p>
            <a:pPr algn="ctr"/>
            <a:r>
              <a:rPr lang="en-US" dirty="0">
                <a:solidFill>
                  <a:srgbClr val="F4B37B"/>
                </a:solidFill>
              </a:rPr>
              <a:t>Hibernating</a:t>
            </a:r>
          </a:p>
        </p:txBody>
      </p:sp>
      <p:pic>
        <p:nvPicPr>
          <p:cNvPr id="7" name="Picture 6">
            <a:extLst>
              <a:ext uri="{FF2B5EF4-FFF2-40B4-BE49-F238E27FC236}">
                <a16:creationId xmlns:a16="http://schemas.microsoft.com/office/drawing/2014/main" id="{2487AEBC-AA10-4219-B524-0E79246D4681}"/>
              </a:ext>
            </a:extLst>
          </p:cNvPr>
          <p:cNvPicPr>
            <a:picLocks noChangeAspect="1"/>
          </p:cNvPicPr>
          <p:nvPr/>
        </p:nvPicPr>
        <p:blipFill>
          <a:blip r:embed="rId4"/>
          <a:stretch>
            <a:fillRect/>
          </a:stretch>
        </p:blipFill>
        <p:spPr>
          <a:xfrm>
            <a:off x="352042" y="2705100"/>
            <a:ext cx="17583912" cy="4344434"/>
          </a:xfrm>
          <a:prstGeom prst="rect">
            <a:avLst/>
          </a:prstGeom>
        </p:spPr>
      </p:pic>
      <p:sp>
        <p:nvSpPr>
          <p:cNvPr id="11" name="TextBox 10">
            <a:extLst>
              <a:ext uri="{FF2B5EF4-FFF2-40B4-BE49-F238E27FC236}">
                <a16:creationId xmlns:a16="http://schemas.microsoft.com/office/drawing/2014/main" id="{2EDBC4FD-2029-436A-AB58-7265E72682B3}"/>
              </a:ext>
            </a:extLst>
          </p:cNvPr>
          <p:cNvSpPr txBox="1"/>
          <p:nvPr/>
        </p:nvSpPr>
        <p:spPr>
          <a:xfrm>
            <a:off x="769085" y="7124700"/>
            <a:ext cx="17137915" cy="2323713"/>
          </a:xfrm>
          <a:prstGeom prst="rect">
            <a:avLst/>
          </a:prstGeom>
          <a:noFill/>
        </p:spPr>
        <p:txBody>
          <a:bodyPr wrap="square" rtlCol="0">
            <a:spAutoFit/>
          </a:bodyPr>
          <a:lstStyle/>
          <a:p>
            <a:pPr>
              <a:spcAft>
                <a:spcPts val="600"/>
              </a:spcAft>
            </a:pPr>
            <a:r>
              <a:rPr lang="en-US" sz="2000" b="1" dirty="0">
                <a:latin typeface="Blinker" panose="020B0604020202020204" charset="0"/>
              </a:rPr>
              <a:t>Observation:</a:t>
            </a:r>
            <a:r>
              <a:rPr lang="en-US" sz="2000" dirty="0">
                <a:latin typeface="Blinker" panose="020B0604020202020204" charset="0"/>
              </a:rPr>
              <a:t> Last purchase was quite a long time ago, but they have visited the website or opened emails.</a:t>
            </a:r>
          </a:p>
          <a:p>
            <a:pPr>
              <a:spcAft>
                <a:spcPts val="600"/>
              </a:spcAft>
            </a:pPr>
            <a:r>
              <a:rPr lang="en-US" sz="2000" b="1" dirty="0">
                <a:latin typeface="Blinker" panose="020B0604020202020204" charset="0"/>
              </a:rPr>
              <a:t>Analysis:</a:t>
            </a:r>
            <a:endParaRPr lang="en-US" sz="2000" dirty="0">
              <a:latin typeface="Blinker" panose="020B0604020202020204" charset="0"/>
            </a:endParaRPr>
          </a:p>
          <a:p>
            <a:pPr marL="742950" lvl="1" indent="-285750">
              <a:spcAft>
                <a:spcPts val="600"/>
              </a:spcAft>
              <a:buFont typeface="Arial" panose="020B0604020202020204" pitchFamily="34" charset="0"/>
              <a:buChar char="•"/>
            </a:pPr>
            <a:r>
              <a:rPr lang="en-US" sz="2000" b="1" dirty="0">
                <a:latin typeface="Blinker" panose="020B0604020202020204" charset="0"/>
              </a:rPr>
              <a:t>Recency:</a:t>
            </a:r>
            <a:r>
              <a:rPr lang="en-US" sz="2000" dirty="0">
                <a:latin typeface="Blinker" panose="020B0604020202020204" charset="0"/>
              </a:rPr>
              <a:t> Very long ago</a:t>
            </a:r>
          </a:p>
          <a:p>
            <a:pPr marL="742950" lvl="1" indent="-285750">
              <a:spcAft>
                <a:spcPts val="600"/>
              </a:spcAft>
              <a:buFont typeface="Arial" panose="020B0604020202020204" pitchFamily="34" charset="0"/>
              <a:buChar char="•"/>
            </a:pPr>
            <a:r>
              <a:rPr lang="en-US" sz="2000" b="1" dirty="0">
                <a:latin typeface="Blinker" panose="020B0604020202020204" charset="0"/>
              </a:rPr>
              <a:t>Frequency:</a:t>
            </a:r>
            <a:r>
              <a:rPr lang="en-US" sz="2000" dirty="0">
                <a:latin typeface="Blinker" panose="020B0604020202020204" charset="0"/>
              </a:rPr>
              <a:t> Low</a:t>
            </a:r>
          </a:p>
          <a:p>
            <a:pPr marL="742950" lvl="1" indent="-285750">
              <a:spcAft>
                <a:spcPts val="600"/>
              </a:spcAft>
              <a:buFont typeface="Arial" panose="020B0604020202020204" pitchFamily="34" charset="0"/>
              <a:buChar char="•"/>
            </a:pPr>
            <a:r>
              <a:rPr lang="en-US" sz="2000" b="1" dirty="0">
                <a:latin typeface="Blinker" panose="020B0604020202020204" charset="0"/>
              </a:rPr>
              <a:t>Monetary:</a:t>
            </a:r>
            <a:r>
              <a:rPr lang="en-US" sz="2000" dirty="0">
                <a:latin typeface="Blinker" panose="020B0604020202020204" charset="0"/>
              </a:rPr>
              <a:t> Very low</a:t>
            </a:r>
          </a:p>
          <a:p>
            <a:pPr>
              <a:spcAft>
                <a:spcPts val="600"/>
              </a:spcAft>
            </a:pPr>
            <a:r>
              <a:rPr lang="en-US" sz="2000" b="1" dirty="0">
                <a:latin typeface="Blinker" panose="020B0604020202020204" charset="0"/>
              </a:rPr>
              <a:t>Actionable Tip:</a:t>
            </a:r>
            <a:r>
              <a:rPr lang="en-US" sz="2000" dirty="0">
                <a:latin typeface="Blinker" panose="020B0604020202020204" charset="0"/>
              </a:rPr>
              <a:t> Personalize email subject lines... Attract their attention by offering specific discounts for a specific product.</a:t>
            </a:r>
          </a:p>
        </p:txBody>
      </p:sp>
    </p:spTree>
    <p:extLst>
      <p:ext uri="{BB962C8B-B14F-4D97-AF65-F5344CB8AC3E}">
        <p14:creationId xmlns:p14="http://schemas.microsoft.com/office/powerpoint/2010/main" val="290991104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9383D84-D519-4987-BD9B-57BAB136B04C}"/>
              </a:ext>
            </a:extLst>
          </p:cNvPr>
          <p:cNvGrpSpPr/>
          <p:nvPr/>
        </p:nvGrpSpPr>
        <p:grpSpPr>
          <a:xfrm>
            <a:off x="0" y="0"/>
            <a:ext cx="18288000" cy="2060299"/>
            <a:chOff x="0" y="-38100"/>
            <a:chExt cx="5694120" cy="750693"/>
          </a:xfrm>
        </p:grpSpPr>
        <p:sp>
          <p:nvSpPr>
            <p:cNvPr id="3" name="Freeform 19">
              <a:extLst>
                <a:ext uri="{FF2B5EF4-FFF2-40B4-BE49-F238E27FC236}">
                  <a16:creationId xmlns:a16="http://schemas.microsoft.com/office/drawing/2014/main" id="{BBFA481C-08B1-46E6-B305-BE7A5E45AF40}"/>
                </a:ext>
              </a:extLst>
            </p:cNvPr>
            <p:cNvSpPr/>
            <p:nvPr/>
          </p:nvSpPr>
          <p:spPr>
            <a:xfrm>
              <a:off x="0" y="90054"/>
              <a:ext cx="5694119" cy="622539"/>
            </a:xfrm>
            <a:custGeom>
              <a:avLst/>
              <a:gdLst/>
              <a:ahLst/>
              <a:cxnLst/>
              <a:rect l="l" t="t" r="r" b="b"/>
              <a:pathLst>
                <a:path w="5694119" h="622539">
                  <a:moveTo>
                    <a:pt x="0" y="0"/>
                  </a:moveTo>
                  <a:lnTo>
                    <a:pt x="5694119" y="0"/>
                  </a:lnTo>
                  <a:lnTo>
                    <a:pt x="5694119" y="622539"/>
                  </a:lnTo>
                  <a:lnTo>
                    <a:pt x="0" y="622539"/>
                  </a:lnTo>
                  <a:close/>
                </a:path>
              </a:pathLst>
            </a:custGeom>
            <a:solidFill>
              <a:srgbClr val="545454"/>
            </a:solidFill>
          </p:spPr>
        </p:sp>
        <p:sp>
          <p:nvSpPr>
            <p:cNvPr id="4" name="TextBox 3">
              <a:extLst>
                <a:ext uri="{FF2B5EF4-FFF2-40B4-BE49-F238E27FC236}">
                  <a16:creationId xmlns:a16="http://schemas.microsoft.com/office/drawing/2014/main" id="{FE33BED9-D6A2-4B3B-888D-0C4A10D6166D}"/>
                </a:ext>
              </a:extLst>
            </p:cNvPr>
            <p:cNvSpPr txBox="1"/>
            <p:nvPr/>
          </p:nvSpPr>
          <p:spPr>
            <a:xfrm>
              <a:off x="0" y="-38100"/>
              <a:ext cx="5694120" cy="660639"/>
            </a:xfrm>
            <a:prstGeom prst="rect">
              <a:avLst/>
            </a:prstGeom>
          </p:spPr>
          <p:txBody>
            <a:bodyPr lIns="50800" tIns="50800" rIns="50800" bIns="50800" rtlCol="0" anchor="ctr"/>
            <a:lstStyle/>
            <a:p>
              <a:pPr algn="ctr">
                <a:lnSpc>
                  <a:spcPts val="2659"/>
                </a:lnSpc>
                <a:spcBef>
                  <a:spcPct val="0"/>
                </a:spcBef>
              </a:pPr>
              <a:endParaRPr/>
            </a:p>
          </p:txBody>
        </p:sp>
      </p:grpSp>
      <p:sp>
        <p:nvSpPr>
          <p:cNvPr id="5" name="TextBox 4">
            <a:extLst>
              <a:ext uri="{FF2B5EF4-FFF2-40B4-BE49-F238E27FC236}">
                <a16:creationId xmlns:a16="http://schemas.microsoft.com/office/drawing/2014/main" id="{ADA68237-8197-46D0-9DE6-35F378FF3C51}"/>
              </a:ext>
            </a:extLst>
          </p:cNvPr>
          <p:cNvSpPr txBox="1"/>
          <p:nvPr/>
        </p:nvSpPr>
        <p:spPr>
          <a:xfrm>
            <a:off x="232718" y="731450"/>
            <a:ext cx="8530282" cy="857927"/>
          </a:xfrm>
          <a:prstGeom prst="rect">
            <a:avLst/>
          </a:prstGeom>
        </p:spPr>
        <p:txBody>
          <a:bodyPr wrap="square" lIns="0" tIns="0" rIns="0" bIns="0" rtlCol="0" anchor="t">
            <a:spAutoFit/>
          </a:bodyPr>
          <a:lstStyle/>
          <a:p>
            <a:pPr>
              <a:lnSpc>
                <a:spcPts val="7000"/>
              </a:lnSpc>
            </a:pPr>
            <a:r>
              <a:rPr lang="en-US" sz="4800" dirty="0">
                <a:solidFill>
                  <a:srgbClr val="FFFFFF"/>
                </a:solidFill>
                <a:latin typeface="League Spartan"/>
                <a:ea typeface="League Spartan"/>
                <a:cs typeface="League Spartan"/>
                <a:sym typeface="League Spartan"/>
              </a:rPr>
              <a:t>7. Data Analysis</a:t>
            </a:r>
          </a:p>
        </p:txBody>
      </p:sp>
      <p:sp>
        <p:nvSpPr>
          <p:cNvPr id="6" name="Freeform 32">
            <a:extLst>
              <a:ext uri="{FF2B5EF4-FFF2-40B4-BE49-F238E27FC236}">
                <a16:creationId xmlns:a16="http://schemas.microsoft.com/office/drawing/2014/main" id="{AF5AE5D3-646C-4869-8B4A-C5C401A3E1C8}"/>
              </a:ext>
            </a:extLst>
          </p:cNvPr>
          <p:cNvSpPr/>
          <p:nvPr/>
        </p:nvSpPr>
        <p:spPr>
          <a:xfrm>
            <a:off x="-537368" y="9079989"/>
            <a:ext cx="1540171" cy="1243831"/>
          </a:xfrm>
          <a:custGeom>
            <a:avLst/>
            <a:gdLst/>
            <a:ahLst/>
            <a:cxnLst/>
            <a:rect l="l" t="t" r="r" b="b"/>
            <a:pathLst>
              <a:path w="3292689" h="2992231">
                <a:moveTo>
                  <a:pt x="0" y="0"/>
                </a:moveTo>
                <a:lnTo>
                  <a:pt x="3292689" y="0"/>
                </a:lnTo>
                <a:lnTo>
                  <a:pt x="3292689" y="2992231"/>
                </a:lnTo>
                <a:lnTo>
                  <a:pt x="0" y="299223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0" name="TextBox 9">
            <a:extLst>
              <a:ext uri="{FF2B5EF4-FFF2-40B4-BE49-F238E27FC236}">
                <a16:creationId xmlns:a16="http://schemas.microsoft.com/office/drawing/2014/main" id="{6EA51C8E-A239-4B0D-A489-01DD4F9BF15B}"/>
              </a:ext>
            </a:extLst>
          </p:cNvPr>
          <p:cNvSpPr txBox="1"/>
          <p:nvPr/>
        </p:nvSpPr>
        <p:spPr>
          <a:xfrm>
            <a:off x="5871518" y="2117169"/>
            <a:ext cx="6320482" cy="646331"/>
          </a:xfrm>
          <a:prstGeom prst="rect">
            <a:avLst/>
          </a:prstGeom>
          <a:noFill/>
        </p:spPr>
        <p:txBody>
          <a:bodyPr wrap="square" rtlCol="0">
            <a:spAutoFit/>
          </a:bodyPr>
          <a:lstStyle>
            <a:defPPr>
              <a:defRPr lang="en-US"/>
            </a:defPPr>
            <a:lvl1pPr>
              <a:defRPr sz="3600">
                <a:solidFill>
                  <a:srgbClr val="12759A"/>
                </a:solidFill>
                <a:latin typeface="League Spartan" panose="020B0604020202020204" charset="0"/>
              </a:defRPr>
            </a:lvl1pPr>
          </a:lstStyle>
          <a:p>
            <a:pPr algn="ctr"/>
            <a:r>
              <a:rPr lang="en-US" dirty="0">
                <a:solidFill>
                  <a:srgbClr val="F4B37B"/>
                </a:solidFill>
              </a:rPr>
              <a:t>Lost</a:t>
            </a:r>
          </a:p>
        </p:txBody>
      </p:sp>
      <p:pic>
        <p:nvPicPr>
          <p:cNvPr id="8" name="Picture 7">
            <a:extLst>
              <a:ext uri="{FF2B5EF4-FFF2-40B4-BE49-F238E27FC236}">
                <a16:creationId xmlns:a16="http://schemas.microsoft.com/office/drawing/2014/main" id="{5938C4A5-117B-4177-866F-A11CC88F0AF8}"/>
              </a:ext>
            </a:extLst>
          </p:cNvPr>
          <p:cNvPicPr>
            <a:picLocks noChangeAspect="1"/>
          </p:cNvPicPr>
          <p:nvPr/>
        </p:nvPicPr>
        <p:blipFill>
          <a:blip r:embed="rId4"/>
          <a:stretch>
            <a:fillRect/>
          </a:stretch>
        </p:blipFill>
        <p:spPr>
          <a:xfrm>
            <a:off x="239803" y="2705100"/>
            <a:ext cx="17583912" cy="4340799"/>
          </a:xfrm>
          <a:prstGeom prst="rect">
            <a:avLst/>
          </a:prstGeom>
        </p:spPr>
      </p:pic>
      <p:sp>
        <p:nvSpPr>
          <p:cNvPr id="11" name="TextBox 10">
            <a:extLst>
              <a:ext uri="{FF2B5EF4-FFF2-40B4-BE49-F238E27FC236}">
                <a16:creationId xmlns:a16="http://schemas.microsoft.com/office/drawing/2014/main" id="{A238196B-2E85-4D9F-8F80-E1AD9DAC0863}"/>
              </a:ext>
            </a:extLst>
          </p:cNvPr>
          <p:cNvSpPr txBox="1"/>
          <p:nvPr/>
        </p:nvSpPr>
        <p:spPr>
          <a:xfrm>
            <a:off x="575042" y="7048500"/>
            <a:ext cx="17137915" cy="2708434"/>
          </a:xfrm>
          <a:prstGeom prst="rect">
            <a:avLst/>
          </a:prstGeom>
          <a:noFill/>
        </p:spPr>
        <p:txBody>
          <a:bodyPr wrap="square" rtlCol="0">
            <a:spAutoFit/>
          </a:bodyPr>
          <a:lstStyle/>
          <a:p>
            <a:pPr>
              <a:spcAft>
                <a:spcPts val="600"/>
              </a:spcAft>
            </a:pPr>
            <a:r>
              <a:rPr lang="en-US" sz="2000" b="1" dirty="0">
                <a:latin typeface="Blinker" panose="020B0604020202020204" charset="0"/>
              </a:rPr>
              <a:t>Observation:</a:t>
            </a:r>
            <a:r>
              <a:rPr lang="en-US" sz="2000" dirty="0">
                <a:latin typeface="Blinker" panose="020B0604020202020204" charset="0"/>
              </a:rPr>
              <a:t> Last purchase was quite a long time ago and completely no interaction in the past 4 weeks.</a:t>
            </a:r>
          </a:p>
          <a:p>
            <a:pPr>
              <a:spcAft>
                <a:spcPts val="600"/>
              </a:spcAft>
            </a:pPr>
            <a:r>
              <a:rPr lang="en-US" sz="2000" b="1" dirty="0">
                <a:latin typeface="Blinker" panose="020B0604020202020204" charset="0"/>
              </a:rPr>
              <a:t>Analysis:</a:t>
            </a:r>
            <a:endParaRPr lang="en-US" sz="2000" dirty="0">
              <a:latin typeface="Blinker" panose="020B0604020202020204" charset="0"/>
            </a:endParaRPr>
          </a:p>
          <a:p>
            <a:pPr marL="742950" lvl="1" indent="-285750">
              <a:spcAft>
                <a:spcPts val="600"/>
              </a:spcAft>
              <a:buFont typeface="Arial" panose="020B0604020202020204" pitchFamily="34" charset="0"/>
              <a:buChar char="•"/>
            </a:pPr>
            <a:r>
              <a:rPr lang="en-US" sz="2000" b="1" dirty="0">
                <a:latin typeface="Blinker" panose="020B0604020202020204" charset="0"/>
              </a:rPr>
              <a:t>Recency:</a:t>
            </a:r>
            <a:r>
              <a:rPr lang="en-US" sz="2000" dirty="0">
                <a:latin typeface="Blinker" panose="020B0604020202020204" charset="0"/>
              </a:rPr>
              <a:t> Very long ago</a:t>
            </a:r>
          </a:p>
          <a:p>
            <a:pPr marL="742950" lvl="1" indent="-285750">
              <a:spcAft>
                <a:spcPts val="600"/>
              </a:spcAft>
              <a:buFont typeface="Arial" panose="020B0604020202020204" pitchFamily="34" charset="0"/>
              <a:buChar char="•"/>
            </a:pPr>
            <a:r>
              <a:rPr lang="en-US" sz="2000" b="1" dirty="0">
                <a:latin typeface="Blinker" panose="020B0604020202020204" charset="0"/>
              </a:rPr>
              <a:t>Frequency:</a:t>
            </a:r>
            <a:r>
              <a:rPr lang="en-US" sz="2000" dirty="0">
                <a:latin typeface="Blinker" panose="020B0604020202020204" charset="0"/>
              </a:rPr>
              <a:t> Low</a:t>
            </a:r>
          </a:p>
          <a:p>
            <a:pPr marL="742950" lvl="1" indent="-285750">
              <a:spcAft>
                <a:spcPts val="600"/>
              </a:spcAft>
              <a:buFont typeface="Arial" panose="020B0604020202020204" pitchFamily="34" charset="0"/>
              <a:buChar char="•"/>
            </a:pPr>
            <a:r>
              <a:rPr lang="en-US" sz="2000" b="1" dirty="0">
                <a:latin typeface="Blinker" panose="020B0604020202020204" charset="0"/>
              </a:rPr>
              <a:t>Monetary:</a:t>
            </a:r>
            <a:r>
              <a:rPr lang="en-US" sz="2000" dirty="0">
                <a:latin typeface="Blinker" panose="020B0604020202020204" charset="0"/>
              </a:rPr>
              <a:t> Very low</a:t>
            </a:r>
          </a:p>
          <a:p>
            <a:pPr>
              <a:spcAft>
                <a:spcPts val="600"/>
              </a:spcAft>
            </a:pPr>
            <a:r>
              <a:rPr lang="en-US" sz="2000" b="1" dirty="0">
                <a:latin typeface="Blinker" panose="020B0604020202020204" charset="0"/>
              </a:rPr>
              <a:t>Actionable Tip:</a:t>
            </a:r>
            <a:r>
              <a:rPr lang="en-US" sz="2000" dirty="0">
                <a:latin typeface="Blinker" panose="020B0604020202020204" charset="0"/>
              </a:rPr>
              <a:t> Skip in outreach campaigns.</a:t>
            </a:r>
          </a:p>
          <a:p>
            <a:pPr fontAlgn="b">
              <a:spcAft>
                <a:spcPts val="600"/>
              </a:spcAft>
            </a:pPr>
            <a:endParaRPr lang="vi-VN" sz="2000" dirty="0">
              <a:solidFill>
                <a:srgbClr val="1C1733"/>
              </a:solidFill>
            </a:endParaRPr>
          </a:p>
        </p:txBody>
      </p:sp>
    </p:spTree>
    <p:extLst>
      <p:ext uri="{BB962C8B-B14F-4D97-AF65-F5344CB8AC3E}">
        <p14:creationId xmlns:p14="http://schemas.microsoft.com/office/powerpoint/2010/main" val="388647587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6" name="Picture 4" descr="Data analysis png images | PNGWing">
            <a:extLst>
              <a:ext uri="{FF2B5EF4-FFF2-40B4-BE49-F238E27FC236}">
                <a16:creationId xmlns:a16="http://schemas.microsoft.com/office/drawing/2014/main" id="{2795E2A2-A670-4C60-AF65-E25A667006EB}"/>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8080266" y="2780500"/>
            <a:ext cx="10207734" cy="5414537"/>
          </a:xfrm>
          <a:prstGeom prst="rect">
            <a:avLst/>
          </a:prstGeom>
          <a:noFill/>
          <a:extLst>
            <a:ext uri="{909E8E84-426E-40DD-AFC4-6F175D3DCCD1}">
              <a14:hiddenFill xmlns:a14="http://schemas.microsoft.com/office/drawing/2010/main">
                <a:solidFill>
                  <a:srgbClr val="FFFFFF"/>
                </a:solidFill>
              </a14:hiddenFill>
            </a:ext>
          </a:extLst>
        </p:spPr>
      </p:pic>
      <p:grpSp>
        <p:nvGrpSpPr>
          <p:cNvPr id="29" name="Group 18">
            <a:extLst>
              <a:ext uri="{FF2B5EF4-FFF2-40B4-BE49-F238E27FC236}">
                <a16:creationId xmlns:a16="http://schemas.microsoft.com/office/drawing/2014/main" id="{C1878A66-C7C9-4D01-80A8-437C8350CF69}"/>
              </a:ext>
            </a:extLst>
          </p:cNvPr>
          <p:cNvGrpSpPr/>
          <p:nvPr/>
        </p:nvGrpSpPr>
        <p:grpSpPr>
          <a:xfrm>
            <a:off x="0" y="-117199"/>
            <a:ext cx="18288000" cy="2060299"/>
            <a:chOff x="0" y="-38100"/>
            <a:chExt cx="5694120" cy="750693"/>
          </a:xfrm>
        </p:grpSpPr>
        <p:sp>
          <p:nvSpPr>
            <p:cNvPr id="30" name="Freeform 19">
              <a:extLst>
                <a:ext uri="{FF2B5EF4-FFF2-40B4-BE49-F238E27FC236}">
                  <a16:creationId xmlns:a16="http://schemas.microsoft.com/office/drawing/2014/main" id="{337546D8-0893-465B-8C44-8D6E569837FB}"/>
                </a:ext>
              </a:extLst>
            </p:cNvPr>
            <p:cNvSpPr/>
            <p:nvPr/>
          </p:nvSpPr>
          <p:spPr>
            <a:xfrm>
              <a:off x="0" y="90054"/>
              <a:ext cx="5694119" cy="622539"/>
            </a:xfrm>
            <a:custGeom>
              <a:avLst/>
              <a:gdLst/>
              <a:ahLst/>
              <a:cxnLst/>
              <a:rect l="l" t="t" r="r" b="b"/>
              <a:pathLst>
                <a:path w="5694119" h="622539">
                  <a:moveTo>
                    <a:pt x="0" y="0"/>
                  </a:moveTo>
                  <a:lnTo>
                    <a:pt x="5694119" y="0"/>
                  </a:lnTo>
                  <a:lnTo>
                    <a:pt x="5694119" y="622539"/>
                  </a:lnTo>
                  <a:lnTo>
                    <a:pt x="0" y="622539"/>
                  </a:lnTo>
                  <a:close/>
                </a:path>
              </a:pathLst>
            </a:custGeom>
            <a:solidFill>
              <a:srgbClr val="545454"/>
            </a:solidFill>
          </p:spPr>
        </p:sp>
        <p:sp>
          <p:nvSpPr>
            <p:cNvPr id="31" name="TextBox 20">
              <a:extLst>
                <a:ext uri="{FF2B5EF4-FFF2-40B4-BE49-F238E27FC236}">
                  <a16:creationId xmlns:a16="http://schemas.microsoft.com/office/drawing/2014/main" id="{3760E00C-CC91-4FA5-96EE-DA8850801A09}"/>
                </a:ext>
              </a:extLst>
            </p:cNvPr>
            <p:cNvSpPr txBox="1"/>
            <p:nvPr/>
          </p:nvSpPr>
          <p:spPr>
            <a:xfrm>
              <a:off x="0" y="-38100"/>
              <a:ext cx="5694120" cy="660639"/>
            </a:xfrm>
            <a:prstGeom prst="rect">
              <a:avLst/>
            </a:prstGeom>
          </p:spPr>
          <p:txBody>
            <a:bodyPr lIns="50800" tIns="50800" rIns="50800" bIns="50800" rtlCol="0" anchor="ctr"/>
            <a:lstStyle/>
            <a:p>
              <a:pPr algn="ctr">
                <a:lnSpc>
                  <a:spcPts val="2659"/>
                </a:lnSpc>
                <a:spcBef>
                  <a:spcPct val="0"/>
                </a:spcBef>
              </a:pPr>
              <a:endParaRPr/>
            </a:p>
          </p:txBody>
        </p:sp>
      </p:grpSp>
      <p:grpSp>
        <p:nvGrpSpPr>
          <p:cNvPr id="2" name="Google Shape;486;p3">
            <a:extLst>
              <a:ext uri="{FF2B5EF4-FFF2-40B4-BE49-F238E27FC236}">
                <a16:creationId xmlns:a16="http://schemas.microsoft.com/office/drawing/2014/main" id="{CF71F8EE-F845-4953-B303-70323B029C9A}"/>
              </a:ext>
            </a:extLst>
          </p:cNvPr>
          <p:cNvGrpSpPr/>
          <p:nvPr/>
        </p:nvGrpSpPr>
        <p:grpSpPr>
          <a:xfrm>
            <a:off x="8788503" y="9369341"/>
            <a:ext cx="710989" cy="591484"/>
            <a:chOff x="4382679" y="4319018"/>
            <a:chExt cx="378645" cy="316095"/>
          </a:xfrm>
        </p:grpSpPr>
        <p:sp>
          <p:nvSpPr>
            <p:cNvPr id="3" name="Google Shape;487;p3">
              <a:hlinkClick r:id="" action="ppaction://hlinkshowjump?jump=nextslide"/>
              <a:extLst>
                <a:ext uri="{FF2B5EF4-FFF2-40B4-BE49-F238E27FC236}">
                  <a16:creationId xmlns:a16="http://schemas.microsoft.com/office/drawing/2014/main" id="{4E77AF99-AE53-46CF-B78F-D124398DEC89}"/>
                </a:ext>
              </a:extLst>
            </p:cNvPr>
            <p:cNvSpPr/>
            <p:nvPr/>
          </p:nvSpPr>
          <p:spPr>
            <a:xfrm>
              <a:off x="4382679" y="4442791"/>
              <a:ext cx="378645" cy="192322"/>
            </a:xfrm>
            <a:custGeom>
              <a:avLst/>
              <a:gdLst/>
              <a:ahLst/>
              <a:cxnLst/>
              <a:rect l="l" t="t" r="r" b="b"/>
              <a:pathLst>
                <a:path w="23610" h="11992" extrusionOk="0">
                  <a:moveTo>
                    <a:pt x="0" y="0"/>
                  </a:moveTo>
                  <a:lnTo>
                    <a:pt x="11993" y="11992"/>
                  </a:lnTo>
                  <a:lnTo>
                    <a:pt x="23610" y="375"/>
                  </a:lnTo>
                </a:path>
              </a:pathLst>
            </a:custGeom>
            <a:noFill/>
            <a:ln w="38100" cap="flat" cmpd="sng">
              <a:solidFill>
                <a:srgbClr val="12759A"/>
              </a:solidFill>
              <a:prstDash val="solid"/>
              <a:round/>
              <a:headEnd type="none" w="sm" len="sm"/>
              <a:tailEnd type="none" w="sm" len="sm"/>
            </a:ln>
          </p:spPr>
        </p:sp>
        <p:sp>
          <p:nvSpPr>
            <p:cNvPr id="4" name="Google Shape;488;p3">
              <a:hlinkClick r:id="" action="ppaction://hlinkshowjump?jump=nextslide"/>
              <a:extLst>
                <a:ext uri="{FF2B5EF4-FFF2-40B4-BE49-F238E27FC236}">
                  <a16:creationId xmlns:a16="http://schemas.microsoft.com/office/drawing/2014/main" id="{830933B1-723E-49EB-9132-BE13C478442B}"/>
                </a:ext>
              </a:extLst>
            </p:cNvPr>
            <p:cNvSpPr/>
            <p:nvPr/>
          </p:nvSpPr>
          <p:spPr>
            <a:xfrm>
              <a:off x="4382679" y="4319018"/>
              <a:ext cx="378645" cy="192322"/>
            </a:xfrm>
            <a:custGeom>
              <a:avLst/>
              <a:gdLst/>
              <a:ahLst/>
              <a:cxnLst/>
              <a:rect l="l" t="t" r="r" b="b"/>
              <a:pathLst>
                <a:path w="23610" h="11992" extrusionOk="0">
                  <a:moveTo>
                    <a:pt x="0" y="0"/>
                  </a:moveTo>
                  <a:lnTo>
                    <a:pt x="11993" y="11992"/>
                  </a:lnTo>
                  <a:lnTo>
                    <a:pt x="23610" y="375"/>
                  </a:lnTo>
                </a:path>
              </a:pathLst>
            </a:custGeom>
            <a:noFill/>
            <a:ln w="38100" cap="flat" cmpd="sng">
              <a:solidFill>
                <a:srgbClr val="12759A"/>
              </a:solidFill>
              <a:prstDash val="solid"/>
              <a:round/>
              <a:headEnd type="none" w="sm" len="sm"/>
              <a:tailEnd type="none" w="sm" len="sm"/>
            </a:ln>
          </p:spPr>
        </p:sp>
      </p:grpSp>
      <p:sp>
        <p:nvSpPr>
          <p:cNvPr id="6" name="TextBox 15">
            <a:extLst>
              <a:ext uri="{FF2B5EF4-FFF2-40B4-BE49-F238E27FC236}">
                <a16:creationId xmlns:a16="http://schemas.microsoft.com/office/drawing/2014/main" id="{322BD5BE-AC71-456B-B91F-EF8E1CA20888}"/>
              </a:ext>
            </a:extLst>
          </p:cNvPr>
          <p:cNvSpPr txBox="1"/>
          <p:nvPr/>
        </p:nvSpPr>
        <p:spPr>
          <a:xfrm>
            <a:off x="825996" y="4085321"/>
            <a:ext cx="2286000" cy="786754"/>
          </a:xfrm>
          <a:prstGeom prst="rect">
            <a:avLst/>
          </a:prstGeom>
        </p:spPr>
        <p:txBody>
          <a:bodyPr wrap="square" lIns="0" tIns="0" rIns="0" bIns="0" rtlCol="0" anchor="t">
            <a:spAutoFit/>
          </a:bodyPr>
          <a:lstStyle/>
          <a:p>
            <a:pPr algn="ctr">
              <a:lnSpc>
                <a:spcPts val="4909"/>
              </a:lnSpc>
            </a:pPr>
            <a:r>
              <a:rPr lang="en-US" sz="8200" dirty="0">
                <a:solidFill>
                  <a:srgbClr val="12759A"/>
                </a:solidFill>
                <a:latin typeface="League Spartan"/>
                <a:ea typeface="League Spartan"/>
                <a:cs typeface="League Spartan"/>
                <a:sym typeface="League Spartan"/>
              </a:rPr>
              <a:t>08</a:t>
            </a:r>
          </a:p>
        </p:txBody>
      </p:sp>
      <p:sp>
        <p:nvSpPr>
          <p:cNvPr id="16" name="TextBox 22">
            <a:extLst>
              <a:ext uri="{FF2B5EF4-FFF2-40B4-BE49-F238E27FC236}">
                <a16:creationId xmlns:a16="http://schemas.microsoft.com/office/drawing/2014/main" id="{2B017171-61AC-49DE-A279-920EF27E1AC3}"/>
              </a:ext>
            </a:extLst>
          </p:cNvPr>
          <p:cNvSpPr txBox="1"/>
          <p:nvPr/>
        </p:nvSpPr>
        <p:spPr>
          <a:xfrm>
            <a:off x="1516127" y="752175"/>
            <a:ext cx="3531945" cy="672162"/>
          </a:xfrm>
          <a:prstGeom prst="rect">
            <a:avLst/>
          </a:prstGeom>
        </p:spPr>
        <p:txBody>
          <a:bodyPr lIns="0" tIns="0" rIns="0" bIns="0" rtlCol="0" anchor="t">
            <a:spAutoFit/>
          </a:bodyPr>
          <a:lstStyle/>
          <a:p>
            <a:pPr algn="l">
              <a:lnSpc>
                <a:spcPts val="5476"/>
              </a:lnSpc>
            </a:pPr>
            <a:r>
              <a:rPr lang="en-US" sz="3911" dirty="0">
                <a:solidFill>
                  <a:srgbClr val="FFFFFF"/>
                </a:solidFill>
                <a:latin typeface="Blinker"/>
                <a:ea typeface="Blinker"/>
                <a:cs typeface="Blinker"/>
                <a:sym typeface="Blinker"/>
              </a:rPr>
              <a:t>E-Commerce</a:t>
            </a:r>
          </a:p>
        </p:txBody>
      </p:sp>
      <p:pic>
        <p:nvPicPr>
          <p:cNvPr id="17" name="Picture 16">
            <a:extLst>
              <a:ext uri="{FF2B5EF4-FFF2-40B4-BE49-F238E27FC236}">
                <a16:creationId xmlns:a16="http://schemas.microsoft.com/office/drawing/2014/main" id="{3F680515-FEE8-45AD-8BF4-18C29FB36A7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1000" y="571500"/>
            <a:ext cx="1106539" cy="1106539"/>
          </a:xfrm>
          <a:prstGeom prst="rect">
            <a:avLst/>
          </a:prstGeom>
        </p:spPr>
      </p:pic>
      <p:sp>
        <p:nvSpPr>
          <p:cNvPr id="28" name="Freeform 32">
            <a:extLst>
              <a:ext uri="{FF2B5EF4-FFF2-40B4-BE49-F238E27FC236}">
                <a16:creationId xmlns:a16="http://schemas.microsoft.com/office/drawing/2014/main" id="{92BC2472-0854-49E1-9461-758FAA5BB325}"/>
              </a:ext>
            </a:extLst>
          </p:cNvPr>
          <p:cNvSpPr/>
          <p:nvPr/>
        </p:nvSpPr>
        <p:spPr>
          <a:xfrm>
            <a:off x="-537367" y="9043168"/>
            <a:ext cx="1540171" cy="1243831"/>
          </a:xfrm>
          <a:custGeom>
            <a:avLst/>
            <a:gdLst/>
            <a:ahLst/>
            <a:cxnLst/>
            <a:rect l="l" t="t" r="r" b="b"/>
            <a:pathLst>
              <a:path w="3292689" h="2992231">
                <a:moveTo>
                  <a:pt x="0" y="0"/>
                </a:moveTo>
                <a:lnTo>
                  <a:pt x="3292689" y="0"/>
                </a:lnTo>
                <a:lnTo>
                  <a:pt x="3292689" y="2992231"/>
                </a:lnTo>
                <a:lnTo>
                  <a:pt x="0" y="299223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TextBox 4">
            <a:extLst>
              <a:ext uri="{FF2B5EF4-FFF2-40B4-BE49-F238E27FC236}">
                <a16:creationId xmlns:a16="http://schemas.microsoft.com/office/drawing/2014/main" id="{CE8085C6-D5DE-4BE6-83FC-108FA014064E}"/>
              </a:ext>
            </a:extLst>
          </p:cNvPr>
          <p:cNvSpPr txBox="1"/>
          <p:nvPr/>
        </p:nvSpPr>
        <p:spPr>
          <a:xfrm>
            <a:off x="1143000" y="4810661"/>
            <a:ext cx="10820400" cy="1354217"/>
          </a:xfrm>
          <a:prstGeom prst="rect">
            <a:avLst/>
          </a:prstGeom>
          <a:noFill/>
        </p:spPr>
        <p:txBody>
          <a:bodyPr wrap="square" rtlCol="0">
            <a:spAutoFit/>
          </a:bodyPr>
          <a:lstStyle/>
          <a:p>
            <a:r>
              <a:rPr lang="en-US" sz="8200" dirty="0">
                <a:solidFill>
                  <a:srgbClr val="12759A"/>
                </a:solidFill>
                <a:latin typeface="League Spartan" panose="020B0604020202020204" charset="0"/>
              </a:rPr>
              <a:t>Conclusion</a:t>
            </a:r>
            <a:endParaRPr lang="vi-VN" sz="8200" dirty="0">
              <a:solidFill>
                <a:srgbClr val="12759A"/>
              </a:solidFill>
            </a:endParaRPr>
          </a:p>
        </p:txBody>
      </p:sp>
      <p:sp>
        <p:nvSpPr>
          <p:cNvPr id="8" name="AutoShape 4" descr="How to prepare your data for machine learning? Quick tips explained!">
            <a:extLst>
              <a:ext uri="{FF2B5EF4-FFF2-40B4-BE49-F238E27FC236}">
                <a16:creationId xmlns:a16="http://schemas.microsoft.com/office/drawing/2014/main" id="{0EF807FD-5184-4A53-A323-EBA10FC5F1C8}"/>
              </a:ext>
            </a:extLst>
          </p:cNvPr>
          <p:cNvSpPr>
            <a:spLocks noChangeAspect="1" noChangeArrowheads="1"/>
          </p:cNvSpPr>
          <p:nvPr/>
        </p:nvSpPr>
        <p:spPr bwMode="auto">
          <a:xfrm>
            <a:off x="8991600" y="4991100"/>
            <a:ext cx="4800600" cy="48006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vi-VN"/>
          </a:p>
        </p:txBody>
      </p:sp>
      <p:sp>
        <p:nvSpPr>
          <p:cNvPr id="9" name="AutoShape 6" descr="What is Data Preparation">
            <a:extLst>
              <a:ext uri="{FF2B5EF4-FFF2-40B4-BE49-F238E27FC236}">
                <a16:creationId xmlns:a16="http://schemas.microsoft.com/office/drawing/2014/main" id="{C0EA1C80-6DB0-4521-977C-69859407C3BA}"/>
              </a:ext>
            </a:extLst>
          </p:cNvPr>
          <p:cNvSpPr>
            <a:spLocks noChangeAspect="1" noChangeArrowheads="1"/>
          </p:cNvSpPr>
          <p:nvPr/>
        </p:nvSpPr>
        <p:spPr bwMode="auto">
          <a:xfrm>
            <a:off x="8991600" y="49911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vi-VN"/>
          </a:p>
        </p:txBody>
      </p:sp>
    </p:spTree>
    <p:extLst>
      <p:ext uri="{BB962C8B-B14F-4D97-AF65-F5344CB8AC3E}">
        <p14:creationId xmlns:p14="http://schemas.microsoft.com/office/powerpoint/2010/main" val="14195134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9"/>
          <p:cNvGrpSpPr/>
          <p:nvPr/>
        </p:nvGrpSpPr>
        <p:grpSpPr>
          <a:xfrm>
            <a:off x="1409718" y="4645226"/>
            <a:ext cx="4912976" cy="2050133"/>
            <a:chOff x="0" y="0"/>
            <a:chExt cx="1501045" cy="672385"/>
          </a:xfrm>
        </p:grpSpPr>
        <p:sp>
          <p:nvSpPr>
            <p:cNvPr id="10" name="Freeform 10"/>
            <p:cNvSpPr/>
            <p:nvPr/>
          </p:nvSpPr>
          <p:spPr>
            <a:xfrm>
              <a:off x="0" y="0"/>
              <a:ext cx="1501045" cy="672385"/>
            </a:xfrm>
            <a:custGeom>
              <a:avLst/>
              <a:gdLst/>
              <a:ahLst/>
              <a:cxnLst/>
              <a:rect l="l" t="t" r="r" b="b"/>
              <a:pathLst>
                <a:path w="1501045" h="672385">
                  <a:moveTo>
                    <a:pt x="0" y="0"/>
                  </a:moveTo>
                  <a:lnTo>
                    <a:pt x="1501045" y="0"/>
                  </a:lnTo>
                  <a:lnTo>
                    <a:pt x="1501045" y="672385"/>
                  </a:lnTo>
                  <a:lnTo>
                    <a:pt x="0" y="672385"/>
                  </a:lnTo>
                  <a:close/>
                </a:path>
              </a:pathLst>
            </a:custGeom>
            <a:solidFill>
              <a:srgbClr val="545454"/>
            </a:solidFill>
          </p:spPr>
        </p:sp>
        <p:sp>
          <p:nvSpPr>
            <p:cNvPr id="11" name="TextBox 11"/>
            <p:cNvSpPr txBox="1"/>
            <p:nvPr/>
          </p:nvSpPr>
          <p:spPr>
            <a:xfrm>
              <a:off x="0" y="-38100"/>
              <a:ext cx="1501045" cy="710485"/>
            </a:xfrm>
            <a:prstGeom prst="rect">
              <a:avLst/>
            </a:prstGeom>
          </p:spPr>
          <p:txBody>
            <a:bodyPr lIns="50800" tIns="50800" rIns="50800" bIns="50800" rtlCol="0" anchor="ctr"/>
            <a:lstStyle/>
            <a:p>
              <a:pPr algn="ctr">
                <a:lnSpc>
                  <a:spcPts val="2659"/>
                </a:lnSpc>
                <a:spcBef>
                  <a:spcPct val="0"/>
                </a:spcBef>
              </a:pPr>
              <a:endParaRPr/>
            </a:p>
          </p:txBody>
        </p:sp>
      </p:grpSp>
      <p:sp>
        <p:nvSpPr>
          <p:cNvPr id="14" name="TextBox 14"/>
          <p:cNvSpPr txBox="1"/>
          <p:nvPr/>
        </p:nvSpPr>
        <p:spPr>
          <a:xfrm>
            <a:off x="1813850" y="5519577"/>
            <a:ext cx="4253673" cy="698268"/>
          </a:xfrm>
          <a:prstGeom prst="rect">
            <a:avLst/>
          </a:prstGeom>
        </p:spPr>
        <p:txBody>
          <a:bodyPr wrap="square" lIns="0" tIns="0" rIns="0" bIns="0" rtlCol="0" anchor="t">
            <a:spAutoFit/>
          </a:bodyPr>
          <a:lstStyle/>
          <a:p>
            <a:pPr algn="ctr">
              <a:lnSpc>
                <a:spcPts val="5863"/>
              </a:lnSpc>
            </a:pPr>
            <a:r>
              <a:rPr lang="en-US" sz="3400" dirty="0">
                <a:solidFill>
                  <a:srgbClr val="FFFFFF"/>
                </a:solidFill>
                <a:latin typeface="League Spartan" panose="020B0604020202020204" charset="0"/>
                <a:ea typeface="Blinker"/>
                <a:cs typeface="Blinker"/>
                <a:sym typeface="Blinker"/>
              </a:rPr>
              <a:t>Cross Sell Analysis</a:t>
            </a:r>
          </a:p>
        </p:txBody>
      </p:sp>
      <p:grpSp>
        <p:nvGrpSpPr>
          <p:cNvPr id="15" name="Group 15"/>
          <p:cNvGrpSpPr/>
          <p:nvPr/>
        </p:nvGrpSpPr>
        <p:grpSpPr>
          <a:xfrm>
            <a:off x="6983523" y="4664541"/>
            <a:ext cx="4910328" cy="2050133"/>
            <a:chOff x="0" y="0"/>
            <a:chExt cx="1501045" cy="672385"/>
          </a:xfrm>
        </p:grpSpPr>
        <p:sp>
          <p:nvSpPr>
            <p:cNvPr id="16" name="Freeform 16"/>
            <p:cNvSpPr/>
            <p:nvPr/>
          </p:nvSpPr>
          <p:spPr>
            <a:xfrm>
              <a:off x="0" y="0"/>
              <a:ext cx="1501045" cy="672385"/>
            </a:xfrm>
            <a:custGeom>
              <a:avLst/>
              <a:gdLst/>
              <a:ahLst/>
              <a:cxnLst/>
              <a:rect l="l" t="t" r="r" b="b"/>
              <a:pathLst>
                <a:path w="1501045" h="672385">
                  <a:moveTo>
                    <a:pt x="0" y="0"/>
                  </a:moveTo>
                  <a:lnTo>
                    <a:pt x="1501045" y="0"/>
                  </a:lnTo>
                  <a:lnTo>
                    <a:pt x="1501045" y="672385"/>
                  </a:lnTo>
                  <a:lnTo>
                    <a:pt x="0" y="672385"/>
                  </a:lnTo>
                  <a:close/>
                </a:path>
              </a:pathLst>
            </a:custGeom>
            <a:solidFill>
              <a:srgbClr val="545454"/>
            </a:solidFill>
          </p:spPr>
        </p:sp>
        <p:sp>
          <p:nvSpPr>
            <p:cNvPr id="17" name="TextBox 17"/>
            <p:cNvSpPr txBox="1"/>
            <p:nvPr/>
          </p:nvSpPr>
          <p:spPr>
            <a:xfrm>
              <a:off x="0" y="-38100"/>
              <a:ext cx="1501045" cy="710485"/>
            </a:xfrm>
            <a:prstGeom prst="rect">
              <a:avLst/>
            </a:prstGeom>
          </p:spPr>
          <p:txBody>
            <a:bodyPr lIns="50800" tIns="50800" rIns="50800" bIns="50800" rtlCol="0" anchor="ctr"/>
            <a:lstStyle/>
            <a:p>
              <a:pPr algn="ctr">
                <a:lnSpc>
                  <a:spcPts val="2659"/>
                </a:lnSpc>
                <a:spcBef>
                  <a:spcPct val="0"/>
                </a:spcBef>
              </a:pPr>
              <a:endParaRPr/>
            </a:p>
          </p:txBody>
        </p:sp>
      </p:grpSp>
      <p:sp>
        <p:nvSpPr>
          <p:cNvPr id="20" name="TextBox 20"/>
          <p:cNvSpPr txBox="1"/>
          <p:nvPr/>
        </p:nvSpPr>
        <p:spPr>
          <a:xfrm>
            <a:off x="7364829" y="5511362"/>
            <a:ext cx="4146748" cy="698268"/>
          </a:xfrm>
          <a:prstGeom prst="rect">
            <a:avLst/>
          </a:prstGeom>
        </p:spPr>
        <p:txBody>
          <a:bodyPr lIns="0" tIns="0" rIns="0" bIns="0" rtlCol="0" anchor="t">
            <a:spAutoFit/>
          </a:bodyPr>
          <a:lstStyle/>
          <a:p>
            <a:pPr algn="ctr">
              <a:lnSpc>
                <a:spcPts val="5863"/>
              </a:lnSpc>
            </a:pPr>
            <a:r>
              <a:rPr lang="en-US" sz="3400" dirty="0">
                <a:solidFill>
                  <a:srgbClr val="FFFFFF"/>
                </a:solidFill>
                <a:latin typeface="League Spartan" panose="020B0604020202020204" charset="0"/>
                <a:ea typeface="Blinker"/>
                <a:cs typeface="Blinker"/>
                <a:sym typeface="Blinker"/>
              </a:rPr>
              <a:t>Conclusions</a:t>
            </a:r>
          </a:p>
        </p:txBody>
      </p:sp>
      <p:grpSp>
        <p:nvGrpSpPr>
          <p:cNvPr id="21" name="Group 21"/>
          <p:cNvGrpSpPr/>
          <p:nvPr/>
        </p:nvGrpSpPr>
        <p:grpSpPr>
          <a:xfrm>
            <a:off x="12538149" y="4645226"/>
            <a:ext cx="4910328" cy="2050133"/>
            <a:chOff x="0" y="0"/>
            <a:chExt cx="1501045" cy="672385"/>
          </a:xfrm>
        </p:grpSpPr>
        <p:sp>
          <p:nvSpPr>
            <p:cNvPr id="22" name="Freeform 22"/>
            <p:cNvSpPr/>
            <p:nvPr/>
          </p:nvSpPr>
          <p:spPr>
            <a:xfrm>
              <a:off x="0" y="0"/>
              <a:ext cx="1501045" cy="672385"/>
            </a:xfrm>
            <a:custGeom>
              <a:avLst/>
              <a:gdLst/>
              <a:ahLst/>
              <a:cxnLst/>
              <a:rect l="l" t="t" r="r" b="b"/>
              <a:pathLst>
                <a:path w="1501045" h="672385">
                  <a:moveTo>
                    <a:pt x="0" y="0"/>
                  </a:moveTo>
                  <a:lnTo>
                    <a:pt x="1501045" y="0"/>
                  </a:lnTo>
                  <a:lnTo>
                    <a:pt x="1501045" y="672385"/>
                  </a:lnTo>
                  <a:lnTo>
                    <a:pt x="0" y="672385"/>
                  </a:lnTo>
                  <a:close/>
                </a:path>
              </a:pathLst>
            </a:custGeom>
            <a:solidFill>
              <a:srgbClr val="545454"/>
            </a:solidFill>
          </p:spPr>
        </p:sp>
        <p:sp>
          <p:nvSpPr>
            <p:cNvPr id="23" name="TextBox 23"/>
            <p:cNvSpPr txBox="1"/>
            <p:nvPr/>
          </p:nvSpPr>
          <p:spPr>
            <a:xfrm>
              <a:off x="0" y="-38100"/>
              <a:ext cx="1501045" cy="710485"/>
            </a:xfrm>
            <a:prstGeom prst="rect">
              <a:avLst/>
            </a:prstGeom>
          </p:spPr>
          <p:txBody>
            <a:bodyPr lIns="50800" tIns="50800" rIns="50800" bIns="50800" rtlCol="0" anchor="ctr"/>
            <a:lstStyle/>
            <a:p>
              <a:pPr algn="ctr">
                <a:lnSpc>
                  <a:spcPts val="2659"/>
                </a:lnSpc>
                <a:spcBef>
                  <a:spcPct val="0"/>
                </a:spcBef>
              </a:pPr>
              <a:endParaRPr/>
            </a:p>
          </p:txBody>
        </p:sp>
      </p:grpSp>
      <p:sp>
        <p:nvSpPr>
          <p:cNvPr id="26" name="TextBox 26"/>
          <p:cNvSpPr txBox="1"/>
          <p:nvPr/>
        </p:nvSpPr>
        <p:spPr>
          <a:xfrm>
            <a:off x="12870548" y="5521551"/>
            <a:ext cx="4318876" cy="698268"/>
          </a:xfrm>
          <a:prstGeom prst="rect">
            <a:avLst/>
          </a:prstGeom>
        </p:spPr>
        <p:txBody>
          <a:bodyPr wrap="square" lIns="0" tIns="0" rIns="0" bIns="0" rtlCol="0" anchor="t">
            <a:spAutoFit/>
          </a:bodyPr>
          <a:lstStyle/>
          <a:p>
            <a:pPr algn="ctr">
              <a:lnSpc>
                <a:spcPts val="5863"/>
              </a:lnSpc>
            </a:pPr>
            <a:r>
              <a:rPr lang="en-US" sz="3400" dirty="0">
                <a:solidFill>
                  <a:srgbClr val="FFFFFF"/>
                </a:solidFill>
                <a:latin typeface="League Spartan" panose="020B0604020202020204" charset="0"/>
                <a:ea typeface="Blinker"/>
                <a:cs typeface="Blinker"/>
                <a:sym typeface="Blinker"/>
              </a:rPr>
              <a:t>Recommendations</a:t>
            </a:r>
          </a:p>
        </p:txBody>
      </p:sp>
      <p:sp>
        <p:nvSpPr>
          <p:cNvPr id="44" name="Google Shape;510;p66">
            <a:extLst>
              <a:ext uri="{FF2B5EF4-FFF2-40B4-BE49-F238E27FC236}">
                <a16:creationId xmlns:a16="http://schemas.microsoft.com/office/drawing/2014/main" id="{AF0975F5-AD90-4C5D-A7F5-A62318B77DA8}"/>
              </a:ext>
            </a:extLst>
          </p:cNvPr>
          <p:cNvSpPr txBox="1">
            <a:spLocks/>
          </p:cNvSpPr>
          <p:nvPr/>
        </p:nvSpPr>
        <p:spPr>
          <a:xfrm>
            <a:off x="1371600" y="6811528"/>
            <a:ext cx="4912975" cy="2875262"/>
          </a:xfrm>
          <a:prstGeom prst="rect">
            <a:avLst/>
          </a:prstGeom>
          <a:noFill/>
          <a:ln>
            <a:noFill/>
          </a:ln>
        </p:spPr>
        <p:txBody>
          <a:bodyPr spcFirstLastPara="1" wrap="square" lIns="91425" tIns="91425" rIns="91425" bIns="91425" anchor="t" anchorCtr="0">
            <a:noAutofit/>
          </a:bodyPr>
          <a:lstStyle>
            <a:defPPr>
              <a:defRPr lang="en-US"/>
            </a:defPPr>
            <a:lvl1pPr indent="0" algn="just">
              <a:lnSpc>
                <a:spcPct val="115000"/>
              </a:lnSpc>
              <a:spcBef>
                <a:spcPts val="0"/>
              </a:spcBef>
              <a:buSzPts val="1200"/>
              <a:buFont typeface="Arial" pitchFamily="34" charset="0"/>
              <a:buNone/>
              <a:defRPr sz="2000">
                <a:latin typeface="Blinker" panose="020B0604020202020204" charset="0"/>
                <a:ea typeface="Anybody"/>
                <a:cs typeface="Anybody"/>
              </a:defRPr>
            </a:lvl1pPr>
            <a:lvl2pPr marL="742950" indent="-285750">
              <a:spcBef>
                <a:spcPct val="20000"/>
              </a:spcBef>
              <a:buFont typeface="Arial" pitchFamily="34" charset="0"/>
              <a:buChar char="–"/>
              <a:defRPr sz="2800"/>
            </a:lvl2pPr>
            <a:lvl3pPr marL="1143000" indent="-228600">
              <a:spcBef>
                <a:spcPct val="20000"/>
              </a:spcBef>
              <a:buFont typeface="Arial" pitchFamily="34" charset="0"/>
              <a:buChar char="•"/>
              <a:defRPr sz="2400"/>
            </a:lvl3pPr>
            <a:lvl4pPr marL="1600200" indent="-228600">
              <a:spcBef>
                <a:spcPct val="20000"/>
              </a:spcBef>
              <a:buFont typeface="Arial" pitchFamily="34" charset="0"/>
              <a:buChar char="–"/>
              <a:defRPr sz="2000"/>
            </a:lvl4pPr>
            <a:lvl5pPr marL="2057400" indent="-228600">
              <a:spcBef>
                <a:spcPct val="20000"/>
              </a:spcBef>
              <a:buFont typeface="Arial" pitchFamily="34" charset="0"/>
              <a:buChar char="»"/>
              <a:defRPr sz="2000"/>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r>
              <a:rPr lang="en-US" sz="2200" dirty="0"/>
              <a:t>Leverage cart data to uncover relationships between products within the business, and then develop cross-selling strategies to enhance the customer's cart value.</a:t>
            </a:r>
            <a:endParaRPr lang="en-US" sz="2200" dirty="0">
              <a:sym typeface="Anybody"/>
            </a:endParaRPr>
          </a:p>
        </p:txBody>
      </p:sp>
      <p:pic>
        <p:nvPicPr>
          <p:cNvPr id="13" name="Picture 12">
            <a:extLst>
              <a:ext uri="{FF2B5EF4-FFF2-40B4-BE49-F238E27FC236}">
                <a16:creationId xmlns:a16="http://schemas.microsoft.com/office/drawing/2014/main" id="{9A24A5C9-30D1-4C5B-A03D-DCEB6067C5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43652" y="2536181"/>
            <a:ext cx="3645107" cy="2746789"/>
          </a:xfrm>
          <a:prstGeom prst="rect">
            <a:avLst/>
          </a:prstGeom>
        </p:spPr>
      </p:pic>
      <p:pic>
        <p:nvPicPr>
          <p:cNvPr id="19" name="Picture 18">
            <a:extLst>
              <a:ext uri="{FF2B5EF4-FFF2-40B4-BE49-F238E27FC236}">
                <a16:creationId xmlns:a16="http://schemas.microsoft.com/office/drawing/2014/main" id="{A6F838EB-1347-4DAD-8CE9-41187BD7CF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00" y="2552685"/>
            <a:ext cx="3637374" cy="2730285"/>
          </a:xfrm>
          <a:prstGeom prst="rect">
            <a:avLst/>
          </a:prstGeom>
        </p:spPr>
      </p:pic>
      <p:pic>
        <p:nvPicPr>
          <p:cNvPr id="25" name="Picture 24">
            <a:extLst>
              <a:ext uri="{FF2B5EF4-FFF2-40B4-BE49-F238E27FC236}">
                <a16:creationId xmlns:a16="http://schemas.microsoft.com/office/drawing/2014/main" id="{CB34B759-D33A-4CF1-A3C3-F5AE629BE35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147122" y="2552685"/>
            <a:ext cx="3692382" cy="2736675"/>
          </a:xfrm>
          <a:prstGeom prst="rect">
            <a:avLst/>
          </a:prstGeom>
        </p:spPr>
      </p:pic>
      <p:sp>
        <p:nvSpPr>
          <p:cNvPr id="27" name="Google Shape;510;p66">
            <a:extLst>
              <a:ext uri="{FF2B5EF4-FFF2-40B4-BE49-F238E27FC236}">
                <a16:creationId xmlns:a16="http://schemas.microsoft.com/office/drawing/2014/main" id="{EBA99F59-F013-4CDD-A15A-3CA2816F93D9}"/>
              </a:ext>
            </a:extLst>
          </p:cNvPr>
          <p:cNvSpPr txBox="1">
            <a:spLocks/>
          </p:cNvSpPr>
          <p:nvPr/>
        </p:nvSpPr>
        <p:spPr>
          <a:xfrm>
            <a:off x="6983523" y="6811171"/>
            <a:ext cx="4912975" cy="2875262"/>
          </a:xfrm>
          <a:prstGeom prst="rect">
            <a:avLst/>
          </a:prstGeom>
          <a:noFill/>
          <a:ln>
            <a:noFill/>
          </a:ln>
        </p:spPr>
        <p:txBody>
          <a:bodyPr spcFirstLastPara="1" wrap="square" lIns="91425" tIns="91425" rIns="91425" bIns="91425" anchor="t" anchorCtr="0">
            <a:noAutofit/>
          </a:bodyPr>
          <a:lstStyle>
            <a:defPPr>
              <a:defRPr lang="en-US"/>
            </a:defPPr>
            <a:lvl1pPr indent="0" algn="just">
              <a:lnSpc>
                <a:spcPct val="115000"/>
              </a:lnSpc>
              <a:spcBef>
                <a:spcPts val="0"/>
              </a:spcBef>
              <a:buSzPts val="1200"/>
              <a:buFont typeface="Arial" pitchFamily="34" charset="0"/>
              <a:buNone/>
              <a:defRPr sz="2000">
                <a:latin typeface="Blinker" panose="020B0604020202020204" charset="0"/>
                <a:ea typeface="Anybody"/>
                <a:cs typeface="Anybody"/>
              </a:defRPr>
            </a:lvl1pPr>
            <a:lvl2pPr marL="742950" indent="-285750">
              <a:spcBef>
                <a:spcPct val="20000"/>
              </a:spcBef>
              <a:buFont typeface="Arial" pitchFamily="34" charset="0"/>
              <a:buChar char="–"/>
              <a:defRPr sz="2800"/>
            </a:lvl2pPr>
            <a:lvl3pPr marL="1143000" indent="-228600">
              <a:spcBef>
                <a:spcPct val="20000"/>
              </a:spcBef>
              <a:buFont typeface="Arial" pitchFamily="34" charset="0"/>
              <a:buChar char="•"/>
              <a:defRPr sz="2400"/>
            </a:lvl3pPr>
            <a:lvl4pPr marL="1600200" indent="-228600">
              <a:spcBef>
                <a:spcPct val="20000"/>
              </a:spcBef>
              <a:buFont typeface="Arial" pitchFamily="34" charset="0"/>
              <a:buChar char="–"/>
              <a:defRPr sz="2000"/>
            </a:lvl4pPr>
            <a:lvl5pPr marL="2057400" indent="-228600">
              <a:spcBef>
                <a:spcPct val="20000"/>
              </a:spcBef>
              <a:buFont typeface="Arial" pitchFamily="34" charset="0"/>
              <a:buChar char="»"/>
              <a:defRPr sz="2000"/>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r>
              <a:rPr lang="en-US" sz="2200" dirty="0"/>
              <a:t>Consolidate insights from analyzing historical data, and then draw accurate conclusions that align with the business's current situation.</a:t>
            </a:r>
            <a:endParaRPr lang="en-US" sz="2200" dirty="0">
              <a:sym typeface="Anybody"/>
            </a:endParaRPr>
          </a:p>
        </p:txBody>
      </p:sp>
      <p:sp>
        <p:nvSpPr>
          <p:cNvPr id="28" name="Google Shape;510;p66">
            <a:extLst>
              <a:ext uri="{FF2B5EF4-FFF2-40B4-BE49-F238E27FC236}">
                <a16:creationId xmlns:a16="http://schemas.microsoft.com/office/drawing/2014/main" id="{F830A887-870B-46E9-8DAA-7063A970A027}"/>
              </a:ext>
            </a:extLst>
          </p:cNvPr>
          <p:cNvSpPr txBox="1">
            <a:spLocks/>
          </p:cNvSpPr>
          <p:nvPr/>
        </p:nvSpPr>
        <p:spPr>
          <a:xfrm>
            <a:off x="12536825" y="6814992"/>
            <a:ext cx="4912975" cy="2875262"/>
          </a:xfrm>
          <a:prstGeom prst="rect">
            <a:avLst/>
          </a:prstGeom>
          <a:noFill/>
          <a:ln>
            <a:noFill/>
          </a:ln>
        </p:spPr>
        <p:txBody>
          <a:bodyPr spcFirstLastPara="1" wrap="square" lIns="91425" tIns="91425" rIns="91425" bIns="91425" anchor="t" anchorCtr="0">
            <a:noAutofit/>
          </a:bodyPr>
          <a:lstStyle>
            <a:defPPr>
              <a:defRPr lang="en-US"/>
            </a:defPPr>
            <a:lvl1pPr indent="0" algn="just">
              <a:lnSpc>
                <a:spcPct val="115000"/>
              </a:lnSpc>
              <a:spcBef>
                <a:spcPts val="0"/>
              </a:spcBef>
              <a:buSzPts val="1200"/>
              <a:buFont typeface="Arial" pitchFamily="34" charset="0"/>
              <a:buNone/>
              <a:defRPr sz="2000">
                <a:latin typeface="Blinker" panose="020B0604020202020204" charset="0"/>
                <a:ea typeface="Anybody"/>
                <a:cs typeface="Anybody"/>
              </a:defRPr>
            </a:lvl1pPr>
            <a:lvl2pPr marL="742950" indent="-285750">
              <a:spcBef>
                <a:spcPct val="20000"/>
              </a:spcBef>
              <a:buFont typeface="Arial" pitchFamily="34" charset="0"/>
              <a:buChar char="–"/>
              <a:defRPr sz="2800"/>
            </a:lvl2pPr>
            <a:lvl3pPr marL="1143000" indent="-228600">
              <a:spcBef>
                <a:spcPct val="20000"/>
              </a:spcBef>
              <a:buFont typeface="Arial" pitchFamily="34" charset="0"/>
              <a:buChar char="•"/>
              <a:defRPr sz="2400"/>
            </a:lvl3pPr>
            <a:lvl4pPr marL="1600200" indent="-228600">
              <a:spcBef>
                <a:spcPct val="20000"/>
              </a:spcBef>
              <a:buFont typeface="Arial" pitchFamily="34" charset="0"/>
              <a:buChar char="–"/>
              <a:defRPr sz="2000"/>
            </a:lvl4pPr>
            <a:lvl5pPr marL="2057400" indent="-228600">
              <a:spcBef>
                <a:spcPct val="20000"/>
              </a:spcBef>
              <a:buFont typeface="Arial" pitchFamily="34" charset="0"/>
              <a:buChar char="»"/>
              <a:defRPr sz="2000"/>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r>
              <a:rPr lang="en-US" sz="2200" dirty="0"/>
              <a:t>Based on the assessment of the current situation the business is facing, provide recommendations and necessary actions to be taken in both the short and long term to optimize performance in each analyzed area.</a:t>
            </a:r>
            <a:endParaRPr lang="en-US" sz="2200" dirty="0">
              <a:sym typeface="Anybody"/>
            </a:endParaRPr>
          </a:p>
        </p:txBody>
      </p:sp>
      <p:sp>
        <p:nvSpPr>
          <p:cNvPr id="30" name="Freeform 32">
            <a:extLst>
              <a:ext uri="{FF2B5EF4-FFF2-40B4-BE49-F238E27FC236}">
                <a16:creationId xmlns:a16="http://schemas.microsoft.com/office/drawing/2014/main" id="{D513F96E-006F-4D8E-A2EC-1BA6F6934CA7}"/>
              </a:ext>
            </a:extLst>
          </p:cNvPr>
          <p:cNvSpPr/>
          <p:nvPr/>
        </p:nvSpPr>
        <p:spPr>
          <a:xfrm>
            <a:off x="-537367" y="9043168"/>
            <a:ext cx="1540171" cy="1243831"/>
          </a:xfrm>
          <a:custGeom>
            <a:avLst/>
            <a:gdLst/>
            <a:ahLst/>
            <a:cxnLst/>
            <a:rect l="l" t="t" r="r" b="b"/>
            <a:pathLst>
              <a:path w="3292689" h="2992231">
                <a:moveTo>
                  <a:pt x="0" y="0"/>
                </a:moveTo>
                <a:lnTo>
                  <a:pt x="3292689" y="0"/>
                </a:lnTo>
                <a:lnTo>
                  <a:pt x="3292689" y="2992231"/>
                </a:lnTo>
                <a:lnTo>
                  <a:pt x="0" y="299223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29" name="Group 18">
            <a:extLst>
              <a:ext uri="{FF2B5EF4-FFF2-40B4-BE49-F238E27FC236}">
                <a16:creationId xmlns:a16="http://schemas.microsoft.com/office/drawing/2014/main" id="{FB208F9E-E815-4F8D-85A6-FC711C4E7408}"/>
              </a:ext>
            </a:extLst>
          </p:cNvPr>
          <p:cNvGrpSpPr/>
          <p:nvPr/>
        </p:nvGrpSpPr>
        <p:grpSpPr>
          <a:xfrm>
            <a:off x="0" y="-117199"/>
            <a:ext cx="18288000" cy="2060299"/>
            <a:chOff x="0" y="-38100"/>
            <a:chExt cx="5694120" cy="750693"/>
          </a:xfrm>
        </p:grpSpPr>
        <p:sp>
          <p:nvSpPr>
            <p:cNvPr id="31" name="Freeform 19">
              <a:extLst>
                <a:ext uri="{FF2B5EF4-FFF2-40B4-BE49-F238E27FC236}">
                  <a16:creationId xmlns:a16="http://schemas.microsoft.com/office/drawing/2014/main" id="{31F11637-6D1F-4585-898F-EA856B72A8B3}"/>
                </a:ext>
              </a:extLst>
            </p:cNvPr>
            <p:cNvSpPr/>
            <p:nvPr/>
          </p:nvSpPr>
          <p:spPr>
            <a:xfrm>
              <a:off x="0" y="90054"/>
              <a:ext cx="5694119" cy="622539"/>
            </a:xfrm>
            <a:custGeom>
              <a:avLst/>
              <a:gdLst/>
              <a:ahLst/>
              <a:cxnLst/>
              <a:rect l="l" t="t" r="r" b="b"/>
              <a:pathLst>
                <a:path w="5694119" h="622539">
                  <a:moveTo>
                    <a:pt x="0" y="0"/>
                  </a:moveTo>
                  <a:lnTo>
                    <a:pt x="5694119" y="0"/>
                  </a:lnTo>
                  <a:lnTo>
                    <a:pt x="5694119" y="622539"/>
                  </a:lnTo>
                  <a:lnTo>
                    <a:pt x="0" y="622539"/>
                  </a:lnTo>
                  <a:close/>
                </a:path>
              </a:pathLst>
            </a:custGeom>
            <a:solidFill>
              <a:srgbClr val="545454"/>
            </a:solidFill>
          </p:spPr>
        </p:sp>
        <p:sp>
          <p:nvSpPr>
            <p:cNvPr id="32" name="TextBox 20">
              <a:extLst>
                <a:ext uri="{FF2B5EF4-FFF2-40B4-BE49-F238E27FC236}">
                  <a16:creationId xmlns:a16="http://schemas.microsoft.com/office/drawing/2014/main" id="{2D79BE6C-3D12-45F8-88B4-D4F7BAB6C042}"/>
                </a:ext>
              </a:extLst>
            </p:cNvPr>
            <p:cNvSpPr txBox="1"/>
            <p:nvPr/>
          </p:nvSpPr>
          <p:spPr>
            <a:xfrm>
              <a:off x="0" y="-38100"/>
              <a:ext cx="5694120" cy="660639"/>
            </a:xfrm>
            <a:prstGeom prst="rect">
              <a:avLst/>
            </a:prstGeom>
          </p:spPr>
          <p:txBody>
            <a:bodyPr lIns="50800" tIns="50800" rIns="50800" bIns="50800" rtlCol="0" anchor="ctr"/>
            <a:lstStyle/>
            <a:p>
              <a:pPr algn="ctr">
                <a:lnSpc>
                  <a:spcPts val="2659"/>
                </a:lnSpc>
                <a:spcBef>
                  <a:spcPct val="0"/>
                </a:spcBef>
              </a:pPr>
              <a:endParaRPr/>
            </a:p>
          </p:txBody>
        </p:sp>
      </p:grpSp>
      <p:sp>
        <p:nvSpPr>
          <p:cNvPr id="33" name="TextBox 24">
            <a:extLst>
              <a:ext uri="{FF2B5EF4-FFF2-40B4-BE49-F238E27FC236}">
                <a16:creationId xmlns:a16="http://schemas.microsoft.com/office/drawing/2014/main" id="{AA9B9FAC-730E-41AD-946C-160A9EF9C9A0}"/>
              </a:ext>
            </a:extLst>
          </p:cNvPr>
          <p:cNvSpPr txBox="1"/>
          <p:nvPr/>
        </p:nvSpPr>
        <p:spPr>
          <a:xfrm>
            <a:off x="232718" y="614251"/>
            <a:ext cx="8530282" cy="865622"/>
          </a:xfrm>
          <a:prstGeom prst="rect">
            <a:avLst/>
          </a:prstGeom>
        </p:spPr>
        <p:txBody>
          <a:bodyPr wrap="square" lIns="0" tIns="0" rIns="0" bIns="0" rtlCol="0" anchor="t">
            <a:spAutoFit/>
          </a:bodyPr>
          <a:lstStyle/>
          <a:p>
            <a:pPr>
              <a:lnSpc>
                <a:spcPts val="7000"/>
              </a:lnSpc>
            </a:pPr>
            <a:r>
              <a:rPr lang="en-US" sz="4800" dirty="0">
                <a:solidFill>
                  <a:srgbClr val="FFFFFF"/>
                </a:solidFill>
                <a:latin typeface="League Spartan"/>
                <a:ea typeface="League Spartan"/>
                <a:cs typeface="League Spartan"/>
                <a:sym typeface="League Spartan"/>
              </a:rPr>
              <a:t>2.1. Business Goals</a:t>
            </a:r>
          </a:p>
        </p:txBody>
      </p:sp>
    </p:spTree>
    <p:extLst>
      <p:ext uri="{BB962C8B-B14F-4D97-AF65-F5344CB8AC3E}">
        <p14:creationId xmlns:p14="http://schemas.microsoft.com/office/powerpoint/2010/main" val="168117268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2D082892-843E-45C4-9FFC-5A60297E5483}"/>
              </a:ext>
            </a:extLst>
          </p:cNvPr>
          <p:cNvGrpSpPr/>
          <p:nvPr/>
        </p:nvGrpSpPr>
        <p:grpSpPr>
          <a:xfrm>
            <a:off x="0" y="0"/>
            <a:ext cx="18288000" cy="2060299"/>
            <a:chOff x="0" y="-38100"/>
            <a:chExt cx="5694120" cy="750693"/>
          </a:xfrm>
        </p:grpSpPr>
        <p:sp>
          <p:nvSpPr>
            <p:cNvPr id="3" name="Freeform 19">
              <a:extLst>
                <a:ext uri="{FF2B5EF4-FFF2-40B4-BE49-F238E27FC236}">
                  <a16:creationId xmlns:a16="http://schemas.microsoft.com/office/drawing/2014/main" id="{E5BAD789-5B2E-4E34-B523-9BA17B042B7C}"/>
                </a:ext>
              </a:extLst>
            </p:cNvPr>
            <p:cNvSpPr/>
            <p:nvPr/>
          </p:nvSpPr>
          <p:spPr>
            <a:xfrm>
              <a:off x="0" y="90054"/>
              <a:ext cx="5694119" cy="622539"/>
            </a:xfrm>
            <a:custGeom>
              <a:avLst/>
              <a:gdLst/>
              <a:ahLst/>
              <a:cxnLst/>
              <a:rect l="l" t="t" r="r" b="b"/>
              <a:pathLst>
                <a:path w="5694119" h="622539">
                  <a:moveTo>
                    <a:pt x="0" y="0"/>
                  </a:moveTo>
                  <a:lnTo>
                    <a:pt x="5694119" y="0"/>
                  </a:lnTo>
                  <a:lnTo>
                    <a:pt x="5694119" y="622539"/>
                  </a:lnTo>
                  <a:lnTo>
                    <a:pt x="0" y="622539"/>
                  </a:lnTo>
                  <a:close/>
                </a:path>
              </a:pathLst>
            </a:custGeom>
            <a:solidFill>
              <a:srgbClr val="545454"/>
            </a:solidFill>
          </p:spPr>
        </p:sp>
        <p:sp>
          <p:nvSpPr>
            <p:cNvPr id="4" name="TextBox 3">
              <a:extLst>
                <a:ext uri="{FF2B5EF4-FFF2-40B4-BE49-F238E27FC236}">
                  <a16:creationId xmlns:a16="http://schemas.microsoft.com/office/drawing/2014/main" id="{EE6A6954-DFD6-4136-8FF5-4DE9511931D9}"/>
                </a:ext>
              </a:extLst>
            </p:cNvPr>
            <p:cNvSpPr txBox="1"/>
            <p:nvPr/>
          </p:nvSpPr>
          <p:spPr>
            <a:xfrm>
              <a:off x="0" y="-38100"/>
              <a:ext cx="5694120" cy="660639"/>
            </a:xfrm>
            <a:prstGeom prst="rect">
              <a:avLst/>
            </a:prstGeom>
          </p:spPr>
          <p:txBody>
            <a:bodyPr lIns="50800" tIns="50800" rIns="50800" bIns="50800" rtlCol="0" anchor="ctr"/>
            <a:lstStyle/>
            <a:p>
              <a:pPr algn="ctr">
                <a:lnSpc>
                  <a:spcPts val="2659"/>
                </a:lnSpc>
                <a:spcBef>
                  <a:spcPct val="0"/>
                </a:spcBef>
              </a:pPr>
              <a:endParaRPr/>
            </a:p>
          </p:txBody>
        </p:sp>
      </p:grpSp>
      <p:sp>
        <p:nvSpPr>
          <p:cNvPr id="5" name="TextBox 4">
            <a:extLst>
              <a:ext uri="{FF2B5EF4-FFF2-40B4-BE49-F238E27FC236}">
                <a16:creationId xmlns:a16="http://schemas.microsoft.com/office/drawing/2014/main" id="{CFCDF419-EDD5-48DB-BAE3-6A4F4AA336CA}"/>
              </a:ext>
            </a:extLst>
          </p:cNvPr>
          <p:cNvSpPr txBox="1"/>
          <p:nvPr/>
        </p:nvSpPr>
        <p:spPr>
          <a:xfrm>
            <a:off x="232718" y="731450"/>
            <a:ext cx="8530282" cy="857927"/>
          </a:xfrm>
          <a:prstGeom prst="rect">
            <a:avLst/>
          </a:prstGeom>
        </p:spPr>
        <p:txBody>
          <a:bodyPr wrap="square" lIns="0" tIns="0" rIns="0" bIns="0" rtlCol="0" anchor="t">
            <a:spAutoFit/>
          </a:bodyPr>
          <a:lstStyle/>
          <a:p>
            <a:pPr>
              <a:lnSpc>
                <a:spcPts val="7000"/>
              </a:lnSpc>
            </a:pPr>
            <a:r>
              <a:rPr lang="en-US" sz="4800" dirty="0">
                <a:solidFill>
                  <a:srgbClr val="FFFFFF"/>
                </a:solidFill>
                <a:latin typeface="League Spartan"/>
                <a:ea typeface="League Spartan"/>
                <a:cs typeface="League Spartan"/>
                <a:sym typeface="League Spartan"/>
              </a:rPr>
              <a:t>8. Conclusion</a:t>
            </a:r>
          </a:p>
        </p:txBody>
      </p:sp>
      <p:sp>
        <p:nvSpPr>
          <p:cNvPr id="6" name="Freeform 32">
            <a:extLst>
              <a:ext uri="{FF2B5EF4-FFF2-40B4-BE49-F238E27FC236}">
                <a16:creationId xmlns:a16="http://schemas.microsoft.com/office/drawing/2014/main" id="{807254B9-7D8D-47EB-ACDE-BD324F6EDA78}"/>
              </a:ext>
            </a:extLst>
          </p:cNvPr>
          <p:cNvSpPr/>
          <p:nvPr/>
        </p:nvSpPr>
        <p:spPr>
          <a:xfrm>
            <a:off x="-537368" y="9079989"/>
            <a:ext cx="1540171" cy="1243831"/>
          </a:xfrm>
          <a:custGeom>
            <a:avLst/>
            <a:gdLst/>
            <a:ahLst/>
            <a:cxnLst/>
            <a:rect l="l" t="t" r="r" b="b"/>
            <a:pathLst>
              <a:path w="3292689" h="2992231">
                <a:moveTo>
                  <a:pt x="0" y="0"/>
                </a:moveTo>
                <a:lnTo>
                  <a:pt x="3292689" y="0"/>
                </a:lnTo>
                <a:lnTo>
                  <a:pt x="3292689" y="2992231"/>
                </a:lnTo>
                <a:lnTo>
                  <a:pt x="0" y="299223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TextBox 6">
            <a:extLst>
              <a:ext uri="{FF2B5EF4-FFF2-40B4-BE49-F238E27FC236}">
                <a16:creationId xmlns:a16="http://schemas.microsoft.com/office/drawing/2014/main" id="{6E9308DE-3B96-41A4-97F1-13963AB501CC}"/>
              </a:ext>
            </a:extLst>
          </p:cNvPr>
          <p:cNvSpPr txBox="1"/>
          <p:nvPr/>
        </p:nvSpPr>
        <p:spPr>
          <a:xfrm>
            <a:off x="685799" y="2062989"/>
            <a:ext cx="8001003" cy="7983660"/>
          </a:xfrm>
          <a:prstGeom prst="rect">
            <a:avLst/>
          </a:prstGeom>
          <a:noFill/>
        </p:spPr>
        <p:txBody>
          <a:bodyPr wrap="square" rtlCol="0">
            <a:spAutoFit/>
          </a:bodyPr>
          <a:lstStyle/>
          <a:p>
            <a:pPr algn="ctr">
              <a:lnSpc>
                <a:spcPct val="150000"/>
              </a:lnSpc>
              <a:spcAft>
                <a:spcPts val="600"/>
              </a:spcAft>
            </a:pPr>
            <a:r>
              <a:rPr lang="en-US" sz="2800" b="1" dirty="0">
                <a:latin typeface="Blinker" panose="020B0604020202020204" charset="0"/>
              </a:rPr>
              <a:t>Insights</a:t>
            </a:r>
          </a:p>
          <a:p>
            <a:pPr marL="342900" indent="-342900" algn="just">
              <a:lnSpc>
                <a:spcPct val="150000"/>
              </a:lnSpc>
              <a:spcAft>
                <a:spcPts val="600"/>
              </a:spcAft>
              <a:buFont typeface="Arial" panose="020B0604020202020204" pitchFamily="34" charset="0"/>
              <a:buChar char="•"/>
            </a:pPr>
            <a:r>
              <a:rPr lang="en-US" sz="2100" dirty="0">
                <a:latin typeface="Blinker" panose="020B0604020202020204" charset="0"/>
              </a:rPr>
              <a:t>Purchasing trends are seasonal, decreasing at the beginning of the year and increasing significantly towards the end of the year.</a:t>
            </a:r>
          </a:p>
          <a:p>
            <a:pPr marL="342900" indent="-342900" algn="just">
              <a:lnSpc>
                <a:spcPct val="150000"/>
              </a:lnSpc>
              <a:spcAft>
                <a:spcPts val="600"/>
              </a:spcAft>
              <a:buFont typeface="Arial" panose="020B0604020202020204" pitchFamily="34" charset="0"/>
              <a:buChar char="•"/>
            </a:pPr>
            <a:r>
              <a:rPr lang="en-US" sz="2100" dirty="0">
                <a:latin typeface="Blinker" panose="020B0604020202020204" charset="0"/>
              </a:rPr>
              <a:t>Sales growth is stable; however, operating costs (Other Cost) also increase linearly with profit, leading to a narrowing profit margin.</a:t>
            </a:r>
          </a:p>
          <a:p>
            <a:pPr marL="342900" indent="-342900" algn="just">
              <a:lnSpc>
                <a:spcPct val="150000"/>
              </a:lnSpc>
              <a:spcAft>
                <a:spcPts val="600"/>
              </a:spcAft>
              <a:buFont typeface="Arial" panose="020B0604020202020204" pitchFamily="34" charset="0"/>
              <a:buChar char="•"/>
            </a:pPr>
            <a:r>
              <a:rPr lang="en-US" sz="2100" dirty="0">
                <a:latin typeface="Blinker" panose="020B0604020202020204" charset="0"/>
              </a:rPr>
              <a:t>High discount rates do not help increase profits; on the contrary, they reduce profit margins. </a:t>
            </a:r>
          </a:p>
          <a:p>
            <a:pPr marL="342900" indent="-342900" algn="just">
              <a:lnSpc>
                <a:spcPct val="150000"/>
              </a:lnSpc>
              <a:spcAft>
                <a:spcPts val="600"/>
              </a:spcAft>
              <a:buFont typeface="Arial" panose="020B0604020202020204" pitchFamily="34" charset="0"/>
              <a:buChar char="•"/>
            </a:pPr>
            <a:r>
              <a:rPr lang="en-US" sz="2100" dirty="0">
                <a:latin typeface="Blinker" panose="020B0604020202020204" charset="0"/>
              </a:rPr>
              <a:t>The number of products sold increases steadily over time, but unchanged prices cause profit margins to decline. </a:t>
            </a:r>
          </a:p>
          <a:p>
            <a:pPr marL="342900" indent="-342900" algn="just">
              <a:lnSpc>
                <a:spcPct val="150000"/>
              </a:lnSpc>
              <a:spcAft>
                <a:spcPts val="600"/>
              </a:spcAft>
              <a:buFont typeface="Arial" panose="020B0604020202020204" pitchFamily="34" charset="0"/>
              <a:buChar char="•"/>
            </a:pPr>
            <a:r>
              <a:rPr lang="en-US" sz="2100" dirty="0">
                <a:latin typeface="Blinker" panose="020B0604020202020204" charset="0"/>
              </a:rPr>
              <a:t>The product portfolio is diverse; however, the frequency of product pairings is very low despite having strong correlations. </a:t>
            </a:r>
          </a:p>
          <a:p>
            <a:pPr marL="342900" indent="-342900" algn="just">
              <a:lnSpc>
                <a:spcPct val="150000"/>
              </a:lnSpc>
              <a:spcAft>
                <a:spcPts val="600"/>
              </a:spcAft>
              <a:buFont typeface="Arial" panose="020B0604020202020204" pitchFamily="34" charset="0"/>
              <a:buChar char="•"/>
            </a:pPr>
            <a:r>
              <a:rPr lang="en-US" sz="2100" dirty="0">
                <a:latin typeface="Blinker" panose="020B0604020202020204" charset="0"/>
              </a:rPr>
              <a:t>Four key customer groups contribute 80% of the revenue: Champions, Loyal, At Risk, and Potential Loyalist. However, the Lost group has the highest number, with more than 200 customers.</a:t>
            </a:r>
            <a:endParaRPr lang="vi-VN" sz="2100" dirty="0"/>
          </a:p>
          <a:p>
            <a:pPr marL="342900" indent="-342900" algn="just">
              <a:lnSpc>
                <a:spcPct val="150000"/>
              </a:lnSpc>
              <a:spcAft>
                <a:spcPts val="600"/>
              </a:spcAft>
              <a:buFont typeface="Arial" panose="020B0604020202020204" pitchFamily="34" charset="0"/>
              <a:buChar char="•"/>
            </a:pPr>
            <a:endParaRPr lang="vi-VN" sz="2000" dirty="0"/>
          </a:p>
        </p:txBody>
      </p:sp>
      <p:sp>
        <p:nvSpPr>
          <p:cNvPr id="8" name="TextBox 7">
            <a:extLst>
              <a:ext uri="{FF2B5EF4-FFF2-40B4-BE49-F238E27FC236}">
                <a16:creationId xmlns:a16="http://schemas.microsoft.com/office/drawing/2014/main" id="{4EEF2DC4-8A33-4A54-B407-438424635248}"/>
              </a:ext>
            </a:extLst>
          </p:cNvPr>
          <p:cNvSpPr txBox="1"/>
          <p:nvPr/>
        </p:nvSpPr>
        <p:spPr>
          <a:xfrm>
            <a:off x="9829800" y="2060299"/>
            <a:ext cx="8153400" cy="7475636"/>
          </a:xfrm>
          <a:prstGeom prst="rect">
            <a:avLst/>
          </a:prstGeom>
          <a:noFill/>
        </p:spPr>
        <p:txBody>
          <a:bodyPr wrap="square" rtlCol="0">
            <a:spAutoFit/>
          </a:bodyPr>
          <a:lstStyle/>
          <a:p>
            <a:pPr algn="ctr">
              <a:lnSpc>
                <a:spcPct val="150000"/>
              </a:lnSpc>
              <a:spcAft>
                <a:spcPts val="600"/>
              </a:spcAft>
            </a:pPr>
            <a:r>
              <a:rPr lang="en-US" sz="2600" b="1" dirty="0">
                <a:latin typeface="Blinker" panose="020B0604020202020204" charset="0"/>
              </a:rPr>
              <a:t>Solution</a:t>
            </a:r>
          </a:p>
          <a:p>
            <a:pPr marL="342900" indent="-342900" algn="just">
              <a:lnSpc>
                <a:spcPct val="150000"/>
              </a:lnSpc>
              <a:spcAft>
                <a:spcPts val="600"/>
              </a:spcAft>
              <a:buFont typeface="Arial" panose="020B0604020202020204" pitchFamily="34" charset="0"/>
              <a:buChar char="•"/>
            </a:pPr>
            <a:r>
              <a:rPr lang="en-US" sz="2100" dirty="0">
                <a:latin typeface="Blinker" panose="020B0604020202020204" charset="0"/>
              </a:rPr>
              <a:t>Limit discounts to a reasonable level: </a:t>
            </a:r>
          </a:p>
          <a:p>
            <a:pPr marL="800100" lvl="1" indent="-342900" algn="just">
              <a:lnSpc>
                <a:spcPct val="150000"/>
              </a:lnSpc>
              <a:spcAft>
                <a:spcPts val="600"/>
              </a:spcAft>
              <a:buSzPct val="80000"/>
              <a:buFont typeface="Courier New" panose="02070309020205020404" pitchFamily="49" charset="0"/>
              <a:buChar char="o"/>
            </a:pPr>
            <a:r>
              <a:rPr lang="en-US" sz="2100" dirty="0">
                <a:latin typeface="Blinker" panose="020B0604020202020204" charset="0"/>
              </a:rPr>
              <a:t>Apply more discounts in the 1-25% range. </a:t>
            </a:r>
          </a:p>
          <a:p>
            <a:pPr marL="800100" lvl="1" indent="-342900" algn="just">
              <a:lnSpc>
                <a:spcPct val="150000"/>
              </a:lnSpc>
              <a:spcAft>
                <a:spcPts val="600"/>
              </a:spcAft>
              <a:buSzPct val="80000"/>
              <a:buFont typeface="Courier New" panose="02070309020205020404" pitchFamily="49" charset="0"/>
              <a:buChar char="o"/>
            </a:pPr>
            <a:r>
              <a:rPr lang="en-US" sz="2100" dirty="0">
                <a:latin typeface="Blinker" panose="020B0604020202020204" charset="0"/>
              </a:rPr>
              <a:t>Restrict or eliminate discounts of 26-50% and above 50%. </a:t>
            </a:r>
          </a:p>
          <a:p>
            <a:pPr marL="800100" lvl="1" indent="-342900" algn="just">
              <a:lnSpc>
                <a:spcPct val="150000"/>
              </a:lnSpc>
              <a:spcAft>
                <a:spcPts val="600"/>
              </a:spcAft>
              <a:buSzPct val="80000"/>
              <a:buFont typeface="Courier New" panose="02070309020205020404" pitchFamily="49" charset="0"/>
              <a:buChar char="o"/>
            </a:pPr>
            <a:r>
              <a:rPr lang="en-US" sz="2100" dirty="0">
                <a:latin typeface="Blinker" panose="020B0604020202020204" charset="0"/>
              </a:rPr>
              <a:t>Replace discounts with promotional programs such as free gifts with purchases to stimulate demand throughout the year. </a:t>
            </a:r>
          </a:p>
          <a:p>
            <a:pPr marL="342900" indent="-342900" algn="just">
              <a:lnSpc>
                <a:spcPct val="150000"/>
              </a:lnSpc>
              <a:spcAft>
                <a:spcPts val="600"/>
              </a:spcAft>
              <a:buFont typeface="Arial" panose="020B0604020202020204" pitchFamily="34" charset="0"/>
              <a:buChar char="•"/>
            </a:pPr>
            <a:r>
              <a:rPr lang="en-US" sz="2100" dirty="0">
                <a:latin typeface="Blinker" panose="020B0604020202020204" charset="0"/>
              </a:rPr>
              <a:t>Reduce unnecessary costs to improve profit margins. Adjust pricing strategies appropriately to optimize profitability. </a:t>
            </a:r>
          </a:p>
          <a:p>
            <a:pPr marL="342900" indent="-342900" algn="just">
              <a:lnSpc>
                <a:spcPct val="150000"/>
              </a:lnSpc>
              <a:spcAft>
                <a:spcPts val="600"/>
              </a:spcAft>
              <a:buFont typeface="Arial" panose="020B0604020202020204" pitchFamily="34" charset="0"/>
              <a:buChar char="•"/>
            </a:pPr>
            <a:r>
              <a:rPr lang="en-US" sz="2100" dirty="0">
                <a:latin typeface="Blinker" panose="020B0604020202020204" charset="0"/>
              </a:rPr>
              <a:t>Increase the recommendation rate of product pairings with high correlation to enhance cross-selling efficiency and increase cart value.</a:t>
            </a:r>
          </a:p>
          <a:p>
            <a:pPr marL="342900" indent="-342900" algn="just">
              <a:lnSpc>
                <a:spcPct val="150000"/>
              </a:lnSpc>
              <a:spcAft>
                <a:spcPts val="600"/>
              </a:spcAft>
              <a:buFont typeface="Arial" panose="020B0604020202020204" pitchFamily="34" charset="0"/>
              <a:buChar char="•"/>
            </a:pPr>
            <a:r>
              <a:rPr lang="en-US" sz="2100" dirty="0">
                <a:latin typeface="Blinker" panose="020B0604020202020204" charset="0"/>
              </a:rPr>
              <a:t>Maximize engagement with loyal and potential customers. Implement specific actions to attract customers who have left or are at risk of leaving, encouraging them to return.</a:t>
            </a:r>
            <a:endParaRPr lang="vi-VN" sz="2100" dirty="0"/>
          </a:p>
        </p:txBody>
      </p:sp>
      <p:cxnSp>
        <p:nvCxnSpPr>
          <p:cNvPr id="10" name="Straight Connector 9">
            <a:extLst>
              <a:ext uri="{FF2B5EF4-FFF2-40B4-BE49-F238E27FC236}">
                <a16:creationId xmlns:a16="http://schemas.microsoft.com/office/drawing/2014/main" id="{D44E50EF-9B09-4DA5-AD4D-CCF783BE9B7F}"/>
              </a:ext>
            </a:extLst>
          </p:cNvPr>
          <p:cNvCxnSpPr>
            <a:cxnSpLocks/>
          </p:cNvCxnSpPr>
          <p:nvPr/>
        </p:nvCxnSpPr>
        <p:spPr>
          <a:xfrm>
            <a:off x="9448800" y="3009900"/>
            <a:ext cx="0" cy="6400800"/>
          </a:xfrm>
          <a:prstGeom prst="line">
            <a:avLst/>
          </a:prstGeom>
          <a:ln w="19050">
            <a:solidFill>
              <a:srgbClr val="12759A"/>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6377882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hank you slide with a diamond frame at center with a phrase Thank you over a teal colored corporate background.">
            <a:extLst>
              <a:ext uri="{FF2B5EF4-FFF2-40B4-BE49-F238E27FC236}">
                <a16:creationId xmlns:a16="http://schemas.microsoft.com/office/drawing/2014/main" id="{D61746EB-6E2B-4EC6-A69E-A476C22F41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
            <a:ext cx="18288000" cy="10287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5410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4016CA67-1E54-43BD-BC29-C700EE06B296}"/>
              </a:ext>
            </a:extLst>
          </p:cNvPr>
          <p:cNvSpPr txBox="1"/>
          <p:nvPr/>
        </p:nvSpPr>
        <p:spPr>
          <a:xfrm>
            <a:off x="850404" y="2412415"/>
            <a:ext cx="5093196" cy="584775"/>
          </a:xfrm>
          <a:prstGeom prst="rect">
            <a:avLst/>
          </a:prstGeom>
          <a:noFill/>
        </p:spPr>
        <p:txBody>
          <a:bodyPr wrap="square" rtlCol="0">
            <a:spAutoFit/>
          </a:bodyPr>
          <a:lstStyle/>
          <a:p>
            <a:r>
              <a:rPr lang="en-US" sz="3200" b="1" dirty="0">
                <a:solidFill>
                  <a:srgbClr val="12759A"/>
                </a:solidFill>
                <a:latin typeface="League Spartan" panose="020B0604020202020204" charset="0"/>
              </a:rPr>
              <a:t>Data Processing</a:t>
            </a:r>
            <a:endParaRPr lang="vi-VN" sz="3200" b="1" dirty="0">
              <a:solidFill>
                <a:srgbClr val="12759A"/>
              </a:solidFill>
            </a:endParaRPr>
          </a:p>
        </p:txBody>
      </p:sp>
      <p:sp>
        <p:nvSpPr>
          <p:cNvPr id="58" name="TextBox 57">
            <a:extLst>
              <a:ext uri="{FF2B5EF4-FFF2-40B4-BE49-F238E27FC236}">
                <a16:creationId xmlns:a16="http://schemas.microsoft.com/office/drawing/2014/main" id="{A561AD19-60BB-4A60-9194-39DCDEB79EAE}"/>
              </a:ext>
            </a:extLst>
          </p:cNvPr>
          <p:cNvSpPr txBox="1"/>
          <p:nvPr/>
        </p:nvSpPr>
        <p:spPr>
          <a:xfrm>
            <a:off x="6984386" y="2449545"/>
            <a:ext cx="5397996" cy="1077218"/>
          </a:xfrm>
          <a:prstGeom prst="rect">
            <a:avLst/>
          </a:prstGeom>
          <a:noFill/>
        </p:spPr>
        <p:txBody>
          <a:bodyPr wrap="square" rtlCol="0">
            <a:spAutoFit/>
          </a:bodyPr>
          <a:lstStyle>
            <a:defPPr>
              <a:defRPr lang="en-US"/>
            </a:defPPr>
            <a:lvl1pPr>
              <a:defRPr sz="3200" b="1">
                <a:latin typeface="League Spartan" panose="020B0604020202020204" charset="0"/>
              </a:defRPr>
            </a:lvl1pPr>
          </a:lstStyle>
          <a:p>
            <a:r>
              <a:rPr lang="en-US" dirty="0">
                <a:solidFill>
                  <a:srgbClr val="12759A"/>
                </a:solidFill>
              </a:rPr>
              <a:t>Data Modeling</a:t>
            </a:r>
            <a:endParaRPr lang="vi-VN" dirty="0">
              <a:solidFill>
                <a:srgbClr val="12759A"/>
              </a:solidFill>
            </a:endParaRPr>
          </a:p>
          <a:p>
            <a:endParaRPr lang="vi-VN" dirty="0">
              <a:solidFill>
                <a:srgbClr val="12759A"/>
              </a:solidFill>
            </a:endParaRPr>
          </a:p>
        </p:txBody>
      </p:sp>
      <p:sp>
        <p:nvSpPr>
          <p:cNvPr id="59" name="TextBox 58">
            <a:extLst>
              <a:ext uri="{FF2B5EF4-FFF2-40B4-BE49-F238E27FC236}">
                <a16:creationId xmlns:a16="http://schemas.microsoft.com/office/drawing/2014/main" id="{133EAEB6-6411-4DF4-86DB-B64F7994BD71}"/>
              </a:ext>
            </a:extLst>
          </p:cNvPr>
          <p:cNvSpPr txBox="1"/>
          <p:nvPr/>
        </p:nvSpPr>
        <p:spPr>
          <a:xfrm>
            <a:off x="12754868" y="2449545"/>
            <a:ext cx="5397996" cy="1569660"/>
          </a:xfrm>
          <a:prstGeom prst="rect">
            <a:avLst/>
          </a:prstGeom>
          <a:noFill/>
        </p:spPr>
        <p:txBody>
          <a:bodyPr wrap="square" rtlCol="0">
            <a:spAutoFit/>
          </a:bodyPr>
          <a:lstStyle>
            <a:defPPr>
              <a:defRPr lang="en-US"/>
            </a:defPPr>
            <a:lvl1pPr>
              <a:defRPr sz="3200" b="1">
                <a:latin typeface="League Spartan" panose="020B0604020202020204" charset="0"/>
              </a:defRPr>
            </a:lvl1pPr>
          </a:lstStyle>
          <a:p>
            <a:r>
              <a:rPr lang="en-US" dirty="0">
                <a:solidFill>
                  <a:srgbClr val="12759A"/>
                </a:solidFill>
              </a:rPr>
              <a:t>Sales Analysis</a:t>
            </a:r>
            <a:endParaRPr lang="vi-VN" dirty="0">
              <a:solidFill>
                <a:srgbClr val="12759A"/>
              </a:solidFill>
            </a:endParaRPr>
          </a:p>
          <a:p>
            <a:endParaRPr lang="vi-VN" dirty="0">
              <a:solidFill>
                <a:srgbClr val="12759A"/>
              </a:solidFill>
            </a:endParaRPr>
          </a:p>
          <a:p>
            <a:endParaRPr lang="vi-VN" dirty="0">
              <a:solidFill>
                <a:srgbClr val="12759A"/>
              </a:solidFill>
            </a:endParaRPr>
          </a:p>
        </p:txBody>
      </p:sp>
      <p:sp>
        <p:nvSpPr>
          <p:cNvPr id="62" name="TextBox 61">
            <a:extLst>
              <a:ext uri="{FF2B5EF4-FFF2-40B4-BE49-F238E27FC236}">
                <a16:creationId xmlns:a16="http://schemas.microsoft.com/office/drawing/2014/main" id="{5D428FB9-0222-49D8-B514-F5A33864BFBD}"/>
              </a:ext>
            </a:extLst>
          </p:cNvPr>
          <p:cNvSpPr txBox="1"/>
          <p:nvPr/>
        </p:nvSpPr>
        <p:spPr>
          <a:xfrm>
            <a:off x="856582" y="3157431"/>
            <a:ext cx="5245596" cy="2169825"/>
          </a:xfrm>
          <a:prstGeom prst="rect">
            <a:avLst/>
          </a:prstGeom>
          <a:noFill/>
        </p:spPr>
        <p:txBody>
          <a:bodyPr wrap="square" rtlCol="0">
            <a:spAutoFit/>
          </a:bodyPr>
          <a:lstStyle/>
          <a:p>
            <a:pPr marL="457200" indent="-457200">
              <a:spcBef>
                <a:spcPts val="600"/>
              </a:spcBef>
              <a:buFont typeface="Arial" panose="020B0604020202020204" pitchFamily="34" charset="0"/>
              <a:buChar char="•"/>
            </a:pPr>
            <a:r>
              <a:rPr lang="en-US" sz="3000" dirty="0">
                <a:latin typeface="Blinker" panose="020B0604020202020204" charset="0"/>
              </a:rPr>
              <a:t>Collect data</a:t>
            </a:r>
          </a:p>
          <a:p>
            <a:pPr marL="457200" indent="-457200">
              <a:spcBef>
                <a:spcPts val="600"/>
              </a:spcBef>
              <a:buFont typeface="Arial" panose="020B0604020202020204" pitchFamily="34" charset="0"/>
              <a:buChar char="•"/>
            </a:pPr>
            <a:r>
              <a:rPr lang="en-US" sz="3000" dirty="0">
                <a:latin typeface="Blinker" panose="020B0604020202020204" charset="0"/>
              </a:rPr>
              <a:t>Validate data</a:t>
            </a:r>
          </a:p>
          <a:p>
            <a:pPr marL="457200" indent="-457200">
              <a:spcBef>
                <a:spcPts val="600"/>
              </a:spcBef>
              <a:buFont typeface="Arial" panose="020B0604020202020204" pitchFamily="34" charset="0"/>
              <a:buChar char="•"/>
            </a:pPr>
            <a:r>
              <a:rPr lang="en-US" sz="3000" dirty="0">
                <a:latin typeface="Blinker" panose="020B0604020202020204" charset="0"/>
              </a:rPr>
              <a:t>Clean data</a:t>
            </a:r>
          </a:p>
          <a:p>
            <a:pPr marL="457200" indent="-457200">
              <a:spcBef>
                <a:spcPts val="600"/>
              </a:spcBef>
              <a:buFont typeface="Arial" panose="020B0604020202020204" pitchFamily="34" charset="0"/>
              <a:buChar char="•"/>
            </a:pPr>
            <a:r>
              <a:rPr lang="en-US" sz="3000" dirty="0">
                <a:latin typeface="Blinker" panose="020B0604020202020204" charset="0"/>
              </a:rPr>
              <a:t>Descriptive analysis</a:t>
            </a:r>
            <a:endParaRPr lang="vi-VN" sz="3000" dirty="0">
              <a:latin typeface="Times  New Roman"/>
            </a:endParaRPr>
          </a:p>
        </p:txBody>
      </p:sp>
      <p:sp>
        <p:nvSpPr>
          <p:cNvPr id="63" name="TextBox 62">
            <a:extLst>
              <a:ext uri="{FF2B5EF4-FFF2-40B4-BE49-F238E27FC236}">
                <a16:creationId xmlns:a16="http://schemas.microsoft.com/office/drawing/2014/main" id="{83065A7F-2E16-4B7A-BD53-C79255F09E4B}"/>
              </a:ext>
            </a:extLst>
          </p:cNvPr>
          <p:cNvSpPr txBox="1"/>
          <p:nvPr/>
        </p:nvSpPr>
        <p:spPr>
          <a:xfrm>
            <a:off x="6990564" y="3157431"/>
            <a:ext cx="5245596" cy="2169825"/>
          </a:xfrm>
          <a:prstGeom prst="rect">
            <a:avLst/>
          </a:prstGeom>
          <a:noFill/>
        </p:spPr>
        <p:txBody>
          <a:bodyPr wrap="square" rtlCol="0">
            <a:spAutoFit/>
          </a:bodyPr>
          <a:lstStyle>
            <a:defPPr>
              <a:defRPr lang="en-US"/>
            </a:defPPr>
            <a:lvl1pPr marL="457200" indent="-457200">
              <a:spcBef>
                <a:spcPts val="600"/>
              </a:spcBef>
              <a:buFont typeface="Arial" panose="020B0604020202020204" pitchFamily="34" charset="0"/>
              <a:buChar char="•"/>
              <a:defRPr sz="3200">
                <a:latin typeface="Blinker" panose="020B0604020202020204" charset="0"/>
              </a:defRPr>
            </a:lvl1pPr>
          </a:lstStyle>
          <a:p>
            <a:r>
              <a:rPr lang="en-US" sz="3000" dirty="0"/>
              <a:t>Create data tables</a:t>
            </a:r>
          </a:p>
          <a:p>
            <a:r>
              <a:rPr lang="en-US" sz="3000" dirty="0"/>
              <a:t>Upload data to Power BI</a:t>
            </a:r>
          </a:p>
          <a:p>
            <a:r>
              <a:rPr lang="en-US" sz="3000" dirty="0"/>
              <a:t>Set up relationships</a:t>
            </a:r>
          </a:p>
          <a:p>
            <a:r>
              <a:rPr lang="en-US" sz="3000" dirty="0"/>
              <a:t>Create necessary tables</a:t>
            </a:r>
            <a:endParaRPr lang="vi-VN" sz="3000" dirty="0"/>
          </a:p>
        </p:txBody>
      </p:sp>
      <p:sp>
        <p:nvSpPr>
          <p:cNvPr id="64" name="TextBox 63">
            <a:extLst>
              <a:ext uri="{FF2B5EF4-FFF2-40B4-BE49-F238E27FC236}">
                <a16:creationId xmlns:a16="http://schemas.microsoft.com/office/drawing/2014/main" id="{218A3EE5-C6DE-4110-AE0D-29B1CCC503CB}"/>
              </a:ext>
            </a:extLst>
          </p:cNvPr>
          <p:cNvSpPr txBox="1"/>
          <p:nvPr/>
        </p:nvSpPr>
        <p:spPr>
          <a:xfrm>
            <a:off x="12748690" y="3157431"/>
            <a:ext cx="5397996" cy="1631216"/>
          </a:xfrm>
          <a:prstGeom prst="rect">
            <a:avLst/>
          </a:prstGeom>
          <a:noFill/>
        </p:spPr>
        <p:txBody>
          <a:bodyPr wrap="square" rtlCol="0">
            <a:spAutoFit/>
          </a:bodyPr>
          <a:lstStyle>
            <a:defPPr>
              <a:defRPr lang="en-US"/>
            </a:defPPr>
            <a:lvl1pPr marL="457200" indent="-457200">
              <a:spcBef>
                <a:spcPts val="600"/>
              </a:spcBef>
              <a:buFont typeface="Arial" panose="020B0604020202020204" pitchFamily="34" charset="0"/>
              <a:buChar char="•"/>
              <a:defRPr sz="3200">
                <a:latin typeface="Blinker" panose="020B0604020202020204" charset="0"/>
              </a:defRPr>
            </a:lvl1pPr>
          </a:lstStyle>
          <a:p>
            <a:r>
              <a:rPr lang="en-US" sz="3000" dirty="0"/>
              <a:t>Sales, profit, costs</a:t>
            </a:r>
          </a:p>
          <a:p>
            <a:r>
              <a:rPr lang="en-US" sz="3000" dirty="0"/>
              <a:t>Growth trends</a:t>
            </a:r>
          </a:p>
          <a:p>
            <a:r>
              <a:rPr lang="en-US" sz="3000" dirty="0"/>
              <a:t>Impact of discounts</a:t>
            </a:r>
          </a:p>
        </p:txBody>
      </p:sp>
      <p:sp>
        <p:nvSpPr>
          <p:cNvPr id="65" name="TextBox 64">
            <a:extLst>
              <a:ext uri="{FF2B5EF4-FFF2-40B4-BE49-F238E27FC236}">
                <a16:creationId xmlns:a16="http://schemas.microsoft.com/office/drawing/2014/main" id="{C569E51E-0460-43AA-A139-68F25007A5B7}"/>
              </a:ext>
            </a:extLst>
          </p:cNvPr>
          <p:cNvSpPr txBox="1"/>
          <p:nvPr/>
        </p:nvSpPr>
        <p:spPr>
          <a:xfrm>
            <a:off x="6984386" y="6373493"/>
            <a:ext cx="5397996" cy="584775"/>
          </a:xfrm>
          <a:prstGeom prst="rect">
            <a:avLst/>
          </a:prstGeom>
          <a:noFill/>
        </p:spPr>
        <p:txBody>
          <a:bodyPr wrap="square" rtlCol="0">
            <a:spAutoFit/>
          </a:bodyPr>
          <a:lstStyle>
            <a:defPPr>
              <a:defRPr lang="en-US"/>
            </a:defPPr>
            <a:lvl1pPr>
              <a:defRPr sz="3200" b="1">
                <a:latin typeface="League Spartan" panose="020B0604020202020204" charset="0"/>
              </a:defRPr>
            </a:lvl1pPr>
          </a:lstStyle>
          <a:p>
            <a:r>
              <a:rPr lang="en-US" dirty="0">
                <a:solidFill>
                  <a:srgbClr val="12759A"/>
                </a:solidFill>
              </a:rPr>
              <a:t>Customer Analysis</a:t>
            </a:r>
            <a:endParaRPr lang="vi-VN" dirty="0">
              <a:solidFill>
                <a:srgbClr val="12759A"/>
              </a:solidFill>
            </a:endParaRPr>
          </a:p>
        </p:txBody>
      </p:sp>
      <p:sp>
        <p:nvSpPr>
          <p:cNvPr id="66" name="TextBox 65">
            <a:extLst>
              <a:ext uri="{FF2B5EF4-FFF2-40B4-BE49-F238E27FC236}">
                <a16:creationId xmlns:a16="http://schemas.microsoft.com/office/drawing/2014/main" id="{B9BC82D9-D5A7-4B47-A45F-134EA43D40F8}"/>
              </a:ext>
            </a:extLst>
          </p:cNvPr>
          <p:cNvSpPr txBox="1"/>
          <p:nvPr/>
        </p:nvSpPr>
        <p:spPr>
          <a:xfrm>
            <a:off x="850404" y="6972300"/>
            <a:ext cx="5245596" cy="2169825"/>
          </a:xfrm>
          <a:prstGeom prst="rect">
            <a:avLst/>
          </a:prstGeom>
          <a:noFill/>
        </p:spPr>
        <p:txBody>
          <a:bodyPr wrap="square" rtlCol="0">
            <a:spAutoFit/>
          </a:bodyPr>
          <a:lstStyle>
            <a:defPPr>
              <a:defRPr lang="en-US"/>
            </a:defPPr>
            <a:lvl1pPr marL="457200" indent="-457200">
              <a:spcBef>
                <a:spcPts val="600"/>
              </a:spcBef>
              <a:buFont typeface="Arial" panose="020B0604020202020204" pitchFamily="34" charset="0"/>
              <a:buChar char="•"/>
              <a:defRPr sz="3200">
                <a:latin typeface="Blinker" panose="020B0604020202020204" charset="0"/>
              </a:defRPr>
            </a:lvl1pPr>
          </a:lstStyle>
          <a:p>
            <a:r>
              <a:rPr lang="en-US" sz="3000" dirty="0"/>
              <a:t>Sales, profit</a:t>
            </a:r>
          </a:p>
          <a:p>
            <a:r>
              <a:rPr lang="en-US" sz="3000" dirty="0"/>
              <a:t>Sales trends</a:t>
            </a:r>
          </a:p>
          <a:p>
            <a:r>
              <a:rPr lang="en-US" sz="3000" dirty="0"/>
              <a:t>Key product categories</a:t>
            </a:r>
          </a:p>
          <a:p>
            <a:r>
              <a:rPr lang="en-US" sz="3000" dirty="0"/>
              <a:t>Impact of discounts</a:t>
            </a:r>
          </a:p>
        </p:txBody>
      </p:sp>
      <p:sp>
        <p:nvSpPr>
          <p:cNvPr id="69" name="TextBox 68">
            <a:extLst>
              <a:ext uri="{FF2B5EF4-FFF2-40B4-BE49-F238E27FC236}">
                <a16:creationId xmlns:a16="http://schemas.microsoft.com/office/drawing/2014/main" id="{765153A3-227E-4BF9-9DF1-36570123F62D}"/>
              </a:ext>
            </a:extLst>
          </p:cNvPr>
          <p:cNvSpPr txBox="1"/>
          <p:nvPr/>
        </p:nvSpPr>
        <p:spPr>
          <a:xfrm>
            <a:off x="1002804" y="6378759"/>
            <a:ext cx="5550396" cy="584775"/>
          </a:xfrm>
          <a:prstGeom prst="rect">
            <a:avLst/>
          </a:prstGeom>
          <a:noFill/>
        </p:spPr>
        <p:txBody>
          <a:bodyPr wrap="square" rtlCol="0">
            <a:spAutoFit/>
          </a:bodyPr>
          <a:lstStyle>
            <a:defPPr>
              <a:defRPr lang="en-US"/>
            </a:defPPr>
            <a:lvl1pPr>
              <a:defRPr sz="3200" b="1">
                <a:latin typeface="League Spartan" panose="020B0604020202020204" charset="0"/>
              </a:defRPr>
            </a:lvl1pPr>
          </a:lstStyle>
          <a:p>
            <a:r>
              <a:rPr lang="en-US" dirty="0">
                <a:solidFill>
                  <a:srgbClr val="12759A"/>
                </a:solidFill>
              </a:rPr>
              <a:t>Product Analysis</a:t>
            </a:r>
            <a:endParaRPr lang="vi-VN" dirty="0">
              <a:solidFill>
                <a:srgbClr val="12759A"/>
              </a:solidFill>
            </a:endParaRPr>
          </a:p>
        </p:txBody>
      </p:sp>
      <p:sp>
        <p:nvSpPr>
          <p:cNvPr id="70" name="TextBox 69">
            <a:extLst>
              <a:ext uri="{FF2B5EF4-FFF2-40B4-BE49-F238E27FC236}">
                <a16:creationId xmlns:a16="http://schemas.microsoft.com/office/drawing/2014/main" id="{9D576775-8796-4300-817F-02E99D8EA233}"/>
              </a:ext>
            </a:extLst>
          </p:cNvPr>
          <p:cNvSpPr txBox="1"/>
          <p:nvPr/>
        </p:nvSpPr>
        <p:spPr>
          <a:xfrm>
            <a:off x="6984386" y="6972300"/>
            <a:ext cx="5397996" cy="1554272"/>
          </a:xfrm>
          <a:prstGeom prst="rect">
            <a:avLst/>
          </a:prstGeom>
          <a:noFill/>
        </p:spPr>
        <p:txBody>
          <a:bodyPr wrap="square" rtlCol="0">
            <a:spAutoFit/>
          </a:bodyPr>
          <a:lstStyle>
            <a:defPPr>
              <a:defRPr lang="en-US"/>
            </a:defPPr>
            <a:lvl1pPr marL="457200" indent="-457200">
              <a:spcBef>
                <a:spcPts val="600"/>
              </a:spcBef>
              <a:buFont typeface="Arial" panose="020B0604020202020204" pitchFamily="34" charset="0"/>
              <a:buChar char="•"/>
              <a:defRPr sz="3200">
                <a:latin typeface="Blinker" panose="020B0604020202020204" charset="0"/>
              </a:defRPr>
            </a:lvl1pPr>
          </a:lstStyle>
          <a:p>
            <a:r>
              <a:rPr lang="en-US" sz="3000" dirty="0"/>
              <a:t>Customer segmentation (RFM)</a:t>
            </a:r>
          </a:p>
          <a:p>
            <a:r>
              <a:rPr lang="en-US" sz="3000" dirty="0"/>
              <a:t>Customer profiling</a:t>
            </a:r>
          </a:p>
        </p:txBody>
      </p:sp>
      <p:sp>
        <p:nvSpPr>
          <p:cNvPr id="71" name="TextBox 70">
            <a:extLst>
              <a:ext uri="{FF2B5EF4-FFF2-40B4-BE49-F238E27FC236}">
                <a16:creationId xmlns:a16="http://schemas.microsoft.com/office/drawing/2014/main" id="{61C93CA6-6F52-4294-9FE0-7D5617F62ECB}"/>
              </a:ext>
            </a:extLst>
          </p:cNvPr>
          <p:cNvSpPr txBox="1"/>
          <p:nvPr/>
        </p:nvSpPr>
        <p:spPr>
          <a:xfrm>
            <a:off x="12748690" y="6373493"/>
            <a:ext cx="5397996" cy="584775"/>
          </a:xfrm>
          <a:prstGeom prst="rect">
            <a:avLst/>
          </a:prstGeom>
          <a:noFill/>
        </p:spPr>
        <p:txBody>
          <a:bodyPr wrap="square" rtlCol="0">
            <a:spAutoFit/>
          </a:bodyPr>
          <a:lstStyle>
            <a:defPPr>
              <a:defRPr lang="en-US"/>
            </a:defPPr>
            <a:lvl1pPr>
              <a:defRPr sz="3200" b="1">
                <a:latin typeface="League Spartan" panose="020B0604020202020204" charset="0"/>
              </a:defRPr>
            </a:lvl1pPr>
          </a:lstStyle>
          <a:p>
            <a:r>
              <a:rPr lang="en-US" dirty="0">
                <a:solidFill>
                  <a:srgbClr val="12759A"/>
                </a:solidFill>
              </a:rPr>
              <a:t>Cross Sell Analysis</a:t>
            </a:r>
            <a:endParaRPr lang="vi-VN" dirty="0">
              <a:solidFill>
                <a:srgbClr val="12759A"/>
              </a:solidFill>
            </a:endParaRPr>
          </a:p>
        </p:txBody>
      </p:sp>
      <p:sp>
        <p:nvSpPr>
          <p:cNvPr id="72" name="TextBox 71">
            <a:extLst>
              <a:ext uri="{FF2B5EF4-FFF2-40B4-BE49-F238E27FC236}">
                <a16:creationId xmlns:a16="http://schemas.microsoft.com/office/drawing/2014/main" id="{A44B7893-7ADE-42A2-A32A-97C0AFA0FF66}"/>
              </a:ext>
            </a:extLst>
          </p:cNvPr>
          <p:cNvSpPr txBox="1"/>
          <p:nvPr/>
        </p:nvSpPr>
        <p:spPr>
          <a:xfrm>
            <a:off x="12748690" y="6887188"/>
            <a:ext cx="5245596" cy="1554272"/>
          </a:xfrm>
          <a:prstGeom prst="rect">
            <a:avLst/>
          </a:prstGeom>
          <a:noFill/>
        </p:spPr>
        <p:txBody>
          <a:bodyPr wrap="square" rtlCol="0">
            <a:spAutoFit/>
          </a:bodyPr>
          <a:lstStyle>
            <a:defPPr>
              <a:defRPr lang="en-US"/>
            </a:defPPr>
            <a:lvl1pPr marL="457200" indent="-457200">
              <a:spcBef>
                <a:spcPts val="600"/>
              </a:spcBef>
              <a:buFont typeface="Arial" panose="020B0604020202020204" pitchFamily="34" charset="0"/>
              <a:buChar char="•"/>
              <a:defRPr sz="3200">
                <a:latin typeface="Blinker" panose="020B0604020202020204" charset="0"/>
              </a:defRPr>
            </a:lvl1pPr>
          </a:lstStyle>
          <a:p>
            <a:r>
              <a:rPr lang="en-US" sz="3000" dirty="0"/>
              <a:t>Understand and explain the problem</a:t>
            </a:r>
          </a:p>
          <a:p>
            <a:r>
              <a:rPr lang="en-US" sz="3000" dirty="0"/>
              <a:t>Analyze the shopping cart</a:t>
            </a:r>
            <a:endParaRPr lang="vi-VN" sz="3000" dirty="0"/>
          </a:p>
        </p:txBody>
      </p:sp>
      <p:sp>
        <p:nvSpPr>
          <p:cNvPr id="22" name="Freeform 32">
            <a:extLst>
              <a:ext uri="{FF2B5EF4-FFF2-40B4-BE49-F238E27FC236}">
                <a16:creationId xmlns:a16="http://schemas.microsoft.com/office/drawing/2014/main" id="{FEA94F03-F888-4552-8464-EDDB5B63FE40}"/>
              </a:ext>
            </a:extLst>
          </p:cNvPr>
          <p:cNvSpPr/>
          <p:nvPr/>
        </p:nvSpPr>
        <p:spPr>
          <a:xfrm>
            <a:off x="-537367" y="9043168"/>
            <a:ext cx="1540171" cy="1243831"/>
          </a:xfrm>
          <a:custGeom>
            <a:avLst/>
            <a:gdLst/>
            <a:ahLst/>
            <a:cxnLst/>
            <a:rect l="l" t="t" r="r" b="b"/>
            <a:pathLst>
              <a:path w="3292689" h="2992231">
                <a:moveTo>
                  <a:pt x="0" y="0"/>
                </a:moveTo>
                <a:lnTo>
                  <a:pt x="3292689" y="0"/>
                </a:lnTo>
                <a:lnTo>
                  <a:pt x="3292689" y="2992231"/>
                </a:lnTo>
                <a:lnTo>
                  <a:pt x="0" y="299223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27" name="Group 18">
            <a:extLst>
              <a:ext uri="{FF2B5EF4-FFF2-40B4-BE49-F238E27FC236}">
                <a16:creationId xmlns:a16="http://schemas.microsoft.com/office/drawing/2014/main" id="{72967F38-0C8E-4EBE-944F-4067A2EBA26C}"/>
              </a:ext>
            </a:extLst>
          </p:cNvPr>
          <p:cNvGrpSpPr/>
          <p:nvPr/>
        </p:nvGrpSpPr>
        <p:grpSpPr>
          <a:xfrm>
            <a:off x="0" y="-117199"/>
            <a:ext cx="18288000" cy="2060299"/>
            <a:chOff x="0" y="-38100"/>
            <a:chExt cx="5694120" cy="750693"/>
          </a:xfrm>
        </p:grpSpPr>
        <p:sp>
          <p:nvSpPr>
            <p:cNvPr id="28" name="Freeform 19">
              <a:extLst>
                <a:ext uri="{FF2B5EF4-FFF2-40B4-BE49-F238E27FC236}">
                  <a16:creationId xmlns:a16="http://schemas.microsoft.com/office/drawing/2014/main" id="{506FF57A-6AD2-4A9E-9BC1-769C3B39E606}"/>
                </a:ext>
              </a:extLst>
            </p:cNvPr>
            <p:cNvSpPr/>
            <p:nvPr/>
          </p:nvSpPr>
          <p:spPr>
            <a:xfrm>
              <a:off x="0" y="90054"/>
              <a:ext cx="5694119" cy="622539"/>
            </a:xfrm>
            <a:custGeom>
              <a:avLst/>
              <a:gdLst/>
              <a:ahLst/>
              <a:cxnLst/>
              <a:rect l="l" t="t" r="r" b="b"/>
              <a:pathLst>
                <a:path w="5694119" h="622539">
                  <a:moveTo>
                    <a:pt x="0" y="0"/>
                  </a:moveTo>
                  <a:lnTo>
                    <a:pt x="5694119" y="0"/>
                  </a:lnTo>
                  <a:lnTo>
                    <a:pt x="5694119" y="622539"/>
                  </a:lnTo>
                  <a:lnTo>
                    <a:pt x="0" y="622539"/>
                  </a:lnTo>
                  <a:close/>
                </a:path>
              </a:pathLst>
            </a:custGeom>
            <a:solidFill>
              <a:srgbClr val="545454"/>
            </a:solidFill>
          </p:spPr>
        </p:sp>
        <p:sp>
          <p:nvSpPr>
            <p:cNvPr id="29" name="TextBox 20">
              <a:extLst>
                <a:ext uri="{FF2B5EF4-FFF2-40B4-BE49-F238E27FC236}">
                  <a16:creationId xmlns:a16="http://schemas.microsoft.com/office/drawing/2014/main" id="{0D60655B-16EC-4282-AD5E-749153F3E578}"/>
                </a:ext>
              </a:extLst>
            </p:cNvPr>
            <p:cNvSpPr txBox="1"/>
            <p:nvPr/>
          </p:nvSpPr>
          <p:spPr>
            <a:xfrm>
              <a:off x="0" y="-38100"/>
              <a:ext cx="5694120" cy="660639"/>
            </a:xfrm>
            <a:prstGeom prst="rect">
              <a:avLst/>
            </a:prstGeom>
          </p:spPr>
          <p:txBody>
            <a:bodyPr lIns="50800" tIns="50800" rIns="50800" bIns="50800" rtlCol="0" anchor="ctr"/>
            <a:lstStyle/>
            <a:p>
              <a:pPr algn="ctr">
                <a:lnSpc>
                  <a:spcPts val="2659"/>
                </a:lnSpc>
                <a:spcBef>
                  <a:spcPct val="0"/>
                </a:spcBef>
              </a:pPr>
              <a:endParaRPr/>
            </a:p>
          </p:txBody>
        </p:sp>
      </p:grpSp>
      <p:sp>
        <p:nvSpPr>
          <p:cNvPr id="30" name="TextBox 24">
            <a:extLst>
              <a:ext uri="{FF2B5EF4-FFF2-40B4-BE49-F238E27FC236}">
                <a16:creationId xmlns:a16="http://schemas.microsoft.com/office/drawing/2014/main" id="{37BCA7B1-0652-4F23-89BF-978C41EC37A9}"/>
              </a:ext>
            </a:extLst>
          </p:cNvPr>
          <p:cNvSpPr txBox="1"/>
          <p:nvPr/>
        </p:nvSpPr>
        <p:spPr>
          <a:xfrm>
            <a:off x="232718" y="614251"/>
            <a:ext cx="8530282" cy="865622"/>
          </a:xfrm>
          <a:prstGeom prst="rect">
            <a:avLst/>
          </a:prstGeom>
        </p:spPr>
        <p:txBody>
          <a:bodyPr wrap="square" lIns="0" tIns="0" rIns="0" bIns="0" rtlCol="0" anchor="t">
            <a:spAutoFit/>
          </a:bodyPr>
          <a:lstStyle/>
          <a:p>
            <a:pPr>
              <a:lnSpc>
                <a:spcPts val="7000"/>
              </a:lnSpc>
            </a:pPr>
            <a:r>
              <a:rPr lang="en-US" sz="4800" dirty="0">
                <a:solidFill>
                  <a:srgbClr val="FFFFFF"/>
                </a:solidFill>
                <a:latin typeface="League Spartan"/>
                <a:ea typeface="League Spartan"/>
                <a:cs typeface="League Spartan"/>
                <a:sym typeface="League Spartan"/>
              </a:rPr>
              <a:t>2.2. Work Scope</a:t>
            </a:r>
          </a:p>
        </p:txBody>
      </p:sp>
    </p:spTree>
    <p:extLst>
      <p:ext uri="{BB962C8B-B14F-4D97-AF65-F5344CB8AC3E}">
        <p14:creationId xmlns:p14="http://schemas.microsoft.com/office/powerpoint/2010/main" val="338426925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5709</TotalTime>
  <Words>6426</Words>
  <Application>Microsoft Office PowerPoint</Application>
  <PresentationFormat>Custom</PresentationFormat>
  <Paragraphs>662</Paragraphs>
  <Slides>81</Slides>
  <Notes>1</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81</vt:i4>
      </vt:variant>
    </vt:vector>
  </HeadingPairs>
  <TitlesOfParts>
    <vt:vector size="94" baseType="lpstr">
      <vt:lpstr>Calibri</vt:lpstr>
      <vt:lpstr>Blinker</vt:lpstr>
      <vt:lpstr>Times New Roman</vt:lpstr>
      <vt:lpstr>Courier New</vt:lpstr>
      <vt:lpstr>League Spartan</vt:lpstr>
      <vt:lpstr>Anybody</vt:lpstr>
      <vt:lpstr>Times  New Roman</vt:lpstr>
      <vt:lpstr>Arial</vt:lpstr>
      <vt:lpstr>Times</vt:lpstr>
      <vt:lpstr>Wingdings</vt:lpstr>
      <vt:lpstr>Times New Roman (Headings)</vt:lpstr>
      <vt:lpstr>Cambria Math</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White and Navy Modern E-Commerce Education Project Group School Presentation</dc:title>
  <dc:creator>Kaze</dc:creator>
  <cp:lastModifiedBy>Hara</cp:lastModifiedBy>
  <cp:revision>1626</cp:revision>
  <dcterms:created xsi:type="dcterms:W3CDTF">2006-08-16T00:00:00Z</dcterms:created>
  <dcterms:modified xsi:type="dcterms:W3CDTF">2025-02-19T15:33:50Z</dcterms:modified>
  <dc:identifier>DAGZ0YFe1u8</dc:identifier>
</cp:coreProperties>
</file>